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28.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0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976" r:id="rId5"/>
    <p:sldMasterId id="2147483977" r:id="rId6"/>
    <p:sldMasterId id="2147483978" r:id="rId7"/>
    <p:sldMasterId id="2147483979" r:id="rId8"/>
    <p:sldMasterId id="2147483980" r:id="rId9"/>
    <p:sldMasterId id="2147483981" r:id="rId10"/>
    <p:sldMasterId id="2147483982" r:id="rId11"/>
    <p:sldMasterId id="2147483983" r:id="rId12"/>
    <p:sldMasterId id="2147483984" r:id="rId13"/>
    <p:sldMasterId id="2147483985" r:id="rId14"/>
    <p:sldMasterId id="2147483986" r:id="rId15"/>
    <p:sldMasterId id="2147483987"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359" r:id="rId121"/>
    <p:sldId id="360" r:id="rId122"/>
    <p:sldId id="361" r:id="rId123"/>
  </p:sldIdLst>
  <p:sldSz cy="5143500" cx="9144000"/>
  <p:notesSz cx="6858000" cy="9144000"/>
  <p:embeddedFontLst>
    <p:embeddedFont>
      <p:font typeface="Proxima Nova"/>
      <p:regular r:id="rId124"/>
      <p:bold r:id="rId125"/>
      <p:italic r:id="rId126"/>
      <p:boldItalic r:id="rId127"/>
    </p:embeddedFont>
    <p:embeddedFont>
      <p:font typeface="Overpass ExtraLight"/>
      <p:regular r:id="rId128"/>
      <p:bold r:id="rId129"/>
      <p:italic r:id="rId130"/>
      <p:boldItalic r:id="rId131"/>
    </p:embeddedFont>
    <p:embeddedFont>
      <p:font typeface="Overpass SemiBold"/>
      <p:regular r:id="rId132"/>
      <p:bold r:id="rId133"/>
      <p:italic r:id="rId134"/>
      <p:boldItalic r:id="rId135"/>
    </p:embeddedFont>
    <p:embeddedFont>
      <p:font typeface="Roboto Mono"/>
      <p:regular r:id="rId136"/>
      <p:bold r:id="rId137"/>
      <p:italic r:id="rId138"/>
      <p:boldItalic r:id="rId139"/>
    </p:embeddedFont>
    <p:embeddedFont>
      <p:font typeface="Roboto"/>
      <p:regular r:id="rId140"/>
      <p:bold r:id="rId141"/>
      <p:italic r:id="rId142"/>
      <p:boldItalic r:id="rId143"/>
    </p:embeddedFont>
    <p:embeddedFont>
      <p:font typeface="Overpass Black"/>
      <p:bold r:id="rId144"/>
      <p:boldItalic r:id="rId145"/>
    </p:embeddedFont>
    <p:embeddedFont>
      <p:font typeface="Overpass ExtraBold"/>
      <p:bold r:id="rId146"/>
      <p:boldItalic r:id="rId147"/>
    </p:embeddedFont>
    <p:embeddedFont>
      <p:font typeface="Overpass"/>
      <p:regular r:id="rId148"/>
      <p:bold r:id="rId149"/>
      <p:italic r:id="rId150"/>
      <p:boldItalic r:id="rId151"/>
    </p:embeddedFont>
    <p:embeddedFont>
      <p:font typeface="Source Code Pro"/>
      <p:regular r:id="rId152"/>
      <p:bold r:id="rId153"/>
      <p:italic r:id="rId154"/>
      <p:boldItalic r:id="rId155"/>
    </p:embeddedFont>
    <p:embeddedFont>
      <p:font typeface="Roboto Mono Thin"/>
      <p:regular r:id="rId156"/>
      <p:bold r:id="rId157"/>
      <p:italic r:id="rId158"/>
      <p:boldItalic r:id="rId159"/>
    </p:embeddedFont>
    <p:embeddedFont>
      <p:font typeface="Overpass Light"/>
      <p:regular r:id="rId160"/>
      <p:bold r:id="rId161"/>
      <p:italic r:id="rId162"/>
      <p:boldItalic r:id="rId163"/>
    </p:embeddedFont>
    <p:embeddedFont>
      <p:font typeface="Quattrocento Sans"/>
      <p:regular r:id="rId164"/>
      <p:bold r:id="rId165"/>
      <p:italic r:id="rId166"/>
      <p:boldItalic r:id="rId1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56">
          <p15:clr>
            <a:srgbClr val="9AA0A6"/>
          </p15:clr>
        </p15:guide>
        <p15:guide id="2" pos="2880">
          <p15:clr>
            <a:srgbClr val="9AA0A6"/>
          </p15:clr>
        </p15:guide>
        <p15:guide id="3" orient="horz" pos="210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D8489E7-2D54-49E9-B752-E0E336A2EEB7}">
  <a:tblStyle styleId="{3D8489E7-2D54-49E9-B752-E0E336A2EE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056" orient="horz"/>
        <p:guide pos="2880"/>
        <p:guide pos="210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107" Type="http://schemas.openxmlformats.org/officeDocument/2006/relationships/slide" Target="slides/slide90.xml"/><Relationship Id="rId106" Type="http://schemas.openxmlformats.org/officeDocument/2006/relationships/slide" Target="slides/slide89.xml"/><Relationship Id="rId105" Type="http://schemas.openxmlformats.org/officeDocument/2006/relationships/slide" Target="slides/slide88.xml"/><Relationship Id="rId104" Type="http://schemas.openxmlformats.org/officeDocument/2006/relationships/slide" Target="slides/slide87.xml"/><Relationship Id="rId109" Type="http://schemas.openxmlformats.org/officeDocument/2006/relationships/slide" Target="slides/slide92.xml"/><Relationship Id="rId108" Type="http://schemas.openxmlformats.org/officeDocument/2006/relationships/slide" Target="slides/slide91.xml"/><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103" Type="http://schemas.openxmlformats.org/officeDocument/2006/relationships/slide" Target="slides/slide86.xml"/><Relationship Id="rId102" Type="http://schemas.openxmlformats.org/officeDocument/2006/relationships/slide" Target="slides/slide85.xml"/><Relationship Id="rId101" Type="http://schemas.openxmlformats.org/officeDocument/2006/relationships/slide" Target="slides/slide84.xml"/><Relationship Id="rId100" Type="http://schemas.openxmlformats.org/officeDocument/2006/relationships/slide" Target="slides/slide83.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129" Type="http://schemas.openxmlformats.org/officeDocument/2006/relationships/font" Target="fonts/OverpassExtraLight-bold.fntdata"/><Relationship Id="rId128" Type="http://schemas.openxmlformats.org/officeDocument/2006/relationships/font" Target="fonts/OverpassExtraLight-regular.fntdata"/><Relationship Id="rId127" Type="http://schemas.openxmlformats.org/officeDocument/2006/relationships/font" Target="fonts/ProximaNova-boldItalic.fntdata"/><Relationship Id="rId126" Type="http://schemas.openxmlformats.org/officeDocument/2006/relationships/font" Target="fonts/ProximaNova-italic.fntdata"/><Relationship Id="rId26" Type="http://schemas.openxmlformats.org/officeDocument/2006/relationships/slide" Target="slides/slide9.xml"/><Relationship Id="rId121" Type="http://schemas.openxmlformats.org/officeDocument/2006/relationships/slide" Target="slides/slide104.xml"/><Relationship Id="rId25" Type="http://schemas.openxmlformats.org/officeDocument/2006/relationships/slide" Target="slides/slide8.xml"/><Relationship Id="rId120" Type="http://schemas.openxmlformats.org/officeDocument/2006/relationships/slide" Target="slides/slide103.xml"/><Relationship Id="rId28" Type="http://schemas.openxmlformats.org/officeDocument/2006/relationships/slide" Target="slides/slide11.xml"/><Relationship Id="rId27" Type="http://schemas.openxmlformats.org/officeDocument/2006/relationships/slide" Target="slides/slide10.xml"/><Relationship Id="rId125" Type="http://schemas.openxmlformats.org/officeDocument/2006/relationships/font" Target="fonts/ProximaNova-bold.fntdata"/><Relationship Id="rId29" Type="http://schemas.openxmlformats.org/officeDocument/2006/relationships/slide" Target="slides/slide12.xml"/><Relationship Id="rId124" Type="http://schemas.openxmlformats.org/officeDocument/2006/relationships/font" Target="fonts/ProximaNova-regular.fntdata"/><Relationship Id="rId123" Type="http://schemas.openxmlformats.org/officeDocument/2006/relationships/slide" Target="slides/slide106.xml"/><Relationship Id="rId122" Type="http://schemas.openxmlformats.org/officeDocument/2006/relationships/slide" Target="slides/slide105.xml"/><Relationship Id="rId95" Type="http://schemas.openxmlformats.org/officeDocument/2006/relationships/slide" Target="slides/slide78.xml"/><Relationship Id="rId94" Type="http://schemas.openxmlformats.org/officeDocument/2006/relationships/slide" Target="slides/slide77.xml"/><Relationship Id="rId97" Type="http://schemas.openxmlformats.org/officeDocument/2006/relationships/slide" Target="slides/slide80.xml"/><Relationship Id="rId96" Type="http://schemas.openxmlformats.org/officeDocument/2006/relationships/slide" Target="slides/slide79.xml"/><Relationship Id="rId11" Type="http://schemas.openxmlformats.org/officeDocument/2006/relationships/slideMaster" Target="slideMasters/slideMaster7.xml"/><Relationship Id="rId99" Type="http://schemas.openxmlformats.org/officeDocument/2006/relationships/slide" Target="slides/slide82.xml"/><Relationship Id="rId10" Type="http://schemas.openxmlformats.org/officeDocument/2006/relationships/slideMaster" Target="slideMasters/slideMaster6.xml"/><Relationship Id="rId98" Type="http://schemas.openxmlformats.org/officeDocument/2006/relationships/slide" Target="slides/slide81.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74.xml"/><Relationship Id="rId90" Type="http://schemas.openxmlformats.org/officeDocument/2006/relationships/slide" Target="slides/slide73.xml"/><Relationship Id="rId93" Type="http://schemas.openxmlformats.org/officeDocument/2006/relationships/slide" Target="slides/slide76.xml"/><Relationship Id="rId92" Type="http://schemas.openxmlformats.org/officeDocument/2006/relationships/slide" Target="slides/slide75.xml"/><Relationship Id="rId118" Type="http://schemas.openxmlformats.org/officeDocument/2006/relationships/slide" Target="slides/slide101.xml"/><Relationship Id="rId117" Type="http://schemas.openxmlformats.org/officeDocument/2006/relationships/slide" Target="slides/slide100.xml"/><Relationship Id="rId116" Type="http://schemas.openxmlformats.org/officeDocument/2006/relationships/slide" Target="slides/slide99.xml"/><Relationship Id="rId115" Type="http://schemas.openxmlformats.org/officeDocument/2006/relationships/slide" Target="slides/slide98.xml"/><Relationship Id="rId119" Type="http://schemas.openxmlformats.org/officeDocument/2006/relationships/slide" Target="slides/slide102.xml"/><Relationship Id="rId15" Type="http://schemas.openxmlformats.org/officeDocument/2006/relationships/slideMaster" Target="slideMasters/slideMaster11.xml"/><Relationship Id="rId110" Type="http://schemas.openxmlformats.org/officeDocument/2006/relationships/slide" Target="slides/slide93.xml"/><Relationship Id="rId14" Type="http://schemas.openxmlformats.org/officeDocument/2006/relationships/slideMaster" Target="slideMasters/slideMaster10.xml"/><Relationship Id="rId17" Type="http://schemas.openxmlformats.org/officeDocument/2006/relationships/notesMaster" Target="notesMasters/notesMaster1.xml"/><Relationship Id="rId16" Type="http://schemas.openxmlformats.org/officeDocument/2006/relationships/slideMaster" Target="slideMasters/slideMaster12.xml"/><Relationship Id="rId19" Type="http://schemas.openxmlformats.org/officeDocument/2006/relationships/slide" Target="slides/slide2.xml"/><Relationship Id="rId114" Type="http://schemas.openxmlformats.org/officeDocument/2006/relationships/slide" Target="slides/slide97.xml"/><Relationship Id="rId18" Type="http://schemas.openxmlformats.org/officeDocument/2006/relationships/slide" Target="slides/slide1.xml"/><Relationship Id="rId113" Type="http://schemas.openxmlformats.org/officeDocument/2006/relationships/slide" Target="slides/slide96.xml"/><Relationship Id="rId112" Type="http://schemas.openxmlformats.org/officeDocument/2006/relationships/slide" Target="slides/slide95.xml"/><Relationship Id="rId111" Type="http://schemas.openxmlformats.org/officeDocument/2006/relationships/slide" Target="slides/slide94.xml"/><Relationship Id="rId84" Type="http://schemas.openxmlformats.org/officeDocument/2006/relationships/slide" Target="slides/slide67.xml"/><Relationship Id="rId83" Type="http://schemas.openxmlformats.org/officeDocument/2006/relationships/slide" Target="slides/slide66.xml"/><Relationship Id="rId86" Type="http://schemas.openxmlformats.org/officeDocument/2006/relationships/slide" Target="slides/slide69.xml"/><Relationship Id="rId85" Type="http://schemas.openxmlformats.org/officeDocument/2006/relationships/slide" Target="slides/slide68.xml"/><Relationship Id="rId88" Type="http://schemas.openxmlformats.org/officeDocument/2006/relationships/slide" Target="slides/slide71.xml"/><Relationship Id="rId150" Type="http://schemas.openxmlformats.org/officeDocument/2006/relationships/font" Target="fonts/Overpass-italic.fntdata"/><Relationship Id="rId87" Type="http://schemas.openxmlformats.org/officeDocument/2006/relationships/slide" Target="slides/slide70.xml"/><Relationship Id="rId89" Type="http://schemas.openxmlformats.org/officeDocument/2006/relationships/slide" Target="slides/slide72.xml"/><Relationship Id="rId80" Type="http://schemas.openxmlformats.org/officeDocument/2006/relationships/slide" Target="slides/slide63.xml"/><Relationship Id="rId82" Type="http://schemas.openxmlformats.org/officeDocument/2006/relationships/slide" Target="slides/slide65.xml"/><Relationship Id="rId81" Type="http://schemas.openxmlformats.org/officeDocument/2006/relationships/slide" Target="slides/slide6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Overpass-bold.fntdata"/><Relationship Id="rId4" Type="http://schemas.openxmlformats.org/officeDocument/2006/relationships/tableStyles" Target="tableStyles.xml"/><Relationship Id="rId148" Type="http://schemas.openxmlformats.org/officeDocument/2006/relationships/font" Target="fonts/Overpass-regular.fntdata"/><Relationship Id="rId9" Type="http://schemas.openxmlformats.org/officeDocument/2006/relationships/slideMaster" Target="slideMasters/slideMaster5.xml"/><Relationship Id="rId143" Type="http://schemas.openxmlformats.org/officeDocument/2006/relationships/font" Target="fonts/Roboto-boldItalic.fntdata"/><Relationship Id="rId142" Type="http://schemas.openxmlformats.org/officeDocument/2006/relationships/font" Target="fonts/Roboto-italic.fntdata"/><Relationship Id="rId141" Type="http://schemas.openxmlformats.org/officeDocument/2006/relationships/font" Target="fonts/Roboto-bold.fntdata"/><Relationship Id="rId140" Type="http://schemas.openxmlformats.org/officeDocument/2006/relationships/font" Target="fonts/Roboto-regular.fntdata"/><Relationship Id="rId5" Type="http://schemas.openxmlformats.org/officeDocument/2006/relationships/slideMaster" Target="slideMasters/slideMaster1.xml"/><Relationship Id="rId147" Type="http://schemas.openxmlformats.org/officeDocument/2006/relationships/font" Target="fonts/OverpassExtraBold-boldItalic.fntdata"/><Relationship Id="rId6" Type="http://schemas.openxmlformats.org/officeDocument/2006/relationships/slideMaster" Target="slideMasters/slideMaster2.xml"/><Relationship Id="rId146" Type="http://schemas.openxmlformats.org/officeDocument/2006/relationships/font" Target="fonts/OverpassExtraBold-bold.fntdata"/><Relationship Id="rId7" Type="http://schemas.openxmlformats.org/officeDocument/2006/relationships/slideMaster" Target="slideMasters/slideMaster3.xml"/><Relationship Id="rId145" Type="http://schemas.openxmlformats.org/officeDocument/2006/relationships/font" Target="fonts/OverpassBlack-boldItalic.fntdata"/><Relationship Id="rId8" Type="http://schemas.openxmlformats.org/officeDocument/2006/relationships/slideMaster" Target="slideMasters/slideMaster4.xml"/><Relationship Id="rId144" Type="http://schemas.openxmlformats.org/officeDocument/2006/relationships/font" Target="fonts/OverpassBlack-bold.fntdata"/><Relationship Id="rId73" Type="http://schemas.openxmlformats.org/officeDocument/2006/relationships/slide" Target="slides/slide56.xml"/><Relationship Id="rId72" Type="http://schemas.openxmlformats.org/officeDocument/2006/relationships/slide" Target="slides/slide55.xml"/><Relationship Id="rId75" Type="http://schemas.openxmlformats.org/officeDocument/2006/relationships/slide" Target="slides/slide58.xml"/><Relationship Id="rId74" Type="http://schemas.openxmlformats.org/officeDocument/2006/relationships/slide" Target="slides/slide57.xml"/><Relationship Id="rId77" Type="http://schemas.openxmlformats.org/officeDocument/2006/relationships/slide" Target="slides/slide60.xml"/><Relationship Id="rId76" Type="http://schemas.openxmlformats.org/officeDocument/2006/relationships/slide" Target="slides/slide59.xml"/><Relationship Id="rId79" Type="http://schemas.openxmlformats.org/officeDocument/2006/relationships/slide" Target="slides/slide62.xml"/><Relationship Id="rId78" Type="http://schemas.openxmlformats.org/officeDocument/2006/relationships/slide" Target="slides/slide61.xml"/><Relationship Id="rId71" Type="http://schemas.openxmlformats.org/officeDocument/2006/relationships/slide" Target="slides/slide54.xml"/><Relationship Id="rId70" Type="http://schemas.openxmlformats.org/officeDocument/2006/relationships/slide" Target="slides/slide53.xml"/><Relationship Id="rId139" Type="http://schemas.openxmlformats.org/officeDocument/2006/relationships/font" Target="fonts/RobotoMono-boldItalic.fntdata"/><Relationship Id="rId138" Type="http://schemas.openxmlformats.org/officeDocument/2006/relationships/font" Target="fonts/RobotoMono-italic.fntdata"/><Relationship Id="rId137" Type="http://schemas.openxmlformats.org/officeDocument/2006/relationships/font" Target="fonts/RobotoMono-bold.fntdata"/><Relationship Id="rId132" Type="http://schemas.openxmlformats.org/officeDocument/2006/relationships/font" Target="fonts/OverpassSemiBold-regular.fntdata"/><Relationship Id="rId131" Type="http://schemas.openxmlformats.org/officeDocument/2006/relationships/font" Target="fonts/OverpassExtraLight-boldItalic.fntdata"/><Relationship Id="rId130" Type="http://schemas.openxmlformats.org/officeDocument/2006/relationships/font" Target="fonts/OverpassExtraLight-italic.fntdata"/><Relationship Id="rId136" Type="http://schemas.openxmlformats.org/officeDocument/2006/relationships/font" Target="fonts/RobotoMono-regular.fntdata"/><Relationship Id="rId135" Type="http://schemas.openxmlformats.org/officeDocument/2006/relationships/font" Target="fonts/OverpassSemiBold-boldItalic.fntdata"/><Relationship Id="rId134" Type="http://schemas.openxmlformats.org/officeDocument/2006/relationships/font" Target="fonts/OverpassSemiBold-italic.fntdata"/><Relationship Id="rId133" Type="http://schemas.openxmlformats.org/officeDocument/2006/relationships/font" Target="fonts/OverpassSemiBold-bold.fntdata"/><Relationship Id="rId62" Type="http://schemas.openxmlformats.org/officeDocument/2006/relationships/slide" Target="slides/slide45.xml"/><Relationship Id="rId61" Type="http://schemas.openxmlformats.org/officeDocument/2006/relationships/slide" Target="slides/slide44.xml"/><Relationship Id="rId64" Type="http://schemas.openxmlformats.org/officeDocument/2006/relationships/slide" Target="slides/slide47.xml"/><Relationship Id="rId63" Type="http://schemas.openxmlformats.org/officeDocument/2006/relationships/slide" Target="slides/slide46.xml"/><Relationship Id="rId66" Type="http://schemas.openxmlformats.org/officeDocument/2006/relationships/slide" Target="slides/slide49.xml"/><Relationship Id="rId65" Type="http://schemas.openxmlformats.org/officeDocument/2006/relationships/slide" Target="slides/slide48.xml"/><Relationship Id="rId68" Type="http://schemas.openxmlformats.org/officeDocument/2006/relationships/slide" Target="slides/slide51.xml"/><Relationship Id="rId67" Type="http://schemas.openxmlformats.org/officeDocument/2006/relationships/slide" Target="slides/slide50.xml"/><Relationship Id="rId60" Type="http://schemas.openxmlformats.org/officeDocument/2006/relationships/slide" Target="slides/slide43.xml"/><Relationship Id="rId165" Type="http://schemas.openxmlformats.org/officeDocument/2006/relationships/font" Target="fonts/QuattrocentoSans-bold.fntdata"/><Relationship Id="rId69" Type="http://schemas.openxmlformats.org/officeDocument/2006/relationships/slide" Target="slides/slide52.xml"/><Relationship Id="rId164" Type="http://schemas.openxmlformats.org/officeDocument/2006/relationships/font" Target="fonts/QuattrocentoSans-regular.fntdata"/><Relationship Id="rId163" Type="http://schemas.openxmlformats.org/officeDocument/2006/relationships/font" Target="fonts/OverpassLight-boldItalic.fntdata"/><Relationship Id="rId162" Type="http://schemas.openxmlformats.org/officeDocument/2006/relationships/font" Target="fonts/OverpassLight-italic.fntdata"/><Relationship Id="rId167" Type="http://schemas.openxmlformats.org/officeDocument/2006/relationships/font" Target="fonts/QuattrocentoSans-boldItalic.fntdata"/><Relationship Id="rId166" Type="http://schemas.openxmlformats.org/officeDocument/2006/relationships/font" Target="fonts/QuattrocentoSans-italic.fntdata"/><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55" Type="http://schemas.openxmlformats.org/officeDocument/2006/relationships/slide" Target="slides/slide38.xml"/><Relationship Id="rId161" Type="http://schemas.openxmlformats.org/officeDocument/2006/relationships/font" Target="fonts/OverpassLight-bold.fntdata"/><Relationship Id="rId54" Type="http://schemas.openxmlformats.org/officeDocument/2006/relationships/slide" Target="slides/slide37.xml"/><Relationship Id="rId160" Type="http://schemas.openxmlformats.org/officeDocument/2006/relationships/font" Target="fonts/OverpassLight-regular.fntdata"/><Relationship Id="rId57" Type="http://schemas.openxmlformats.org/officeDocument/2006/relationships/slide" Target="slides/slide40.xml"/><Relationship Id="rId56" Type="http://schemas.openxmlformats.org/officeDocument/2006/relationships/slide" Target="slides/slide39.xml"/><Relationship Id="rId159" Type="http://schemas.openxmlformats.org/officeDocument/2006/relationships/font" Target="fonts/RobotoMonoThin-boldItalic.fntdata"/><Relationship Id="rId59" Type="http://schemas.openxmlformats.org/officeDocument/2006/relationships/slide" Target="slides/slide42.xml"/><Relationship Id="rId154" Type="http://schemas.openxmlformats.org/officeDocument/2006/relationships/font" Target="fonts/SourceCodePro-italic.fntdata"/><Relationship Id="rId58" Type="http://schemas.openxmlformats.org/officeDocument/2006/relationships/slide" Target="slides/slide41.xml"/><Relationship Id="rId153" Type="http://schemas.openxmlformats.org/officeDocument/2006/relationships/font" Target="fonts/SourceCodePro-bold.fntdata"/><Relationship Id="rId152" Type="http://schemas.openxmlformats.org/officeDocument/2006/relationships/font" Target="fonts/SourceCodePro-regular.fntdata"/><Relationship Id="rId151" Type="http://schemas.openxmlformats.org/officeDocument/2006/relationships/font" Target="fonts/Overpass-boldItalic.fntdata"/><Relationship Id="rId158" Type="http://schemas.openxmlformats.org/officeDocument/2006/relationships/font" Target="fonts/RobotoMonoThin-italic.fntdata"/><Relationship Id="rId157" Type="http://schemas.openxmlformats.org/officeDocument/2006/relationships/font" Target="fonts/RobotoMonoThin-bold.fntdata"/><Relationship Id="rId156" Type="http://schemas.openxmlformats.org/officeDocument/2006/relationships/font" Target="fonts/RobotoMonoThin-regular.fntdata"/><Relationship Id="rId155" Type="http://schemas.openxmlformats.org/officeDocument/2006/relationships/font" Target="fonts/SourceCodePr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n/about/press-releases/red-hat-redefines-enterprise-kubernetes-through-full-stack-automation-red-hat-openshift-4" TargetMode="External"/><Relationship Id="rId3" Type="http://schemas.openxmlformats.org/officeDocument/2006/relationships/hyperlink" Target="https://developers.redhat.com/blog/2018/02/22/container-terminology-practical-introduction/#h.8tyd9p17othl" TargetMode="External"/><Relationship Id="rId4" Type="http://schemas.openxmlformats.org/officeDocument/2006/relationships/hyperlink" Target="https://docs.google.com/document/d/13dYBN1tQkIeRczkJcsMs_CbojOlKrVuvfW86zHSElDM/edi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openshift-docs/pull/16135" TargetMode="External"/><Relationship Id="rId3" Type="http://schemas.openxmlformats.org/officeDocument/2006/relationships/hyperlink" Target="https://jira.coreos.com/browse/ATS-411"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openshift-docs/pull/16194"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cloud-provider-openstack" TargetMode="External"/><Relationship Id="rId3" Type="http://schemas.openxmlformats.org/officeDocument/2006/relationships/hyperlink" Target="https://github.com/kubernetes/cloud-provider-openstack" TargetMode="External"/><Relationship Id="rId4" Type="http://schemas.openxmlformats.org/officeDocument/2006/relationships/hyperlink" Target="https://docs.google.com/document/d/1iGea2qiVP_rgda64kuoGbUTcgz2MfWvc2ypg5ojNzn0/edit#heading=h.rm6c2widnep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blog/2018/04/10/container-storage-interface-beta/"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VLjYUU"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VLjYUU"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cluster-logging-operator/blob/master/files/fluentd/fluentd_prometheus_alerts.yam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irigible.io/"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g59b913fb56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59b913fb56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7" name="Shape 2577"/>
        <p:cNvGrpSpPr/>
        <p:nvPr/>
      </p:nvGrpSpPr>
      <p:grpSpPr>
        <a:xfrm>
          <a:off x="0" y="0"/>
          <a:ext cx="0" cy="0"/>
          <a:chOff x="0" y="0"/>
          <a:chExt cx="0" cy="0"/>
        </a:xfrm>
      </p:grpSpPr>
      <p:sp>
        <p:nvSpPr>
          <p:cNvPr id="2578" name="Google Shape;2578;g5783de5e6a_17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5783de5e6a_17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a:t>
            </a:r>
            <a:r>
              <a:rPr b="1" lang="en">
                <a:solidFill>
                  <a:schemeClr val="dk1"/>
                </a:solidFill>
              </a:rPr>
              <a:t>OpenShift 4, </a:t>
            </a:r>
            <a:r>
              <a:rPr lang="en">
                <a:solidFill>
                  <a:schemeClr val="dk1"/>
                </a:solidFill>
              </a:rPr>
              <a:t>there’s two primary </a:t>
            </a:r>
            <a:r>
              <a:rPr b="1" lang="en">
                <a:solidFill>
                  <a:schemeClr val="dk1"/>
                </a:solidFill>
              </a:rPr>
              <a:t>installation experiences: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Full Stack Automation</a:t>
            </a:r>
            <a:r>
              <a:rPr lang="en">
                <a:solidFill>
                  <a:schemeClr val="dk1"/>
                </a:solidFill>
              </a:rPr>
              <a:t>, where the installer controls all areas of the installation including infrastructure provisioning with an opinionated “best practices” deployment of OpenShift.</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Pre-existing infrastructure deployments</a:t>
            </a:r>
            <a:r>
              <a:rPr lang="en">
                <a:solidFill>
                  <a:schemeClr val="dk1"/>
                </a:solidFill>
              </a:rPr>
              <a:t>, where administrators are responsible for creating and managing their own infrastructure allowing greater customization and operational flexibility.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finally, two </a:t>
            </a:r>
            <a:r>
              <a:rPr b="1" lang="en">
                <a:solidFill>
                  <a:schemeClr val="dk1"/>
                </a:solidFill>
              </a:rPr>
              <a:t>hosted OpenShift</a:t>
            </a:r>
            <a:r>
              <a:rPr lang="en">
                <a:solidFill>
                  <a:schemeClr val="dk1"/>
                </a:solidFill>
              </a:rPr>
              <a:t> offerings, OpenShift Dedicated and Azure Red Hat OpenShift, freeing up customers from having to provide operational management of their cluster and choice of cloud providers.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take a look at each of these different installation experiences in detail.</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5" name="Shape 4415"/>
        <p:cNvGrpSpPr/>
        <p:nvPr/>
      </p:nvGrpSpPr>
      <p:grpSpPr>
        <a:xfrm>
          <a:off x="0" y="0"/>
          <a:ext cx="0" cy="0"/>
          <a:chOff x="0" y="0"/>
          <a:chExt cx="0" cy="0"/>
        </a:xfrm>
      </p:grpSpPr>
      <p:sp>
        <p:nvSpPr>
          <p:cNvPr id="4416" name="Google Shape;4416;g5ff0ffa5f5_29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7" name="Google Shape;4417;g5ff0ffa5f5_29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This animated image shows accessing an active OSD cluster dashboard from OpenShift Cluster Manager.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recently added support for customers to install Operators from the in-cluster OperatorHub in OpenShift Dedicated. Currently Operators that do not require elevated permissions are allowed. The next phase, which is in active development, will allow Red Hat operators with elevated </a:t>
            </a:r>
            <a:r>
              <a:rPr lang="en"/>
              <a:t>privileges.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1" name="Shape 4421"/>
        <p:cNvGrpSpPr/>
        <p:nvPr/>
      </p:nvGrpSpPr>
      <p:grpSpPr>
        <a:xfrm>
          <a:off x="0" y="0"/>
          <a:ext cx="0" cy="0"/>
          <a:chOff x="0" y="0"/>
          <a:chExt cx="0" cy="0"/>
        </a:xfrm>
      </p:grpSpPr>
      <p:sp>
        <p:nvSpPr>
          <p:cNvPr id="4422" name="Google Shape;4422;g5ff0ffa5f5_29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3" name="Google Shape;4423;g5ff0ffa5f5_29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shift over to Azure Red Hat OpenShift.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has seen a lot of interest since it was launched in May, and the team has been working constantly to bring in additional </a:t>
            </a:r>
            <a:r>
              <a:rPr lang="en"/>
              <a:t>capabilities</a:t>
            </a:r>
            <a:r>
              <a:rPr lang="en"/>
              <a:t> our customers need. The big two items that will become available over the next couple of months are</a:t>
            </a:r>
            <a:endParaRPr/>
          </a:p>
          <a:p>
            <a:pPr indent="-317500" lvl="0" marL="457200" rtl="0" algn="l">
              <a:spcBef>
                <a:spcPts val="0"/>
              </a:spcBef>
              <a:spcAft>
                <a:spcPts val="0"/>
              </a:spcAft>
              <a:buSzPts val="1400"/>
              <a:buChar char="●"/>
            </a:pPr>
            <a:r>
              <a:rPr lang="en"/>
              <a:t>Integration with Azure Monitor for logs and metrics</a:t>
            </a:r>
            <a:endParaRPr/>
          </a:p>
          <a:p>
            <a:pPr indent="-317500" lvl="0" marL="457200" rtl="0" algn="l">
              <a:spcBef>
                <a:spcPts val="0"/>
              </a:spcBef>
              <a:spcAft>
                <a:spcPts val="0"/>
              </a:spcAft>
              <a:buSzPts val="1400"/>
              <a:buChar char="●"/>
            </a:pPr>
            <a:r>
              <a:rPr lang="en"/>
              <a:t>Private clusters, including deploying the cluster into the customers VNET and Express Route connections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on the horizon is regulatory compliance. This is something we have been working on from the beginning and has taken longer than expected, but we are nearly there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ARO is also always adding regions. For the latest list, check the Azure “Products available by region” page. The link is in the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POCs are available if there is an </a:t>
            </a:r>
            <a:r>
              <a:rPr lang="en"/>
              <a:t>opportunity</a:t>
            </a:r>
            <a:r>
              <a:rPr lang="en"/>
              <a:t> registered with both MS and RH. The detail and steps are covered in the recent Hosted OpenShift Enablement session which is available through LMS under “OpenShift Dedicated 4 Product Update (Q3 FY20)”  https://learning.redhat.com/course/view.php?id=1639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 have a hands on workshop your customer can go through to learn about the system. Contact your Partner Marketing lead for details.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lastly, we have a lab environment available through RHPDS (Red Hat Product Demo System).</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2" name="Shape 4452"/>
        <p:cNvGrpSpPr/>
        <p:nvPr/>
      </p:nvGrpSpPr>
      <p:grpSpPr>
        <a:xfrm>
          <a:off x="0" y="0"/>
          <a:ext cx="0" cy="0"/>
          <a:chOff x="0" y="0"/>
          <a:chExt cx="0" cy="0"/>
        </a:xfrm>
      </p:grpSpPr>
      <p:sp>
        <p:nvSpPr>
          <p:cNvPr id="4453" name="Google Shape;4453;g5a1b76fd37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4" name="Google Shape;4454;g5a1b76fd37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0" name="Shape 4470"/>
        <p:cNvGrpSpPr/>
        <p:nvPr/>
      </p:nvGrpSpPr>
      <p:grpSpPr>
        <a:xfrm>
          <a:off x="0" y="0"/>
          <a:ext cx="0" cy="0"/>
          <a:chOff x="0" y="0"/>
          <a:chExt cx="0" cy="0"/>
        </a:xfrm>
      </p:grpSpPr>
      <p:sp>
        <p:nvSpPr>
          <p:cNvPr id="4471" name="Google Shape;4471;g601e02ee45_14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2" name="Google Shape;4472;g601e02ee45_14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5" name="Shape 4495"/>
        <p:cNvGrpSpPr/>
        <p:nvPr/>
      </p:nvGrpSpPr>
      <p:grpSpPr>
        <a:xfrm>
          <a:off x="0" y="0"/>
          <a:ext cx="0" cy="0"/>
          <a:chOff x="0" y="0"/>
          <a:chExt cx="0" cy="0"/>
        </a:xfrm>
      </p:grpSpPr>
      <p:sp>
        <p:nvSpPr>
          <p:cNvPr id="4496" name="Google Shape;4496;g601e02ee45_14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7" name="Google Shape;4497;g601e02ee45_14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2" name="Shape 4502"/>
        <p:cNvGrpSpPr/>
        <p:nvPr/>
      </p:nvGrpSpPr>
      <p:grpSpPr>
        <a:xfrm>
          <a:off x="0" y="0"/>
          <a:ext cx="0" cy="0"/>
          <a:chOff x="0" y="0"/>
          <a:chExt cx="0" cy="0"/>
        </a:xfrm>
      </p:grpSpPr>
      <p:sp>
        <p:nvSpPr>
          <p:cNvPr id="4503" name="Google Shape;4503;g601e02ee45_14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4" name="Google Shape;4504;g601e02ee45_14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7" name="Shape 4537"/>
        <p:cNvGrpSpPr/>
        <p:nvPr/>
      </p:nvGrpSpPr>
      <p:grpSpPr>
        <a:xfrm>
          <a:off x="0" y="0"/>
          <a:ext cx="0" cy="0"/>
          <a:chOff x="0" y="0"/>
          <a:chExt cx="0" cy="0"/>
        </a:xfrm>
      </p:grpSpPr>
      <p:sp>
        <p:nvSpPr>
          <p:cNvPr id="4538" name="Google Shape;4538;g5a1b76fd37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9" name="Google Shape;4539;g5a1b76fd37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8" name="Shape 2598"/>
        <p:cNvGrpSpPr/>
        <p:nvPr/>
      </p:nvGrpSpPr>
      <p:grpSpPr>
        <a:xfrm>
          <a:off x="0" y="0"/>
          <a:ext cx="0" cy="0"/>
          <a:chOff x="0" y="0"/>
          <a:chExt cx="0" cy="0"/>
        </a:xfrm>
      </p:grpSpPr>
      <p:sp>
        <p:nvSpPr>
          <p:cNvPr id="2599" name="Google Shape;2599;g5783de5e6a_17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5783de5e6a_17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a:t>
            </a:r>
            <a:r>
              <a:rPr b="1" lang="en">
                <a:solidFill>
                  <a:schemeClr val="dk1"/>
                </a:solidFill>
              </a:rPr>
              <a:t>OpenShift 4, </a:t>
            </a:r>
            <a:r>
              <a:rPr lang="en">
                <a:solidFill>
                  <a:schemeClr val="dk1"/>
                </a:solidFill>
              </a:rPr>
              <a:t>there’s two primary </a:t>
            </a:r>
            <a:r>
              <a:rPr b="1" lang="en">
                <a:solidFill>
                  <a:schemeClr val="dk1"/>
                </a:solidFill>
              </a:rPr>
              <a:t>installation experiences: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Full Stack Automation</a:t>
            </a:r>
            <a:r>
              <a:rPr lang="en">
                <a:solidFill>
                  <a:schemeClr val="dk1"/>
                </a:solidFill>
              </a:rPr>
              <a:t>, where the installer controls all areas of the installation including infrastructure provisioning with an opinionated “best practices” deployment of OpenShift.</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Pre-existing infrastructure deployments</a:t>
            </a:r>
            <a:r>
              <a:rPr lang="en">
                <a:solidFill>
                  <a:schemeClr val="dk1"/>
                </a:solidFill>
              </a:rPr>
              <a:t>, where administrators are responsible for creating and managing their own infrastructure allowing greater customization and operational flexibility.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4.2, we’ve expanded support for full stack automated deployments to include AWS, Microsoft Azure, Google Cloud Platform, and Red Hat OpenStack Platform as well as adding GCP to the existing list of user provisioned infrastructure supported providers that already includes AWS, Bare Metal, and VMware vSphere.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g41bc215312_9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41bc215312_9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OpenShift 4 leverages a new CLI-based installer, called openshift-install. It’s designed to simplify provisioning OpenShift on immutable installer provisioned infrastructure using an interactive guided workflow all within about 30 minutes. This approach provides an OpenShift deployment with full stack automation of host OS and platform updates and infrastructure management right out of the box without the complexity of having to provision your own infrastructure.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Only minimal user input is needed with all non-essential installation config options now get configured post-install via component operator CRD’s.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Shown here are OpenShift 4.2 deployments on both Microsoft Azure and Google Compute Platform using the openshift-install guided workflow.</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8" name="Shape 2638"/>
        <p:cNvGrpSpPr/>
        <p:nvPr/>
      </p:nvGrpSpPr>
      <p:grpSpPr>
        <a:xfrm>
          <a:off x="0" y="0"/>
          <a:ext cx="0" cy="0"/>
          <a:chOff x="0" y="0"/>
          <a:chExt cx="0" cy="0"/>
        </a:xfrm>
      </p:grpSpPr>
      <p:sp>
        <p:nvSpPr>
          <p:cNvPr id="2639" name="Google Shape;2639;g41bc215312_9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41bc215312_9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customers who require a higher degree of infrastructure customization, OpenShift 4 can also be deployed to user-managed and provisioned, pre-existing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though the deployment process is a bit different than the full stack automated deployment method since the installer isn’t used to provision the underlying infrastructure, it uses the same OpenShift installer to generate cluster assets (such as the node ignition configs and kubeconfig) and aids with the cluster bring-up by monitoring for the control plane and cluster ready events.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again, pre-existing infrastructure deployments have the added benefit of supporting both RHEL 7 and RHEL CoreOS for worker &amp; infra nodes. However, RHEL CoreOS is mandatory for the control plane nodes no matter the deployment method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4.2, we’ve expanded support to also include deploying GCP to user provisioned infrastructure.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8" name="Shape 2648"/>
        <p:cNvGrpSpPr/>
        <p:nvPr/>
      </p:nvGrpSpPr>
      <p:grpSpPr>
        <a:xfrm>
          <a:off x="0" y="0"/>
          <a:ext cx="0" cy="0"/>
          <a:chOff x="0" y="0"/>
          <a:chExt cx="0" cy="0"/>
        </a:xfrm>
      </p:grpSpPr>
      <p:sp>
        <p:nvSpPr>
          <p:cNvPr id="2649" name="Google Shape;2649;g41bc215312_9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41bc215312_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introduces support for install and updating OpenShift clusters in disconnected “air-gapped” environments. Its designed to work with any Docker 2.2 spec complaint container registry for hosting OpenShift content. Administrators first need replicate content from Quay.io to their local container registry. Once that is done, openshift-install can be configured to generate ignition configs that pull content locally rather than from Quay.io. Designed to work with user-</a:t>
            </a:r>
            <a:r>
              <a:rPr lang="en"/>
              <a:t>provisioned</a:t>
            </a:r>
            <a:r>
              <a:rPr lang="en"/>
              <a:t> infrastructure deployments only.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Updates are performed largely the same way. OpenShift update content must be mirrored first to the local container registry first then the administrator tells ‘oc adm upgrade’ where to pull the update content from.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2" name="Shape 2692"/>
        <p:cNvGrpSpPr/>
        <p:nvPr/>
      </p:nvGrpSpPr>
      <p:grpSpPr>
        <a:xfrm>
          <a:off x="0" y="0"/>
          <a:ext cx="0" cy="0"/>
          <a:chOff x="0" y="0"/>
          <a:chExt cx="0" cy="0"/>
        </a:xfrm>
      </p:grpSpPr>
      <p:sp>
        <p:nvSpPr>
          <p:cNvPr id="2693" name="Google Shape;2693;g5ff0ffa5f5_1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5ff0ffa5f5_1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disconnected “air-gapped” environments</a:t>
            </a:r>
            <a:r>
              <a:rPr lang="en"/>
              <a:t>, you will still be able use operators from the OLM catalog. However you will need to manually pull the operator sources in order to populate the the offline catalog. This manual process is only temporary workaround for 4.2, and we’re planning an automated solution in 4.3.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Google Shape;2718;g41bc215312_9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41bc215312_9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introduces support for installing and updating an OpenShift cluster through a corporate proxy server. Proxy information (httpProxy, httpsProxy, &amp; noProxy) can be defined in the install-config which is used during the install process and can also managed post install via the cluster proxy object.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there’s support for providing your own CA bundles allowing the corporate proxy to MITM HTTPS.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3" name="Shape 2753"/>
        <p:cNvGrpSpPr/>
        <p:nvPr/>
      </p:nvGrpSpPr>
      <p:grpSpPr>
        <a:xfrm>
          <a:off x="0" y="0"/>
          <a:ext cx="0" cy="0"/>
          <a:chOff x="0" y="0"/>
          <a:chExt cx="0" cy="0"/>
        </a:xfrm>
      </p:grpSpPr>
      <p:sp>
        <p:nvSpPr>
          <p:cNvPr id="2754" name="Google Shape;2754;g583f92b6ce_1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5" name="Google Shape;2755;g583f92b6ce_1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how openshift-install can be used for full-stack automation or to install OpenShift on pre-existing infrastructure, Red Hat Enterprise Linux provides a single operating system with two deployment options.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shown earlier, RHEL can be used for worker nodes and provides parity for existing operational practices </a:t>
            </a:r>
            <a:r>
              <a:rPr lang="en"/>
              <a:t>throughout</a:t>
            </a:r>
            <a:r>
              <a:rPr lang="en"/>
              <a:t> the datacenter (and OCP v3). With RHEL CoreOS we’re providing an embedded RHEL container host that brings a new operational paradigm where the host &amp; infrastructure are fully managed and operationalized by the cluster. Regardless of which option customers choose, they’ll get the benefits of RHEL plus the integration and stability from the kernel to the highest-level operator in OpenShift.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8" name="Shape 2778"/>
        <p:cNvGrpSpPr/>
        <p:nvPr/>
      </p:nvGrpSpPr>
      <p:grpSpPr>
        <a:xfrm>
          <a:off x="0" y="0"/>
          <a:ext cx="0" cy="0"/>
          <a:chOff x="0" y="0"/>
          <a:chExt cx="0" cy="0"/>
        </a:xfrm>
      </p:grpSpPr>
      <p:sp>
        <p:nvSpPr>
          <p:cNvPr id="2779" name="Google Shape;2779;g60136ca59f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0" name="Google Shape;2780;g60136ca59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9" name="Shape 2789"/>
        <p:cNvGrpSpPr/>
        <p:nvPr/>
      </p:nvGrpSpPr>
      <p:grpSpPr>
        <a:xfrm>
          <a:off x="0" y="0"/>
          <a:ext cx="0" cy="0"/>
          <a:chOff x="0" y="0"/>
          <a:chExt cx="0" cy="0"/>
        </a:xfrm>
      </p:grpSpPr>
      <p:sp>
        <p:nvSpPr>
          <p:cNvPr id="2790" name="Google Shape;2790;g60136ca59f_5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1" name="Google Shape;2791;g60136ca59f_5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317500" lvl="0" marL="457200" rtl="0" algn="l">
              <a:lnSpc>
                <a:spcPct val="115000"/>
              </a:lnSpc>
              <a:spcBef>
                <a:spcPts val="0"/>
              </a:spcBef>
              <a:spcAft>
                <a:spcPts val="0"/>
              </a:spcAft>
              <a:buSzPts val="1400"/>
              <a:buChar char="●"/>
            </a:pPr>
            <a:r>
              <a:rPr lang="en" u="sng">
                <a:solidFill>
                  <a:srgbClr val="1155CC"/>
                </a:solidFill>
                <a:latin typeface="Overpass"/>
                <a:ea typeface="Overpass"/>
                <a:cs typeface="Overpass"/>
                <a:sym typeface="Overpass"/>
                <a:hlinkClick r:id="rId2"/>
              </a:rPr>
              <a:t>Red Hat OpenShift Container Platform 4 </a:t>
            </a:r>
            <a:r>
              <a:rPr lang="en">
                <a:solidFill>
                  <a:schemeClr val="dk1"/>
                </a:solidFill>
                <a:latin typeface="Overpass"/>
                <a:ea typeface="Overpass"/>
                <a:cs typeface="Overpass"/>
                <a:sym typeface="Overpass"/>
              </a:rPr>
              <a:t>enables the mass production of </a:t>
            </a:r>
            <a:r>
              <a:rPr lang="en" u="sng">
                <a:solidFill>
                  <a:srgbClr val="1155CC"/>
                </a:solidFill>
                <a:latin typeface="Overpass"/>
                <a:ea typeface="Overpass"/>
                <a:cs typeface="Overpass"/>
                <a:sym typeface="Overpass"/>
                <a:hlinkClick r:id="rId3"/>
              </a:rPr>
              <a:t>container hosts</a:t>
            </a:r>
            <a:r>
              <a:rPr lang="en">
                <a:solidFill>
                  <a:schemeClr val="dk1"/>
                </a:solidFill>
                <a:latin typeface="Overpass"/>
                <a:ea typeface="Overpass"/>
                <a:cs typeface="Overpass"/>
                <a:sym typeface="Overpass"/>
              </a:rPr>
              <a:t> at scale across cloud providers, virtualization platforms and bare metal. To create a true cloud platform, we had to tightly control the supply chain to increase the reliability of the sophisticated automation. Standardizing on Red Hat Enterprise Linux CoreOS (a variant of Red Hat Enterprise Linux) and CRI-O, Machine Configs, and the Machine Configuration Operator were obvious choices for enabling automation at this level. </a:t>
            </a:r>
            <a:endParaRPr>
              <a:solidFill>
                <a:schemeClr val="dk1"/>
              </a:solidFill>
              <a:latin typeface="Overpass"/>
              <a:ea typeface="Overpass"/>
              <a:cs typeface="Overpass"/>
              <a:sym typeface="Overpass"/>
            </a:endParaRPr>
          </a:p>
          <a:p>
            <a:pPr indent="-317500" lvl="0" marL="457200" rtl="0" algn="l">
              <a:lnSpc>
                <a:spcPct val="115000"/>
              </a:lnSpc>
              <a:spcBef>
                <a:spcPts val="0"/>
              </a:spcBef>
              <a:spcAft>
                <a:spcPts val="0"/>
              </a:spcAft>
              <a:buSzPts val="1400"/>
              <a:buChar char="●"/>
            </a:pPr>
            <a:r>
              <a:rPr lang="en"/>
              <a:t>Deep dive in this </a:t>
            </a:r>
            <a:r>
              <a:rPr lang="en" u="sng">
                <a:solidFill>
                  <a:schemeClr val="hlink"/>
                </a:solidFill>
                <a:hlinkClick r:id="rId4"/>
              </a:rPr>
              <a:t>blog draft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0" name="Shape 2340"/>
        <p:cNvGrpSpPr/>
        <p:nvPr/>
      </p:nvGrpSpPr>
      <p:grpSpPr>
        <a:xfrm>
          <a:off x="0" y="0"/>
          <a:ext cx="0" cy="0"/>
          <a:chOff x="0" y="0"/>
          <a:chExt cx="0" cy="0"/>
        </a:xfrm>
      </p:grpSpPr>
      <p:sp>
        <p:nvSpPr>
          <p:cNvPr id="2341" name="Google Shape;2341;g5783de5e6a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5783de5e6a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9" name="Shape 2799"/>
        <p:cNvGrpSpPr/>
        <p:nvPr/>
      </p:nvGrpSpPr>
      <p:grpSpPr>
        <a:xfrm>
          <a:off x="0" y="0"/>
          <a:ext cx="0" cy="0"/>
          <a:chOff x="0" y="0"/>
          <a:chExt cx="0" cy="0"/>
        </a:xfrm>
      </p:grpSpPr>
      <p:sp>
        <p:nvSpPr>
          <p:cNvPr id="2800" name="Google Shape;2800;g60136ca59f_5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60136ca59f_5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the </a:t>
            </a:r>
            <a:r>
              <a:rPr b="1" lang="en">
                <a:solidFill>
                  <a:schemeClr val="dk1"/>
                </a:solidFill>
              </a:rPr>
              <a:t>best kubernetes specific container engine</a:t>
            </a:r>
            <a:r>
              <a:rPr lang="en">
                <a:solidFill>
                  <a:schemeClr val="dk1"/>
                </a:solidFill>
              </a:rPr>
              <a:t>. Adoption is trivial since all existing Docker and OCI containers are supported and run great with CRI-O. </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a light weight, kubernetes-native, OCI compatible container runtime that is life-cycled and managed by OpenShift. </a:t>
            </a:r>
            <a:r>
              <a:rPr b="1" lang="en">
                <a:solidFill>
                  <a:schemeClr val="dk1"/>
                </a:solidFill>
              </a:rPr>
              <a:t>Customers no longer need to worry about which container runtime is in use</a:t>
            </a:r>
            <a:r>
              <a:rPr lang="en">
                <a:solidFill>
                  <a:schemeClr val="dk1"/>
                </a:solidFill>
              </a:rPr>
              <a:t> - with OCP v4, it’s always the right one and it provide a complete implementation of the Kubernetes Container Runtime Interface, or CRI. </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Also, gone are the days of </a:t>
            </a:r>
            <a:r>
              <a:rPr b="1" lang="en">
                <a:solidFill>
                  <a:schemeClr val="dk1"/>
                </a:solidFill>
              </a:rPr>
              <a:t>separately managing the container engine</a:t>
            </a:r>
            <a:r>
              <a:rPr lang="en">
                <a:solidFill>
                  <a:schemeClr val="dk1"/>
                </a:solidFill>
              </a:rPr>
              <a:t>. CRI-O is completely hands-free to run in production. The handful of tuneables that provide control and security for CRI-O are easy to configure via a CRD, and the settings will be propagated across the cluster.</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0" name="Shape 2830"/>
        <p:cNvGrpSpPr/>
        <p:nvPr/>
      </p:nvGrpSpPr>
      <p:grpSpPr>
        <a:xfrm>
          <a:off x="0" y="0"/>
          <a:ext cx="0" cy="0"/>
          <a:chOff x="0" y="0"/>
          <a:chExt cx="0" cy="0"/>
        </a:xfrm>
      </p:grpSpPr>
      <p:sp>
        <p:nvSpPr>
          <p:cNvPr id="2831" name="Google Shape;2831;g5ff0ffa5f5_1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5ff0ffa5f5_1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Daniel Messer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5ff0ffa5f5_17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5ff0ffa5f5_1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Daniel Messer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9" name="Shape 2849"/>
        <p:cNvGrpSpPr/>
        <p:nvPr/>
      </p:nvGrpSpPr>
      <p:grpSpPr>
        <a:xfrm>
          <a:off x="0" y="0"/>
          <a:ext cx="0" cy="0"/>
          <a:chOff x="0" y="0"/>
          <a:chExt cx="0" cy="0"/>
        </a:xfrm>
      </p:grpSpPr>
      <p:sp>
        <p:nvSpPr>
          <p:cNvPr id="2850" name="Google Shape;2850;g5ff0ffa5f5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5ff0ffa5f5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Daniel Messer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in 4.1, GPUs are supported on RHEL7 nodes (and they are not supported on RHEL CoreOS nodes because of lack of support for CUDA driver and driver containers)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NVIDIA has been working on enabling CUDA driver and driver containers with a goal of completion in Q4CY2019. With that in place, the NFD operator and Special Resources Operator can be used to automate the enablement of GPUs.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8" name="Shape 2888"/>
        <p:cNvGrpSpPr/>
        <p:nvPr/>
      </p:nvGrpSpPr>
      <p:grpSpPr>
        <a:xfrm>
          <a:off x="0" y="0"/>
          <a:ext cx="0" cy="0"/>
          <a:chOff x="0" y="0"/>
          <a:chExt cx="0" cy="0"/>
        </a:xfrm>
      </p:grpSpPr>
      <p:sp>
        <p:nvSpPr>
          <p:cNvPr id="2889" name="Google Shape;2889;g5ff0ffa5f5_17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5ff0ffa5f5_17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Daniel Messer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Docs PR: </a:t>
            </a:r>
            <a:r>
              <a:rPr lang="en" sz="1050" u="sng">
                <a:solidFill>
                  <a:srgbClr val="0065FF"/>
                </a:solidFill>
                <a:highlight>
                  <a:srgbClr val="F4F5F7"/>
                </a:highlight>
                <a:latin typeface="Roboto"/>
                <a:ea typeface="Roboto"/>
                <a:cs typeface="Roboto"/>
                <a:sym typeface="Roboto"/>
                <a:hlinkClick r:id="rId2"/>
              </a:rPr>
              <a:t>https://github.com/openshift/openshift-docs/pull/16135</a:t>
            </a:r>
            <a:endParaRPr/>
          </a:p>
          <a:p>
            <a:pPr indent="0" lvl="0" marL="0" rtl="0" algn="l">
              <a:spcBef>
                <a:spcPts val="0"/>
              </a:spcBef>
              <a:spcAft>
                <a:spcPts val="0"/>
              </a:spcAft>
              <a:buNone/>
            </a:pPr>
            <a:r>
              <a:rPr lang="en"/>
              <a:t>JIRA: </a:t>
            </a:r>
            <a:r>
              <a:rPr lang="en" u="sng">
                <a:solidFill>
                  <a:schemeClr val="hlink"/>
                </a:solidFill>
                <a:hlinkClick r:id="rId3"/>
              </a:rPr>
              <a:t>https://jira.coreos.com/browse/ATS-411</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rgbClr val="24292E"/>
                </a:solidFill>
              </a:rPr>
              <a:t>The Node Tuning Operator helps you manage node-level tuning by orchestrating the tuned daemon. The majority of high-performance applications require some level of kernel tuning. The Node Tuning Operator provides a unified management interface to users of node-level sysctls and more flexibility to add custom tuning specified by user needs. The Operator manages the containerized tuned daemon for {product-title} as a Kubernetes DaemonSet. It ensures the custom tuning specification is passed to all containerized tuned daemons running in the cluster in the format that the daemons understand. The daemons run on all nodes in the cluster, one per node.</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rPr>
              <a:t>Node-level settings applied by the containerized tuned daemon are rolled back on an event that triggers a profile change or when the containerized tuned daemon is terminated gracefully by receiving and handling a termination signal.</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rPr>
              <a:t>The Node Tuning Operator is part of a standard {product-title} installation in version 4.1 and later.</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7" name="Shape 2897"/>
        <p:cNvGrpSpPr/>
        <p:nvPr/>
      </p:nvGrpSpPr>
      <p:grpSpPr>
        <a:xfrm>
          <a:off x="0" y="0"/>
          <a:ext cx="0" cy="0"/>
          <a:chOff x="0" y="0"/>
          <a:chExt cx="0" cy="0"/>
        </a:xfrm>
      </p:grpSpPr>
      <p:sp>
        <p:nvSpPr>
          <p:cNvPr id="2898" name="Google Shape;2898;g5ff0ffa5f5_17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5ff0ffa5f5_17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Daniel Messer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 </a:t>
            </a:r>
            <a:r>
              <a:rPr lang="en" u="sng">
                <a:solidFill>
                  <a:schemeClr val="hlink"/>
                </a:solidFill>
                <a:hlinkClick r:id="rId2"/>
              </a:rPr>
              <a:t>https://github.com/openshift/openshift-docs/pull/16194</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6" name="Shape 2906"/>
        <p:cNvGrpSpPr/>
        <p:nvPr/>
      </p:nvGrpSpPr>
      <p:grpSpPr>
        <a:xfrm>
          <a:off x="0" y="0"/>
          <a:ext cx="0" cy="0"/>
          <a:chOff x="0" y="0"/>
          <a:chExt cx="0" cy="0"/>
        </a:xfrm>
      </p:grpSpPr>
      <p:sp>
        <p:nvSpPr>
          <p:cNvPr id="2907" name="Google Shape;2907;g601e02ee45_38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8" name="Google Shape;2908;g601e02ee45_38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4.2 introduces full-stack automation (installer provisioned) support for deploying OpenShift clusters on OpenStack.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installer uses the OpenStack APIs in conjunction with the Kubernetes</a:t>
            </a:r>
            <a:r>
              <a:rPr lang="en">
                <a:solidFill>
                  <a:schemeClr val="dk1"/>
                </a:solidFill>
                <a:uFill>
                  <a:noFill/>
                </a:uFill>
                <a:hlinkClick r:id="rId2"/>
              </a:rPr>
              <a:t> </a:t>
            </a:r>
            <a:r>
              <a:rPr lang="en" u="sng">
                <a:solidFill>
                  <a:schemeClr val="accent5"/>
                </a:solidFill>
                <a:hlinkClick r:id="rId3"/>
              </a:rPr>
              <a:t>OpenStack Cloud Provider</a:t>
            </a:r>
            <a:r>
              <a:rPr lang="en">
                <a:solidFill>
                  <a:schemeClr val="dk1"/>
                </a:solidFill>
              </a:rPr>
              <a:t> to create all the required OpenStack resources, such as VMs, networks, security groups, object storage, etc., needed to deploy OpenShift 4 and properly configure the cluster to run on the Red Hat OpenStack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OpenShift 4.2 can be deployed on OSP 13 (our current long life release) and OSP 15 (</a:t>
            </a:r>
            <a:r>
              <a:rPr lang="en" u="sng">
                <a:solidFill>
                  <a:schemeClr val="accent5"/>
                </a:solidFill>
                <a:hlinkClick r:id="rId4"/>
              </a:rPr>
              <a:t>GA planned for September 19</a:t>
            </a:r>
            <a:r>
              <a:rPr lang="en">
                <a:solidFill>
                  <a:schemeClr val="dk1"/>
                </a:solidFill>
              </a:rPr>
              <a: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Kuryr exists to improve the network performance of pods when running workloads on OpenStack.  Kuryr is an SDN solution combining a Kubernetes CNI plugin (kuryr-kubernetes) and OpenStack Neutron to provide interconnectivity between Kubernetes pods and OpenStack virtual instances.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recommended to use the Kuryr option when Recommended when Neutron tenant networks are used for OpenShift Application Nodes.  The Kuryr option is not recommended when:</a:t>
            </a:r>
            <a:endParaRPr/>
          </a:p>
          <a:p>
            <a:pPr indent="-317500" lvl="0" marL="457200" rtl="0" algn="l">
              <a:spcBef>
                <a:spcPts val="0"/>
              </a:spcBef>
              <a:spcAft>
                <a:spcPts val="0"/>
              </a:spcAft>
              <a:buSzPts val="1400"/>
              <a:buChar char="●"/>
            </a:pPr>
            <a:r>
              <a:rPr lang="en"/>
              <a:t>Using only OpenStack VLAN-based provider networks (Kuryr is not needed)</a:t>
            </a:r>
            <a:endParaRPr/>
          </a:p>
          <a:p>
            <a:pPr indent="-317500" lvl="0" marL="457200" rtl="0" algn="l">
              <a:spcBef>
                <a:spcPts val="0"/>
              </a:spcBef>
              <a:spcAft>
                <a:spcPts val="0"/>
              </a:spcAft>
              <a:buSzPts val="1400"/>
              <a:buChar char="●"/>
            </a:pPr>
            <a:r>
              <a:rPr lang="en"/>
              <a:t>You have many OpenShift services and few hypervisors:</a:t>
            </a:r>
            <a:endParaRPr/>
          </a:p>
          <a:p>
            <a:pPr indent="-317500" lvl="0" marL="457200" rtl="0" algn="l">
              <a:spcBef>
                <a:spcPts val="0"/>
              </a:spcBef>
              <a:spcAft>
                <a:spcPts val="0"/>
              </a:spcAft>
              <a:buSzPts val="1400"/>
              <a:buChar char="●"/>
            </a:pPr>
            <a:r>
              <a:rPr lang="en"/>
              <a:t>For each OpenShift service, Octavia will run a VM with a load balancer in it</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1" name="Shape 2931"/>
        <p:cNvGrpSpPr/>
        <p:nvPr/>
      </p:nvGrpSpPr>
      <p:grpSpPr>
        <a:xfrm>
          <a:off x="0" y="0"/>
          <a:ext cx="0" cy="0"/>
          <a:chOff x="0" y="0"/>
          <a:chExt cx="0" cy="0"/>
        </a:xfrm>
      </p:grpSpPr>
      <p:sp>
        <p:nvSpPr>
          <p:cNvPr id="2932" name="Google Shape;2932;g601e02ee45_3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601e02ee45_3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OVN is Technical Preview at 4.2.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Roadmap:  Targeting GA (not detault) at 4.3, and GA (default, feature parity with openshift-sdn) at 4.4.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6" name="Shape 2946"/>
        <p:cNvGrpSpPr/>
        <p:nvPr/>
      </p:nvGrpSpPr>
      <p:grpSpPr>
        <a:xfrm>
          <a:off x="0" y="0"/>
          <a:ext cx="0" cy="0"/>
          <a:chOff x="0" y="0"/>
          <a:chExt cx="0" cy="0"/>
        </a:xfrm>
      </p:grpSpPr>
      <p:sp>
        <p:nvSpPr>
          <p:cNvPr id="2947" name="Google Shape;2947;g601e02ee45_38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601e02ee45_38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traffic from the Internet normally arrives to the external load balancer and is forwarded to the backend services, e.g. the ingress controller service’s NodePort on the Kubernetes nodes. The ingress controller examines the request traffic to see if it matches any ingress rules, e.g host name, path or both. If the request traffic matches, the ingress controller diverts the traffic to the proper service. The benefit of using ingress is that only the ingress controller service is exposed to the external world (via NodePort, in this example). All other services are private/internal and can only be reached via the Cluster IP and port. It is not only secure but also easy to manage the exposure of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case of an internal ingress controller, the provisioned load balancer can be private to the cluster, so no traffic is allowed from the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Enabling this feature for install-time ingress is targeting 4.3.  Early indications from the 4.3 design has uncovered a 4.2 procedure that may eventually be supported.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3" name="Shape 2973"/>
        <p:cNvGrpSpPr/>
        <p:nvPr/>
      </p:nvGrpSpPr>
      <p:grpSpPr>
        <a:xfrm>
          <a:off x="0" y="0"/>
          <a:ext cx="0" cy="0"/>
          <a:chOff x="0" y="0"/>
          <a:chExt cx="0" cy="0"/>
        </a:xfrm>
      </p:grpSpPr>
      <p:sp>
        <p:nvSpPr>
          <p:cNvPr id="2974" name="Google Shape;2974;g635509b720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635509b720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8" name="Shape 2348"/>
        <p:cNvGrpSpPr/>
        <p:nvPr/>
      </p:nvGrpSpPr>
      <p:grpSpPr>
        <a:xfrm>
          <a:off x="0" y="0"/>
          <a:ext cx="0" cy="0"/>
          <a:chOff x="0" y="0"/>
          <a:chExt cx="0" cy="0"/>
        </a:xfrm>
      </p:grpSpPr>
      <p:sp>
        <p:nvSpPr>
          <p:cNvPr id="2349" name="Google Shape;2349;g5783de5e6a_17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5783de5e6a_17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8" name="Shape 3018"/>
        <p:cNvGrpSpPr/>
        <p:nvPr/>
      </p:nvGrpSpPr>
      <p:grpSpPr>
        <a:xfrm>
          <a:off x="0" y="0"/>
          <a:ext cx="0" cy="0"/>
          <a:chOff x="0" y="0"/>
          <a:chExt cx="0" cy="0"/>
        </a:xfrm>
      </p:grpSpPr>
      <p:sp>
        <p:nvSpPr>
          <p:cNvPr id="3019" name="Google Shape;3019;g639e58c7b7_29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0" name="Google Shape;3020;g639e58c7b7_29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5" name="Shape 3035"/>
        <p:cNvGrpSpPr/>
        <p:nvPr/>
      </p:nvGrpSpPr>
      <p:grpSpPr>
        <a:xfrm>
          <a:off x="0" y="0"/>
          <a:ext cx="0" cy="0"/>
          <a:chOff x="0" y="0"/>
          <a:chExt cx="0" cy="0"/>
        </a:xfrm>
      </p:grpSpPr>
      <p:sp>
        <p:nvSpPr>
          <p:cNvPr id="3036" name="Google Shape;3036;g639e58c7b7_29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639e58c7b7_29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SysCtls: Previously available in OCP 3. Now supported in OCP 4.2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What is it</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Procedure to allow system admins to whitelist sysctl on a per-node basis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All safe sysctls are enabled by default; All unsafe sysctls are disabled by default, and the cluster administrator must  manually enable them on a per-node basis.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New functionality introduces this feature for OpenShift 4 and RHEL CoreOS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How it works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Add a label to the node’s MachineConfigPool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Create a KubeletConfig custom resource on the node with the specificed whitelist of sysctls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Set sysctls on pods using the pod's `securityContext`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4" name="Shape 3054"/>
        <p:cNvGrpSpPr/>
        <p:nvPr/>
      </p:nvGrpSpPr>
      <p:grpSpPr>
        <a:xfrm>
          <a:off x="0" y="0"/>
          <a:ext cx="0" cy="0"/>
          <a:chOff x="0" y="0"/>
          <a:chExt cx="0" cy="0"/>
        </a:xfrm>
      </p:grpSpPr>
      <p:sp>
        <p:nvSpPr>
          <p:cNvPr id="3055" name="Google Shape;3055;g601e02ee45_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601e02ee45_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Notes for 4.1</a:t>
            </a:r>
            <a:endParaRPr b="1" sz="12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Conversion of storage drivers to operators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What is an operator?</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An Operator is a method of packaging, deploying and managing a Kubernetes application. A Kubernetes application is an application that is both deployed on Kubernetes and managed using the Kubernetes APIs and kubectl tooling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Notes for 4.2 release </a:t>
            </a:r>
            <a:endParaRPr b="1" sz="12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Container Storage Interface (CSI) to GA</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Why introduce Container Storage Interface in Kubernetes?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This is mainly to enable OCS and partners with their CSI plugins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There are however other benefits:</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Although Kubernetes already provides a powerful volume plugin system that makes it easy to consume different types of block and file storage, adding support for new volume plugins has been challenging. Because volume plugins are currently “in-tree”—volume plugins are part of the core Kubernetes code and shipped with the core Kubernetes binaries—vendors wanting to add support for their storage system to Kubernetes (or even fix a bug in an existing volume plugin) must align themselves with the Kubernetes release process.</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With the adoption of the Container Storage Interface, the Kubernetes volume layer becomes truly extensible. Third party storage developers can now write and deploy volume plugins exposing new storage systems in Kubernetes without ever having to touch the core Kubernetes code. This will result in even more options for the storage that backs Kubernetes users’ stateful containerized workloads.</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Taken from </a:t>
            </a:r>
            <a:r>
              <a:rPr lang="en" u="sng">
                <a:solidFill>
                  <a:schemeClr val="accent5"/>
                </a:solidFill>
                <a:hlinkClick r:id="rId2"/>
              </a:rPr>
              <a:t>https://kubernetes.io/blog/2018/04/10/container-storage-interface-beta/</a:t>
            </a:r>
            <a:r>
              <a:rPr lang="en">
                <a:solidFill>
                  <a:schemeClr val="dk1"/>
                </a:solidFill>
              </a:rPr>
              <a:t>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Note at this point it is just the API we are making available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CSI drivers contained in operators will be available in future releases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Some third party vendors may choose to make options available before the 4.3 release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In-tree and external provisioners will continue to be available up until the CSI versions come into the release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 terms of partners, we have the container certification program but that doesn't qualify anything with OpenShift. For that, they need to join the connected zone workspace on the partner portal and fill out their submission form and which point they will engage with the Storage OpenShift team for architecture validation and TSAnet and doc requirement on their (the 3rd party's ) side.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0" name="Shape 3110"/>
        <p:cNvGrpSpPr/>
        <p:nvPr/>
      </p:nvGrpSpPr>
      <p:grpSpPr>
        <a:xfrm>
          <a:off x="0" y="0"/>
          <a:ext cx="0" cy="0"/>
          <a:chOff x="0" y="0"/>
          <a:chExt cx="0" cy="0"/>
        </a:xfrm>
      </p:grpSpPr>
      <p:sp>
        <p:nvSpPr>
          <p:cNvPr id="3111" name="Google Shape;3111;g601e02ee45_2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601e02ee45_2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 for Raw Block GA these support levels: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Supported i.e. GA: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Cloud Providers (AWS, GCP, vSphere, Azure)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Local Volumes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Tech Preview: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iSCSI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Developer Preview: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Cinder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Fibre Channel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 Supported: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RBD (Ceph)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Gluster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9" name="Shape 3119"/>
        <p:cNvGrpSpPr/>
        <p:nvPr/>
      </p:nvGrpSpPr>
      <p:grpSpPr>
        <a:xfrm>
          <a:off x="0" y="0"/>
          <a:ext cx="0" cy="0"/>
          <a:chOff x="0" y="0"/>
          <a:chExt cx="0" cy="0"/>
        </a:xfrm>
      </p:grpSpPr>
      <p:sp>
        <p:nvSpPr>
          <p:cNvPr id="3120" name="Google Shape;3120;g60136ca59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1" name="Google Shape;3121;g60136ca59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OCP 4.2, we also have OCS 4.2 GA providing persistent storage for applications and OCP </a:t>
            </a:r>
            <a:r>
              <a:rPr lang="en"/>
              <a:t>infrastructure</a:t>
            </a:r>
            <a:r>
              <a:rPr lang="en"/>
              <a:t> services</a:t>
            </a:r>
            <a:endParaRPr/>
          </a:p>
          <a:p>
            <a:pPr indent="0" lvl="0" marL="0" rtl="0" algn="l">
              <a:spcBef>
                <a:spcPts val="0"/>
              </a:spcBef>
              <a:spcAft>
                <a:spcPts val="0"/>
              </a:spcAft>
              <a:buNone/>
            </a:pPr>
            <a:r>
              <a:rPr lang="en"/>
              <a:t>OCS 4.2 will provide complete data </a:t>
            </a:r>
            <a:r>
              <a:rPr lang="en"/>
              <a:t>services</a:t>
            </a:r>
            <a:r>
              <a:rPr lang="en"/>
              <a:t> for OCP, including dynamic provisioning of object buckets. This S3 capability is new in OCS 4.2. Further we are adding consistent S3 interface across public and on prem infra.</a:t>
            </a:r>
            <a:endParaRPr/>
          </a:p>
          <a:p>
            <a:pPr indent="0" lvl="0" marL="0" rtl="0" algn="l">
              <a:spcBef>
                <a:spcPts val="0"/>
              </a:spcBef>
              <a:spcAft>
                <a:spcPts val="0"/>
              </a:spcAft>
              <a:buNone/>
            </a:pPr>
            <a:r>
              <a:rPr lang="en"/>
              <a:t>For the first release we are supporting AWS and VMware platforms with option to deploy OCS </a:t>
            </a:r>
            <a:r>
              <a:rPr lang="en">
                <a:solidFill>
                  <a:schemeClr val="dk1"/>
                </a:solidFill>
              </a:rPr>
              <a:t>as a service</a:t>
            </a:r>
            <a:r>
              <a:rPr lang="en"/>
              <a:t> on top of OCP.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4.3 timeframe we are going to add additional platform Bare metal and Azure cloud.</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9" name="Shape 3129"/>
        <p:cNvGrpSpPr/>
        <p:nvPr/>
      </p:nvGrpSpPr>
      <p:grpSpPr>
        <a:xfrm>
          <a:off x="0" y="0"/>
          <a:ext cx="0" cy="0"/>
          <a:chOff x="0" y="0"/>
          <a:chExt cx="0" cy="0"/>
        </a:xfrm>
      </p:grpSpPr>
      <p:sp>
        <p:nvSpPr>
          <p:cNvPr id="3130" name="Google Shape;3130;g60136ca59f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60136ca59f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may have heard that with OCS 4.2 we have changed the technology stack. We have switched the underlying technology from Ansible and Gluster to Rook, Ceph and Nooba.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OCS goal is to provide complete storage for OCP. New cloud native applications like AI/ML had the need for S3 object interface.  </a:t>
            </a:r>
            <a:endParaRPr/>
          </a:p>
          <a:p>
            <a:pPr indent="0" lvl="0" marL="0" rtl="0" algn="l">
              <a:spcBef>
                <a:spcPts val="0"/>
              </a:spcBef>
              <a:spcAft>
                <a:spcPts val="0"/>
              </a:spcAft>
              <a:buNone/>
            </a:pPr>
            <a:r>
              <a:rPr lang="en"/>
              <a:t>Ceph is known for sclable object stack.</a:t>
            </a:r>
            <a:endParaRPr/>
          </a:p>
          <a:p>
            <a:pPr indent="0" lvl="0" marL="0" rtl="0" algn="l">
              <a:spcBef>
                <a:spcPts val="0"/>
              </a:spcBef>
              <a:spcAft>
                <a:spcPts val="0"/>
              </a:spcAft>
              <a:buNone/>
            </a:pPr>
            <a:r>
              <a:rPr lang="en"/>
              <a:t>Also with recently acquired Noobaa, we can now provide consistent S3 like interface across different infrastructreu AWS, Vmware, Azure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note there is no chnage in OCS SKU or OCS pricing, they stay the same as OCS 3. Further we fully support intgrated migration of workloads with data from OCP+OCS 3 cluster to OCP+OCS 4 cluster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0" name="Shape 3150"/>
        <p:cNvGrpSpPr/>
        <p:nvPr/>
      </p:nvGrpSpPr>
      <p:grpSpPr>
        <a:xfrm>
          <a:off x="0" y="0"/>
          <a:ext cx="0" cy="0"/>
          <a:chOff x="0" y="0"/>
          <a:chExt cx="0" cy="0"/>
        </a:xfrm>
      </p:grpSpPr>
      <p:sp>
        <p:nvSpPr>
          <p:cNvPr id="3151" name="Google Shape;3151;g60136ca59f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60136ca59f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Apart from providing complete storage, OCS 4.2 have much deeper integration with OCP.</a:t>
            </a:r>
            <a:endParaRPr/>
          </a:p>
          <a:p>
            <a:pPr indent="0" lvl="0" marL="0" rtl="0" algn="l">
              <a:spcBef>
                <a:spcPts val="0"/>
              </a:spcBef>
              <a:spcAft>
                <a:spcPts val="0"/>
              </a:spcAft>
              <a:buNone/>
            </a:pPr>
            <a:r>
              <a:rPr lang="en"/>
              <a:t>Install, manage and expand are all operator driven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OCS monitoring is </a:t>
            </a:r>
            <a:r>
              <a:rPr lang="en"/>
              <a:t>integrated</a:t>
            </a:r>
            <a:r>
              <a:rPr lang="en"/>
              <a:t> with OCP dashboard &amp; prometheous for health, Capacity &amp; configuration monitoring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6" name="Shape 3166"/>
        <p:cNvGrpSpPr/>
        <p:nvPr/>
      </p:nvGrpSpPr>
      <p:grpSpPr>
        <a:xfrm>
          <a:off x="0" y="0"/>
          <a:ext cx="0" cy="0"/>
          <a:chOff x="0" y="0"/>
          <a:chExt cx="0" cy="0"/>
        </a:xfrm>
      </p:grpSpPr>
      <p:sp>
        <p:nvSpPr>
          <p:cNvPr id="3167" name="Google Shape;3167;g601e02ee45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8" name="Google Shape;3168;g601e02ee45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Today for multiple OpenShift clusters you can see they exist and be shown their overall health via the cloud.redhat.com portal.  This is the OpenShift Cluster Manager (OCM) and it is a great tool for connected customers.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Today you can also target a OpenShift cluster as you would any Kubernetes cluster with any of the gitOps solutions on the market.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finally, Today, you can purchase the IBM Multi Cloud Manager on OpenShift and leverage it in a supported manner from IBM for all the use cases it offers.</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 Hat and IBM engineering are working together on the next phase of this multi cluster story.  You haven’t heard us talk about Hive in awhile.  Hive is a way to deploy a installation head cluster that you can then ask, via kubectl to custom resource definition (CRDs), for other OpenShift clusters.  It is driven via the IPI installation APIs.  We want to bring that on premise along with some of the views from OCM.  This will be how we connect an on premise OCM to the existing OCM SaaS service on cloud.redhat.com.</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Next, we want to open source parts of the IBM Multi Cloud Manager.  We think it is important that the application deployment APIs have a community.  We also view this as a way to evolve the kubfed project at the same time and mix our intellectual property with IBM’s in the open around topics such as federated Prometheus and Thanos.  We hope to mix these technologies into the best possible solution for our customers.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Lastly, we are bringing the full force of Red Hat - the leading open source infrastructure company -- to this multi cloud problem.  We have our networking teams working on building out the Submariner open source project for spanning networks across longer distances.  And we have our storage engineering working on building our NooBaa and ceph technologies to offer a storage solution that allows you to move where you want to move.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a multiple stage approach that offers our customers something today.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9" name="Shape 3209"/>
        <p:cNvGrpSpPr/>
        <p:nvPr/>
      </p:nvGrpSpPr>
      <p:grpSpPr>
        <a:xfrm>
          <a:off x="0" y="0"/>
          <a:ext cx="0" cy="0"/>
          <a:chOff x="0" y="0"/>
          <a:chExt cx="0" cy="0"/>
        </a:xfrm>
      </p:grpSpPr>
      <p:sp>
        <p:nvSpPr>
          <p:cNvPr id="3210" name="Google Shape;3210;g5783de5e6a_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1" name="Google Shape;3211;g5783de5e6a_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30000"/>
              </a:lnSpc>
              <a:spcBef>
                <a:spcPts val="60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What’s new in v3 field enablement: </a:t>
            </a:r>
            <a:r>
              <a:rPr lang="en" u="sng">
                <a:solidFill>
                  <a:srgbClr val="1155CC"/>
                </a:solidFill>
                <a:latin typeface="Overpass"/>
                <a:ea typeface="Overpass"/>
                <a:cs typeface="Overpass"/>
                <a:sym typeface="Overpass"/>
                <a:hlinkClick r:id="rId2"/>
              </a:rPr>
              <a:t>https://bit.ly/2VLjYUU</a:t>
            </a:r>
            <a:r>
              <a:rPr lang="en">
                <a:solidFill>
                  <a:srgbClr val="1155CC"/>
                </a:solidFill>
                <a:latin typeface="Overpass"/>
                <a:ea typeface="Overpass"/>
                <a:cs typeface="Overpass"/>
                <a:sym typeface="Overpass"/>
              </a:rPr>
              <a:t> </a:t>
            </a:r>
            <a:endParaRPr>
              <a:solidFill>
                <a:srgbClr val="1155CC"/>
              </a:solidFill>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On the Quay side we released the first RH branded Quay version at the week before Summit. It primarily introduces multi-arch support which also includes support for MS Windows images. We also rebased all 3 Quay images onto RHEL and added a new config UI which allows customers to save and upload a quay configuration and to automatically deploy quay configuration changes via green-blue deployments if quay runs on kubernetes or openshift. The upgrade to v3 is documented and only requires two short downtimes to change one line of the configuration file.</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In addition to the features we introduced a couple of surrounding items such as a new lifecycle and support policy, a customer self-service eval form and a small but import pricing change for HA setups. There is also a ton of new customer facing and field enablement collateral including a new roadmap deck and recording, competitive training, an extended sales FAQ and a new technical FAQ, a sales overview and sales deep dive training and so on. All of those can be found in the new Quay mojo group shown here and OneStop as well. I also did an initial field enablement for APAC last week summarizing all those changes which is linked from the internal announcement blog where the link is shown here as well.</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It's worth to mention that although Quay is a standalone product it can be used with OpenShift already today, with or without using the openshift internal registry. The existing documentation on how to run Quay ON openshift is currently under review and we will improve and extend it pretty soon. We're also working with our field teams on an entirely new documentation on how to use quay WITH openshift to close a well-known and important documentation gap asked by many customers and RH internal folks. More to come soon, so stay tuned.</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7" name="Shape 3247"/>
        <p:cNvGrpSpPr/>
        <p:nvPr/>
      </p:nvGrpSpPr>
      <p:grpSpPr>
        <a:xfrm>
          <a:off x="0" y="0"/>
          <a:ext cx="0" cy="0"/>
          <a:chOff x="0" y="0"/>
          <a:chExt cx="0" cy="0"/>
        </a:xfrm>
      </p:grpSpPr>
      <p:sp>
        <p:nvSpPr>
          <p:cNvPr id="3248" name="Google Shape;3248;g6028f2463d_1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6028f2463d_1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30000"/>
              </a:lnSpc>
              <a:spcBef>
                <a:spcPts val="60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What’s new in v3 field enablement: </a:t>
            </a:r>
            <a:r>
              <a:rPr lang="en" u="sng">
                <a:solidFill>
                  <a:srgbClr val="1155CC"/>
                </a:solidFill>
                <a:latin typeface="Overpass"/>
                <a:ea typeface="Overpass"/>
                <a:cs typeface="Overpass"/>
                <a:sym typeface="Overpass"/>
                <a:hlinkClick r:id="rId2"/>
              </a:rPr>
              <a:t>https://bit.ly/2VLjYUU</a:t>
            </a:r>
            <a:r>
              <a:rPr lang="en">
                <a:solidFill>
                  <a:srgbClr val="1155CC"/>
                </a:solidFill>
                <a:latin typeface="Overpass"/>
                <a:ea typeface="Overpass"/>
                <a:cs typeface="Overpass"/>
                <a:sym typeface="Overpass"/>
              </a:rPr>
              <a:t> </a:t>
            </a:r>
            <a:endParaRPr>
              <a:solidFill>
                <a:srgbClr val="1155CC"/>
              </a:solidFill>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On the Quay side we released the first RH branded Quay version at the week before Summit. It primarily introduces multi-arch support which also includes support for MS Windows images. We also rebased all 3 Quay images onto RHEL and added a new config UI which allows customers to save and upload a quay configuration and to automatically deploy quay configuration changes via green-blue deployments if quay runs on kubernetes or openshift. The upgrade to v3 is documented and only requires two short downtimes to change one line of the configuration file.</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In addition to the features we introduced a couple of surrounding items such as a new lifecycle and support policy, a customer self-service eval form and a small but import pricing change for HA setups. There is also a ton of new customer facing and field enablement collateral including a new roadmap deck and recording, competitive training, an extended sales FAQ and a new technical FAQ, a sales overview and sales deep dive training and so on. All of those can be found in the new Quay mojo group shown here and OneStop as well. I also did an initial field enablement for APAC last week summarizing all those changes which is linked from the internal announcement blog where the link is shown here as well.</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It's worth to mention that although Quay is a standalone product it can be used with OpenShift already today, with or without using the openshift internal registry. The existing documentation on how to run Quay ON openshift is currently under review and we will improve and extend it pretty soon. We're also working with our field teams on an entirely new documentation on how to use quay WITH openshift to close a well-known and important documentation gap asked by many customers and RH internal folks. More to come soon, so stay tuned.</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9" name="Shape 2369"/>
        <p:cNvGrpSpPr/>
        <p:nvPr/>
      </p:nvGrpSpPr>
      <p:grpSpPr>
        <a:xfrm>
          <a:off x="0" y="0"/>
          <a:ext cx="0" cy="0"/>
          <a:chOff x="0" y="0"/>
          <a:chExt cx="0" cy="0"/>
        </a:xfrm>
      </p:grpSpPr>
      <p:sp>
        <p:nvSpPr>
          <p:cNvPr id="2370" name="Google Shape;2370;g5783de5e6a_17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5783de5e6a_17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1" name="Shape 3281"/>
        <p:cNvGrpSpPr/>
        <p:nvPr/>
      </p:nvGrpSpPr>
      <p:grpSpPr>
        <a:xfrm>
          <a:off x="0" y="0"/>
          <a:ext cx="0" cy="0"/>
          <a:chOff x="0" y="0"/>
          <a:chExt cx="0" cy="0"/>
        </a:xfrm>
      </p:grpSpPr>
      <p:sp>
        <p:nvSpPr>
          <p:cNvPr id="3282" name="Google Shape;3282;g59b913fb56_0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3" name="Google Shape;3283;g59b913fb56_0_2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5" name="Shape 3305"/>
        <p:cNvGrpSpPr/>
        <p:nvPr/>
      </p:nvGrpSpPr>
      <p:grpSpPr>
        <a:xfrm>
          <a:off x="0" y="0"/>
          <a:ext cx="0" cy="0"/>
          <a:chOff x="0" y="0"/>
          <a:chExt cx="0" cy="0"/>
        </a:xfrm>
      </p:grpSpPr>
      <p:sp>
        <p:nvSpPr>
          <p:cNvPr id="3306" name="Google Shape;3306;g59b913fb56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7" name="Google Shape;3307;g59b913fb56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5" name="Shape 3315"/>
        <p:cNvGrpSpPr/>
        <p:nvPr/>
      </p:nvGrpSpPr>
      <p:grpSpPr>
        <a:xfrm>
          <a:off x="0" y="0"/>
          <a:ext cx="0" cy="0"/>
          <a:chOff x="0" y="0"/>
          <a:chExt cx="0" cy="0"/>
        </a:xfrm>
      </p:grpSpPr>
      <p:sp>
        <p:nvSpPr>
          <p:cNvPr id="3316" name="Google Shape;3316;g583f92b6ce_5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7" name="Google Shape;3317;g583f92b6ce_5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000"/>
              </a:spcBef>
              <a:spcAft>
                <a:spcPts val="100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6" name="Shape 3326"/>
        <p:cNvGrpSpPr/>
        <p:nvPr/>
      </p:nvGrpSpPr>
      <p:grpSpPr>
        <a:xfrm>
          <a:off x="0" y="0"/>
          <a:ext cx="0" cy="0"/>
          <a:chOff x="0" y="0"/>
          <a:chExt cx="0" cy="0"/>
        </a:xfrm>
      </p:grpSpPr>
      <p:sp>
        <p:nvSpPr>
          <p:cNvPr id="3327" name="Google Shape;3327;g5ff0ffa5f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5ff0ffa5f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engineering team more and more invests into enabling monitoring for their components running on OpenShift. We started our initiative in 4.1 and our goal is to provide a 360° view for OpenShift admins by the end of next year. That includes all component exposing metrics, alerting rules and dashboards. With every release, we are getting closer to achieve that goal.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9" name="Shape 3339"/>
        <p:cNvGrpSpPr/>
        <p:nvPr/>
      </p:nvGrpSpPr>
      <p:grpSpPr>
        <a:xfrm>
          <a:off x="0" y="0"/>
          <a:ext cx="0" cy="0"/>
          <a:chOff x="0" y="0"/>
          <a:chExt cx="0" cy="0"/>
        </a:xfrm>
      </p:grpSpPr>
      <p:sp>
        <p:nvSpPr>
          <p:cNvPr id="3340" name="Google Shape;3340;g5ff0ffa5f5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1" name="Google Shape;3341;g5ff0ffa5f5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configuration for 4.2.</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9" name="Shape 3349"/>
        <p:cNvGrpSpPr/>
        <p:nvPr/>
      </p:nvGrpSpPr>
      <p:grpSpPr>
        <a:xfrm>
          <a:off x="0" y="0"/>
          <a:ext cx="0" cy="0"/>
          <a:chOff x="0" y="0"/>
          <a:chExt cx="0" cy="0"/>
        </a:xfrm>
      </p:grpSpPr>
      <p:sp>
        <p:nvSpPr>
          <p:cNvPr id="3350" name="Google Shape;3350;g41cb0b532a_1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41cb0b532a_1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 in 4.2.</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5" name="Shape 3365"/>
        <p:cNvGrpSpPr/>
        <p:nvPr/>
      </p:nvGrpSpPr>
      <p:grpSpPr>
        <a:xfrm>
          <a:off x="0" y="0"/>
          <a:ext cx="0" cy="0"/>
          <a:chOff x="0" y="0"/>
          <a:chExt cx="0" cy="0"/>
        </a:xfrm>
      </p:grpSpPr>
      <p:sp>
        <p:nvSpPr>
          <p:cNvPr id="3366" name="Google Shape;3366;g5783de5e6a_6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7" name="Google Shape;3367;g5783de5e6a_6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are working towards significantly improving our overall stability and performance, it is worth to call out (in general) how much we improved between 3.11 and 4.x already.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Besides continuing improving performance, we will also ship new alerting rules with OCP 4.2 that we make available in our cluster monitoring stack out of the box. More to come in future releases of course.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 alerting rules we are shipping:</a:t>
            </a:r>
            <a:endParaRPr/>
          </a:p>
          <a:p>
            <a:pPr indent="-317500" lvl="0" marL="457200" rtl="0" algn="l">
              <a:spcBef>
                <a:spcPts val="0"/>
              </a:spcBef>
              <a:spcAft>
                <a:spcPts val="0"/>
              </a:spcAft>
              <a:buSzPts val="1400"/>
              <a:buChar char="●"/>
            </a:pPr>
            <a:r>
              <a:rPr lang="en"/>
              <a:t>Notify users if a Fluentd node is down</a:t>
            </a:r>
            <a:endParaRPr/>
          </a:p>
          <a:p>
            <a:pPr indent="-317500" lvl="0" marL="457200" rtl="0" algn="l">
              <a:spcBef>
                <a:spcPts val="0"/>
              </a:spcBef>
              <a:spcAft>
                <a:spcPts val="0"/>
              </a:spcAft>
              <a:buSzPts val="1400"/>
              <a:buChar char="●"/>
            </a:pPr>
            <a:r>
              <a:rPr lang="en"/>
              <a:t>Notify users if Fluentd queue length exceeds 32</a:t>
            </a:r>
            <a:endParaRPr/>
          </a:p>
          <a:p>
            <a:pPr indent="-317500" lvl="0" marL="457200" rtl="0" algn="l">
              <a:spcBef>
                <a:spcPts val="0"/>
              </a:spcBef>
              <a:spcAft>
                <a:spcPts val="0"/>
              </a:spcAft>
              <a:buSzPts val="1400"/>
              <a:buChar char="●"/>
            </a:pPr>
            <a:r>
              <a:rPr lang="en"/>
              <a:t>Notify users if Fluentd queue length increases consistently by 1 over 12h</a:t>
            </a:r>
            <a:endParaRPr/>
          </a:p>
          <a:p>
            <a:pPr indent="-317500" lvl="0" marL="457200" rtl="0" algn="l">
              <a:spcBef>
                <a:spcPts val="0"/>
              </a:spcBef>
              <a:spcAft>
                <a:spcPts val="0"/>
              </a:spcAft>
              <a:buSzPts val="1400"/>
              <a:buChar char="●"/>
            </a:pPr>
            <a:r>
              <a:rPr lang="en"/>
              <a:t>Notify users if Fluentd error count exceeds 10 in a minute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File: </a:t>
            </a:r>
            <a:r>
              <a:rPr lang="en" u="sng">
                <a:solidFill>
                  <a:schemeClr val="hlink"/>
                </a:solidFill>
                <a:hlinkClick r:id="rId2"/>
              </a:rPr>
              <a:t>https://github.com/openshift/cluster-logging-operator/blob/master/files/fluentd/fluentd_prometheus_alerts.yaml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0" name="Shape 3380"/>
        <p:cNvGrpSpPr/>
        <p:nvPr/>
      </p:nvGrpSpPr>
      <p:grpSpPr>
        <a:xfrm>
          <a:off x="0" y="0"/>
          <a:ext cx="0" cy="0"/>
          <a:chOff x="0" y="0"/>
          <a:chExt cx="0" cy="0"/>
        </a:xfrm>
      </p:grpSpPr>
      <p:sp>
        <p:nvSpPr>
          <p:cNvPr id="3381" name="Google Shape;3381;g59b913fb56_0_2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2" name="Google Shape;3382;g59b913fb56_0_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1" name="Shape 3411"/>
        <p:cNvGrpSpPr/>
        <p:nvPr/>
      </p:nvGrpSpPr>
      <p:grpSpPr>
        <a:xfrm>
          <a:off x="0" y="0"/>
          <a:ext cx="0" cy="0"/>
          <a:chOff x="0" y="0"/>
          <a:chExt cx="0" cy="0"/>
        </a:xfrm>
      </p:grpSpPr>
      <p:sp>
        <p:nvSpPr>
          <p:cNvPr id="3412" name="Google Shape;3412;g5a1b76fd3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3" name="Google Shape;3413;g5a1b76fd3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2" name="Shape 3462"/>
        <p:cNvGrpSpPr/>
        <p:nvPr/>
      </p:nvGrpSpPr>
      <p:grpSpPr>
        <a:xfrm>
          <a:off x="0" y="0"/>
          <a:ext cx="0" cy="0"/>
          <a:chOff x="0" y="0"/>
          <a:chExt cx="0" cy="0"/>
        </a:xfrm>
      </p:grpSpPr>
      <p:sp>
        <p:nvSpPr>
          <p:cNvPr id="3463" name="Google Shape;3463;g5a1b76fd3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4" name="Google Shape;3464;g5a1b76fd3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1" name="Shape 2411"/>
        <p:cNvGrpSpPr/>
        <p:nvPr/>
      </p:nvGrpSpPr>
      <p:grpSpPr>
        <a:xfrm>
          <a:off x="0" y="0"/>
          <a:ext cx="0" cy="0"/>
          <a:chOff x="0" y="0"/>
          <a:chExt cx="0" cy="0"/>
        </a:xfrm>
      </p:grpSpPr>
      <p:sp>
        <p:nvSpPr>
          <p:cNvPr id="2412" name="Google Shape;2412;g583f92b6ce_5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583f92b6ce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8" name="Shape 3488"/>
        <p:cNvGrpSpPr/>
        <p:nvPr/>
      </p:nvGrpSpPr>
      <p:grpSpPr>
        <a:xfrm>
          <a:off x="0" y="0"/>
          <a:ext cx="0" cy="0"/>
          <a:chOff x="0" y="0"/>
          <a:chExt cx="0" cy="0"/>
        </a:xfrm>
      </p:grpSpPr>
      <p:sp>
        <p:nvSpPr>
          <p:cNvPr id="3489" name="Google Shape;3489;g5783de5e6a_95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0" name="Google Shape;3490;g5783de5e6a_95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7" name="Shape 3517"/>
        <p:cNvGrpSpPr/>
        <p:nvPr/>
      </p:nvGrpSpPr>
      <p:grpSpPr>
        <a:xfrm>
          <a:off x="0" y="0"/>
          <a:ext cx="0" cy="0"/>
          <a:chOff x="0" y="0"/>
          <a:chExt cx="0" cy="0"/>
        </a:xfrm>
      </p:grpSpPr>
      <p:sp>
        <p:nvSpPr>
          <p:cNvPr id="3518" name="Google Shape;3518;g5783de5e6a_95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9" name="Google Shape;3519;g5783de5e6a_95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5" name="Shape 3555"/>
        <p:cNvGrpSpPr/>
        <p:nvPr/>
      </p:nvGrpSpPr>
      <p:grpSpPr>
        <a:xfrm>
          <a:off x="0" y="0"/>
          <a:ext cx="0" cy="0"/>
          <a:chOff x="0" y="0"/>
          <a:chExt cx="0" cy="0"/>
        </a:xfrm>
      </p:grpSpPr>
      <p:sp>
        <p:nvSpPr>
          <p:cNvPr id="3556" name="Google Shape;3556;g5a1b76fd3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7" name="Google Shape;3557;g5a1b76fd3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8" name="Shape 3598"/>
        <p:cNvGrpSpPr/>
        <p:nvPr/>
      </p:nvGrpSpPr>
      <p:grpSpPr>
        <a:xfrm>
          <a:off x="0" y="0"/>
          <a:ext cx="0" cy="0"/>
          <a:chOff x="0" y="0"/>
          <a:chExt cx="0" cy="0"/>
        </a:xfrm>
      </p:grpSpPr>
      <p:sp>
        <p:nvSpPr>
          <p:cNvPr id="3599" name="Google Shape;3599;g60076dcec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0" name="Google Shape;3600;g60076dcec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0" name="Shape 3650"/>
        <p:cNvGrpSpPr/>
        <p:nvPr/>
      </p:nvGrpSpPr>
      <p:grpSpPr>
        <a:xfrm>
          <a:off x="0" y="0"/>
          <a:ext cx="0" cy="0"/>
          <a:chOff x="0" y="0"/>
          <a:chExt cx="0" cy="0"/>
        </a:xfrm>
      </p:grpSpPr>
      <p:sp>
        <p:nvSpPr>
          <p:cNvPr id="3651" name="Google Shape;3651;g5783de5e6a_95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2" name="Google Shape;3652;g5783de5e6a_95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5" name="Shape 3685"/>
        <p:cNvGrpSpPr/>
        <p:nvPr/>
      </p:nvGrpSpPr>
      <p:grpSpPr>
        <a:xfrm>
          <a:off x="0" y="0"/>
          <a:ext cx="0" cy="0"/>
          <a:chOff x="0" y="0"/>
          <a:chExt cx="0" cy="0"/>
        </a:xfrm>
      </p:grpSpPr>
      <p:sp>
        <p:nvSpPr>
          <p:cNvPr id="3686" name="Google Shape;3686;g60076dcec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7" name="Google Shape;3687;g60076dcec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8" name="Shape 3718"/>
        <p:cNvGrpSpPr/>
        <p:nvPr/>
      </p:nvGrpSpPr>
      <p:grpSpPr>
        <a:xfrm>
          <a:off x="0" y="0"/>
          <a:ext cx="0" cy="0"/>
          <a:chOff x="0" y="0"/>
          <a:chExt cx="0" cy="0"/>
        </a:xfrm>
      </p:grpSpPr>
      <p:sp>
        <p:nvSpPr>
          <p:cNvPr id="3719" name="Google Shape;3719;g5a1b76fd3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5a1b76fd3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5" name="Shape 3745"/>
        <p:cNvGrpSpPr/>
        <p:nvPr/>
      </p:nvGrpSpPr>
      <p:grpSpPr>
        <a:xfrm>
          <a:off x="0" y="0"/>
          <a:ext cx="0" cy="0"/>
          <a:chOff x="0" y="0"/>
          <a:chExt cx="0" cy="0"/>
        </a:xfrm>
      </p:grpSpPr>
      <p:sp>
        <p:nvSpPr>
          <p:cNvPr id="3746" name="Google Shape;3746;g5a1b76fd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5a1b76fd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5" name="Shape 3755"/>
        <p:cNvGrpSpPr/>
        <p:nvPr/>
      </p:nvGrpSpPr>
      <p:grpSpPr>
        <a:xfrm>
          <a:off x="0" y="0"/>
          <a:ext cx="0" cy="0"/>
          <a:chOff x="0" y="0"/>
          <a:chExt cx="0" cy="0"/>
        </a:xfrm>
      </p:grpSpPr>
      <p:sp>
        <p:nvSpPr>
          <p:cNvPr id="3756" name="Google Shape;3756;g60076dcec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7" name="Google Shape;3757;g60076dcec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We announced future Deprecation in OCP 3.11. The plan is to remove the code so it doesn't appear in OCP 4.4. We will stop your upgrade to OCP 4.4 of you have the service broker loaded. We are investigating allowing ISV who still like service brokers to bring their own service catalog to the platform. So far we haven't found a lot of interest as most prefer the operator feature set.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4" name="Shape 3764"/>
        <p:cNvGrpSpPr/>
        <p:nvPr/>
      </p:nvGrpSpPr>
      <p:grpSpPr>
        <a:xfrm>
          <a:off x="0" y="0"/>
          <a:ext cx="0" cy="0"/>
          <a:chOff x="0" y="0"/>
          <a:chExt cx="0" cy="0"/>
        </a:xfrm>
      </p:grpSpPr>
      <p:sp>
        <p:nvSpPr>
          <p:cNvPr id="3765" name="Google Shape;3765;g41cb0b532a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6" name="Google Shape;3766;g41cb0b532a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1" name="Shape 2431"/>
        <p:cNvGrpSpPr/>
        <p:nvPr/>
      </p:nvGrpSpPr>
      <p:grpSpPr>
        <a:xfrm>
          <a:off x="0" y="0"/>
          <a:ext cx="0" cy="0"/>
          <a:chOff x="0" y="0"/>
          <a:chExt cx="0" cy="0"/>
        </a:xfrm>
      </p:grpSpPr>
      <p:sp>
        <p:nvSpPr>
          <p:cNvPr id="2432" name="Google Shape;2432;g601e02ee45_1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601e02ee45_1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7" name="Shape 3777"/>
        <p:cNvGrpSpPr/>
        <p:nvPr/>
      </p:nvGrpSpPr>
      <p:grpSpPr>
        <a:xfrm>
          <a:off x="0" y="0"/>
          <a:ext cx="0" cy="0"/>
          <a:chOff x="0" y="0"/>
          <a:chExt cx="0" cy="0"/>
        </a:xfrm>
      </p:grpSpPr>
      <p:sp>
        <p:nvSpPr>
          <p:cNvPr id="3778" name="Google Shape;3778;g41cb0b532a_1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9" name="Google Shape;3779;g41cb0b532a_1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3" name="Shape 3793"/>
        <p:cNvGrpSpPr/>
        <p:nvPr/>
      </p:nvGrpSpPr>
      <p:grpSpPr>
        <a:xfrm>
          <a:off x="0" y="0"/>
          <a:ext cx="0" cy="0"/>
          <a:chOff x="0" y="0"/>
          <a:chExt cx="0" cy="0"/>
        </a:xfrm>
      </p:grpSpPr>
      <p:sp>
        <p:nvSpPr>
          <p:cNvPr id="3794" name="Google Shape;3794;g41cb0b532a_1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5" name="Google Shape;3795;g41cb0b532a_1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3" name="Shape 3803"/>
        <p:cNvGrpSpPr/>
        <p:nvPr/>
      </p:nvGrpSpPr>
      <p:grpSpPr>
        <a:xfrm>
          <a:off x="0" y="0"/>
          <a:ext cx="0" cy="0"/>
          <a:chOff x="0" y="0"/>
          <a:chExt cx="0" cy="0"/>
        </a:xfrm>
      </p:grpSpPr>
      <p:sp>
        <p:nvSpPr>
          <p:cNvPr id="3804" name="Google Shape;3804;g41cb0b532a_1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5" name="Google Shape;3805;g41cb0b532a_1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6" name="Shape 3816"/>
        <p:cNvGrpSpPr/>
        <p:nvPr/>
      </p:nvGrpSpPr>
      <p:grpSpPr>
        <a:xfrm>
          <a:off x="0" y="0"/>
          <a:ext cx="0" cy="0"/>
          <a:chOff x="0" y="0"/>
          <a:chExt cx="0" cy="0"/>
        </a:xfrm>
      </p:grpSpPr>
      <p:sp>
        <p:nvSpPr>
          <p:cNvPr id="3817" name="Google Shape;3817;g41cb0b532a_1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8" name="Google Shape;3818;g41cb0b532a_1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6" name="Shape 3826"/>
        <p:cNvGrpSpPr/>
        <p:nvPr/>
      </p:nvGrpSpPr>
      <p:grpSpPr>
        <a:xfrm>
          <a:off x="0" y="0"/>
          <a:ext cx="0" cy="0"/>
          <a:chOff x="0" y="0"/>
          <a:chExt cx="0" cy="0"/>
        </a:xfrm>
      </p:grpSpPr>
      <p:sp>
        <p:nvSpPr>
          <p:cNvPr id="3827" name="Google Shape;3827;g41cb0b532a_1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8" name="Google Shape;3828;g41cb0b532a_1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6" name="Shape 3836"/>
        <p:cNvGrpSpPr/>
        <p:nvPr/>
      </p:nvGrpSpPr>
      <p:grpSpPr>
        <a:xfrm>
          <a:off x="0" y="0"/>
          <a:ext cx="0" cy="0"/>
          <a:chOff x="0" y="0"/>
          <a:chExt cx="0" cy="0"/>
        </a:xfrm>
      </p:grpSpPr>
      <p:sp>
        <p:nvSpPr>
          <p:cNvPr id="3837" name="Google Shape;3837;g41cb0b532a_1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8" name="Google Shape;3838;g41cb0b532a_1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5" name="Shape 3845"/>
        <p:cNvGrpSpPr/>
        <p:nvPr/>
      </p:nvGrpSpPr>
      <p:grpSpPr>
        <a:xfrm>
          <a:off x="0" y="0"/>
          <a:ext cx="0" cy="0"/>
          <a:chOff x="0" y="0"/>
          <a:chExt cx="0" cy="0"/>
        </a:xfrm>
      </p:grpSpPr>
      <p:sp>
        <p:nvSpPr>
          <p:cNvPr id="3846" name="Google Shape;3846;g477840c24f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7" name="Google Shape;3847;g477840c24f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1" name="Shape 3861"/>
        <p:cNvGrpSpPr/>
        <p:nvPr/>
      </p:nvGrpSpPr>
      <p:grpSpPr>
        <a:xfrm>
          <a:off x="0" y="0"/>
          <a:ext cx="0" cy="0"/>
          <a:chOff x="0" y="0"/>
          <a:chExt cx="0" cy="0"/>
        </a:xfrm>
      </p:grpSpPr>
      <p:sp>
        <p:nvSpPr>
          <p:cNvPr id="3862" name="Google Shape;3862;g41cb0b532a_1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3" name="Google Shape;3863;g41cb0b532a_1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2" name="Shape 3872"/>
        <p:cNvGrpSpPr/>
        <p:nvPr/>
      </p:nvGrpSpPr>
      <p:grpSpPr>
        <a:xfrm>
          <a:off x="0" y="0"/>
          <a:ext cx="0" cy="0"/>
          <a:chOff x="0" y="0"/>
          <a:chExt cx="0" cy="0"/>
        </a:xfrm>
      </p:grpSpPr>
      <p:sp>
        <p:nvSpPr>
          <p:cNvPr id="3873" name="Google Shape;3873;g41cb0b532a_1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4" name="Google Shape;3874;g41cb0b532a_1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3" name="Shape 3883"/>
        <p:cNvGrpSpPr/>
        <p:nvPr/>
      </p:nvGrpSpPr>
      <p:grpSpPr>
        <a:xfrm>
          <a:off x="0" y="0"/>
          <a:ext cx="0" cy="0"/>
          <a:chOff x="0" y="0"/>
          <a:chExt cx="0" cy="0"/>
        </a:xfrm>
      </p:grpSpPr>
      <p:sp>
        <p:nvSpPr>
          <p:cNvPr id="3884" name="Google Shape;3884;g41cb0b532a_1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5" name="Google Shape;3885;g41cb0b532a_1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5783de5e6a_17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5783de5e6a_17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most significant changes for 4 is bringing the infrastructure under management by OpenShift and Kubernetes. Not only has OpenShift moved to a self-managed architecture but it also introduces a full stack managed approach making installation and updates seemless across the platform and the underlying operating system. Everything is managed as a single entity and customers no longer need to perform out of band management in order to upgrade their </a:t>
            </a:r>
            <a:r>
              <a:rPr lang="en"/>
              <a:t>operating</a:t>
            </a:r>
            <a:r>
              <a:rPr lang="en"/>
              <a:t> systems/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3" name="Shape 3893"/>
        <p:cNvGrpSpPr/>
        <p:nvPr/>
      </p:nvGrpSpPr>
      <p:grpSpPr>
        <a:xfrm>
          <a:off x="0" y="0"/>
          <a:ext cx="0" cy="0"/>
          <a:chOff x="0" y="0"/>
          <a:chExt cx="0" cy="0"/>
        </a:xfrm>
      </p:grpSpPr>
      <p:sp>
        <p:nvSpPr>
          <p:cNvPr id="3894" name="Google Shape;3894;g41cb0b532a_1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5" name="Google Shape;3895;g41cb0b532a_1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2" name="Shape 3902"/>
        <p:cNvGrpSpPr/>
        <p:nvPr/>
      </p:nvGrpSpPr>
      <p:grpSpPr>
        <a:xfrm>
          <a:off x="0" y="0"/>
          <a:ext cx="0" cy="0"/>
          <a:chOff x="0" y="0"/>
          <a:chExt cx="0" cy="0"/>
        </a:xfrm>
      </p:grpSpPr>
      <p:sp>
        <p:nvSpPr>
          <p:cNvPr id="3903" name="Google Shape;3903;g41cb0b532a_1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4" name="Google Shape;3904;g41cb0b532a_1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7" name="Shape 3917"/>
        <p:cNvGrpSpPr/>
        <p:nvPr/>
      </p:nvGrpSpPr>
      <p:grpSpPr>
        <a:xfrm>
          <a:off x="0" y="0"/>
          <a:ext cx="0" cy="0"/>
          <a:chOff x="0" y="0"/>
          <a:chExt cx="0" cy="0"/>
        </a:xfrm>
      </p:grpSpPr>
      <p:sp>
        <p:nvSpPr>
          <p:cNvPr id="3918" name="Google Shape;3918;g601e02ee45_14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9" name="Google Shape;3919;g601e02ee45_14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The developer console delivers: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A streamlined dev perspective that abstracts away the need for familiarity with Kubernetes concepts and only surfaces information and configuration the developers care about.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500"/>
              <a:buFont typeface="Arial"/>
              <a:buNone/>
            </a:pPr>
            <a:r>
              <a:rPr lang="en" sz="1300">
                <a:solidFill>
                  <a:schemeClr val="dk1"/>
                </a:solidFill>
                <a:latin typeface="Overpass"/>
                <a:ea typeface="Overpass"/>
                <a:cs typeface="Overpass"/>
                <a:sym typeface="Overpass"/>
              </a:rPr>
              <a:t>With the console developers can: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500"/>
              <a:buFont typeface="Arial"/>
              <a:buNone/>
            </a:pPr>
            <a:r>
              <a:rPr lang="en" sz="1300">
                <a:solidFill>
                  <a:schemeClr val="dk1"/>
                </a:solidFill>
                <a:latin typeface="Overpass"/>
                <a:ea typeface="Overpass"/>
                <a:cs typeface="Overpass"/>
                <a:sym typeface="Overpass"/>
              </a:rPr>
              <a:t>Import their code from Git</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500"/>
              <a:buFont typeface="Arial"/>
              <a:buNone/>
            </a:pPr>
            <a:r>
              <a:rPr lang="en" sz="1300">
                <a:solidFill>
                  <a:schemeClr val="dk1"/>
                </a:solidFill>
                <a:latin typeface="Overpass"/>
                <a:ea typeface="Overpass"/>
                <a:cs typeface="Overpass"/>
                <a:sym typeface="Overpass"/>
              </a:rPr>
              <a:t>Easier way to build from a dockerfile</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See and manage the configuration of their applications (Topology)</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500"/>
              <a:buFont typeface="Arial"/>
              <a:buNone/>
            </a:pPr>
            <a:r>
              <a:rPr lang="en" sz="1300">
                <a:solidFill>
                  <a:schemeClr val="dk1"/>
                </a:solidFill>
                <a:latin typeface="Overpass"/>
                <a:ea typeface="Overpass"/>
                <a:cs typeface="Overpass"/>
                <a:sym typeface="Overpass"/>
              </a:rPr>
              <a:t>- grouping and status</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500"/>
              <a:buFont typeface="Arial"/>
              <a:buNone/>
            </a:pPr>
            <a:r>
              <a:rPr lang="en" sz="1300">
                <a:solidFill>
                  <a:schemeClr val="dk1"/>
                </a:solidFill>
                <a:latin typeface="Overpass"/>
                <a:ea typeface="Overpass"/>
                <a:cs typeface="Overpass"/>
                <a:sym typeface="Overpass"/>
              </a:rPr>
              <a:t>- workload details</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builds, routes, source</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5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7" name="Shape 3927"/>
        <p:cNvGrpSpPr/>
        <p:nvPr/>
      </p:nvGrpSpPr>
      <p:grpSpPr>
        <a:xfrm>
          <a:off x="0" y="0"/>
          <a:ext cx="0" cy="0"/>
          <a:chOff x="0" y="0"/>
          <a:chExt cx="0" cy="0"/>
        </a:xfrm>
      </p:grpSpPr>
      <p:sp>
        <p:nvSpPr>
          <p:cNvPr id="3928" name="Google Shape;3928;g601e02ee45_14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9" name="Google Shape;3929;g601e02ee45_14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7" name="Shape 3937"/>
        <p:cNvGrpSpPr/>
        <p:nvPr/>
      </p:nvGrpSpPr>
      <p:grpSpPr>
        <a:xfrm>
          <a:off x="0" y="0"/>
          <a:ext cx="0" cy="0"/>
          <a:chOff x="0" y="0"/>
          <a:chExt cx="0" cy="0"/>
        </a:xfrm>
      </p:grpSpPr>
      <p:sp>
        <p:nvSpPr>
          <p:cNvPr id="3938" name="Google Shape;3938;g5a1b76fd37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9" name="Google Shape;3939;g5a1b76fd3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0" name="Shape 3950"/>
        <p:cNvGrpSpPr/>
        <p:nvPr/>
      </p:nvGrpSpPr>
      <p:grpSpPr>
        <a:xfrm>
          <a:off x="0" y="0"/>
          <a:ext cx="0" cy="0"/>
          <a:chOff x="0" y="0"/>
          <a:chExt cx="0" cy="0"/>
        </a:xfrm>
      </p:grpSpPr>
      <p:sp>
        <p:nvSpPr>
          <p:cNvPr id="3951" name="Google Shape;3951;g601e02ee45_14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2" name="Google Shape;3952;g601e02ee45_14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a:p>
            <a:pPr indent="0" lvl="0" marL="0" rtl="0" algn="l">
              <a:spcBef>
                <a:spcPts val="0"/>
              </a:spcBef>
              <a:spcAft>
                <a:spcPts val="0"/>
              </a:spcAft>
              <a:buNone/>
            </a:pPr>
            <a:r>
              <a:rPr lang="en"/>
              <a:t>CodeReady Workspaces 1.2 updated around 4.1 timeline</a:t>
            </a:r>
            <a:endParaRPr/>
          </a:p>
          <a:p>
            <a:pPr indent="0" lvl="0" marL="0" rtl="0" algn="l">
              <a:spcBef>
                <a:spcPts val="0"/>
              </a:spcBef>
              <a:spcAft>
                <a:spcPts val="0"/>
              </a:spcAft>
              <a:buNone/>
            </a:pPr>
            <a:r>
              <a:rPr lang="en"/>
              <a:t>Includes Eclipse Che </a:t>
            </a:r>
            <a:endParaRPr/>
          </a:p>
          <a:p>
            <a:pPr indent="0" lvl="0" marL="0" rtl="0" algn="l">
              <a:spcBef>
                <a:spcPts val="0"/>
              </a:spcBef>
              <a:spcAft>
                <a:spcPts val="0"/>
              </a:spcAft>
              <a:buNone/>
            </a:pPr>
            <a:r>
              <a:rPr lang="en"/>
              <a:t>Operator available via OperatorHub</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9" name="Shape 3969"/>
        <p:cNvGrpSpPr/>
        <p:nvPr/>
      </p:nvGrpSpPr>
      <p:grpSpPr>
        <a:xfrm>
          <a:off x="0" y="0"/>
          <a:ext cx="0" cy="0"/>
          <a:chOff x="0" y="0"/>
          <a:chExt cx="0" cy="0"/>
        </a:xfrm>
      </p:grpSpPr>
      <p:sp>
        <p:nvSpPr>
          <p:cNvPr id="3970" name="Google Shape;3970;g601e02ee45_5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1" name="Google Shape;3971;g601e02ee45_5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latin typeface="Overpass"/>
                <a:ea typeface="Overpass"/>
                <a:cs typeface="Overpass"/>
                <a:sym typeface="Overpass"/>
              </a:rPr>
              <a:t>Kubernetes-based developer workspaces: </a:t>
            </a:r>
            <a:r>
              <a:rPr lang="en">
                <a:solidFill>
                  <a:schemeClr val="dk1"/>
                </a:solidFill>
                <a:latin typeface="Overpass"/>
                <a:ea typeface="Overpass"/>
                <a:cs typeface="Overpass"/>
                <a:sym typeface="Overpass"/>
              </a:rPr>
              <a:t>Fully containerized developer workspaces allowing to bring your application runtime back easily in your dev environment.</a:t>
            </a:r>
            <a:endParaRPr>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latin typeface="Overpass"/>
                <a:ea typeface="Overpass"/>
                <a:cs typeface="Overpass"/>
                <a:sym typeface="Overpass"/>
              </a:rPr>
              <a:t>New Editor</a:t>
            </a:r>
            <a:r>
              <a:rPr lang="en">
                <a:solidFill>
                  <a:schemeClr val="dk1"/>
                </a:solidFill>
                <a:latin typeface="Overpass"/>
                <a:ea typeface="Overpass"/>
                <a:cs typeface="Overpass"/>
                <a:sym typeface="Overpass"/>
              </a:rPr>
              <a:t>: Based on Eclipse Theia, the new default web-based editor provides a VSCode like experience in the browser.</a:t>
            </a:r>
            <a:endParaRPr>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latin typeface="Overpass"/>
                <a:ea typeface="Overpass"/>
                <a:cs typeface="Overpass"/>
                <a:sym typeface="Overpass"/>
              </a:rPr>
              <a:t>Devfile - developer environments as code: </a:t>
            </a:r>
            <a:r>
              <a:rPr lang="en">
                <a:solidFill>
                  <a:schemeClr val="dk1"/>
                </a:solidFill>
                <a:latin typeface="Overpass"/>
                <a:ea typeface="Overpass"/>
                <a:cs typeface="Overpass"/>
                <a:sym typeface="Overpass"/>
              </a:rPr>
              <a:t>Configure a devfile for your project and get reproducible and disposable portable developer environments.</a:t>
            </a:r>
            <a:endParaRPr>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latin typeface="Overpass"/>
                <a:ea typeface="Overpass"/>
                <a:cs typeface="Overpass"/>
                <a:sym typeface="Overpass"/>
              </a:rPr>
              <a:t>New plug-ins and extensibility model</a:t>
            </a:r>
            <a:r>
              <a:rPr lang="en">
                <a:solidFill>
                  <a:schemeClr val="dk1"/>
                </a:solidFill>
                <a:latin typeface="Overpass"/>
                <a:ea typeface="Overpass"/>
                <a:cs typeface="Overpass"/>
                <a:sym typeface="Overpass"/>
              </a:rPr>
              <a:t>: Get the plug-ins you need for your project with VSCode extension compatibility. Swap IDEs with custom ones </a:t>
            </a:r>
            <a:r>
              <a:rPr lang="en" sz="1000">
                <a:solidFill>
                  <a:schemeClr val="dk1"/>
                </a:solidFill>
                <a:latin typeface="Overpass"/>
                <a:ea typeface="Overpass"/>
                <a:cs typeface="Overpass"/>
                <a:sym typeface="Overpass"/>
              </a:rPr>
              <a:t>such as Jupyter, </a:t>
            </a:r>
            <a:r>
              <a:rPr lang="en" sz="1000" u="sng">
                <a:solidFill>
                  <a:srgbClr val="1155CC"/>
                </a:solidFill>
                <a:latin typeface="Overpass"/>
                <a:ea typeface="Overpass"/>
                <a:cs typeface="Overpass"/>
                <a:sym typeface="Overpass"/>
                <a:hlinkClick r:id="rId2"/>
              </a:rPr>
              <a:t>Eclipse Dirigible</a:t>
            </a:r>
            <a:r>
              <a:rPr lang="en" sz="1000">
                <a:solidFill>
                  <a:schemeClr val="dk1"/>
                </a:solidFill>
                <a:latin typeface="Overpass"/>
                <a:ea typeface="Overpass"/>
                <a:cs typeface="Overpass"/>
                <a:sym typeface="Overpass"/>
              </a:rPr>
              <a:t>, or others.</a:t>
            </a:r>
            <a:endParaRPr sz="10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latin typeface="Overpass"/>
                <a:ea typeface="Overpass"/>
                <a:cs typeface="Overpass"/>
                <a:sym typeface="Overpass"/>
              </a:rPr>
              <a:t>Kubernetes and OpenShift Support:</a:t>
            </a:r>
            <a:r>
              <a:rPr lang="en">
                <a:solidFill>
                  <a:schemeClr val="dk1"/>
                </a:solidFill>
                <a:latin typeface="Overpass"/>
                <a:ea typeface="Overpass"/>
                <a:cs typeface="Overpass"/>
                <a:sym typeface="Overpass"/>
              </a:rPr>
              <a:t> Deploy on any public cloud or on-premise Kubernetes. </a:t>
            </a:r>
            <a:endParaRPr>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latin typeface="Overpass"/>
                <a:ea typeface="Overpass"/>
                <a:cs typeface="Overpass"/>
                <a:sym typeface="Overpass"/>
              </a:rPr>
              <a:t>Easy to Monitor and Administrate: </a:t>
            </a:r>
            <a:r>
              <a:rPr lang="en">
                <a:solidFill>
                  <a:schemeClr val="dk1"/>
                </a:solidFill>
                <a:latin typeface="Overpass"/>
                <a:ea typeface="Overpass"/>
                <a:cs typeface="Overpass"/>
                <a:sym typeface="Overpass"/>
              </a:rPr>
              <a:t>Prometheus and Grafana dashboards to easily control your Eclipse Che deployment.</a:t>
            </a:r>
            <a:endParaRPr sz="1200">
              <a:solidFill>
                <a:schemeClr val="dk1"/>
              </a:solidFill>
              <a:latin typeface="Overpass Light"/>
              <a:ea typeface="Overpass Light"/>
              <a:cs typeface="Overpass Light"/>
              <a:sym typeface="Overpass Light"/>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9" name="Shape 3979"/>
        <p:cNvGrpSpPr/>
        <p:nvPr/>
      </p:nvGrpSpPr>
      <p:grpSpPr>
        <a:xfrm>
          <a:off x="0" y="0"/>
          <a:ext cx="0" cy="0"/>
          <a:chOff x="0" y="0"/>
          <a:chExt cx="0" cy="0"/>
        </a:xfrm>
      </p:grpSpPr>
      <p:sp>
        <p:nvSpPr>
          <p:cNvPr id="3980" name="Google Shape;3980;g601e02ee45_14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1" name="Google Shape;3981;g601e02ee45_14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9" name="Shape 3989"/>
        <p:cNvGrpSpPr/>
        <p:nvPr/>
      </p:nvGrpSpPr>
      <p:grpSpPr>
        <a:xfrm>
          <a:off x="0" y="0"/>
          <a:ext cx="0" cy="0"/>
          <a:chOff x="0" y="0"/>
          <a:chExt cx="0" cy="0"/>
        </a:xfrm>
      </p:grpSpPr>
      <p:sp>
        <p:nvSpPr>
          <p:cNvPr id="3990" name="Google Shape;3990;g601e02ee45_14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1" name="Google Shape;3991;g601e02ee45_14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0" name="Shape 4000"/>
        <p:cNvGrpSpPr/>
        <p:nvPr/>
      </p:nvGrpSpPr>
      <p:grpSpPr>
        <a:xfrm>
          <a:off x="0" y="0"/>
          <a:ext cx="0" cy="0"/>
          <a:chOff x="0" y="0"/>
          <a:chExt cx="0" cy="0"/>
        </a:xfrm>
      </p:grpSpPr>
      <p:sp>
        <p:nvSpPr>
          <p:cNvPr id="4001" name="Google Shape;4001;g601e02ee45_14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2" name="Google Shape;4002;g601e02ee45_14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4" name="Shape 2454"/>
        <p:cNvGrpSpPr/>
        <p:nvPr/>
      </p:nvGrpSpPr>
      <p:grpSpPr>
        <a:xfrm>
          <a:off x="0" y="0"/>
          <a:ext cx="0" cy="0"/>
          <a:chOff x="0" y="0"/>
          <a:chExt cx="0" cy="0"/>
        </a:xfrm>
      </p:grpSpPr>
      <p:sp>
        <p:nvSpPr>
          <p:cNvPr id="2455" name="Google Shape;2455;g5ab55e0c00_2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5ab55e0c00_2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2" name="Shape 4012"/>
        <p:cNvGrpSpPr/>
        <p:nvPr/>
      </p:nvGrpSpPr>
      <p:grpSpPr>
        <a:xfrm>
          <a:off x="0" y="0"/>
          <a:ext cx="0" cy="0"/>
          <a:chOff x="0" y="0"/>
          <a:chExt cx="0" cy="0"/>
        </a:xfrm>
      </p:grpSpPr>
      <p:sp>
        <p:nvSpPr>
          <p:cNvPr id="4013" name="Google Shape;4013;g601e02ee45_1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4" name="Google Shape;4014;g601e02ee45_1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Steve Speicher</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2" name="Shape 4022"/>
        <p:cNvGrpSpPr/>
        <p:nvPr/>
      </p:nvGrpSpPr>
      <p:grpSpPr>
        <a:xfrm>
          <a:off x="0" y="0"/>
          <a:ext cx="0" cy="0"/>
          <a:chOff x="0" y="0"/>
          <a:chExt cx="0" cy="0"/>
        </a:xfrm>
      </p:grpSpPr>
      <p:sp>
        <p:nvSpPr>
          <p:cNvPr id="4023" name="Google Shape;4023;g583f92b6ce_5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4" name="Google Shape;4024;g583f92b6ce_5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7" name="Shape 4037"/>
        <p:cNvGrpSpPr/>
        <p:nvPr/>
      </p:nvGrpSpPr>
      <p:grpSpPr>
        <a:xfrm>
          <a:off x="0" y="0"/>
          <a:ext cx="0" cy="0"/>
          <a:chOff x="0" y="0"/>
          <a:chExt cx="0" cy="0"/>
        </a:xfrm>
      </p:grpSpPr>
      <p:sp>
        <p:nvSpPr>
          <p:cNvPr id="4038" name="Google Shape;4038;g583f92b6ce_59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9" name="Google Shape;4039;g583f92b6ce_5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Steve Speicher</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2" name="Shape 4052"/>
        <p:cNvGrpSpPr/>
        <p:nvPr/>
      </p:nvGrpSpPr>
      <p:grpSpPr>
        <a:xfrm>
          <a:off x="0" y="0"/>
          <a:ext cx="0" cy="0"/>
          <a:chOff x="0" y="0"/>
          <a:chExt cx="0" cy="0"/>
        </a:xfrm>
      </p:grpSpPr>
      <p:sp>
        <p:nvSpPr>
          <p:cNvPr id="4053" name="Google Shape;4053;g601e02ee45_5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4" name="Google Shape;4054;g601e02ee45_5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dk1"/>
                </a:solidFill>
              </a:rPr>
              <a:t>Speaker: William Markito</a:t>
            </a:r>
            <a:endParaRPr>
              <a:solidFill>
                <a:schemeClr val="dk1"/>
              </a:solidFill>
            </a:endParaRPr>
          </a:p>
          <a:p>
            <a:pPr indent="0" lvl="0" marL="0" rtl="0" algn="l">
              <a:spcBef>
                <a:spcPts val="0"/>
              </a:spcBef>
              <a:spcAft>
                <a:spcPts val="0"/>
              </a:spcAft>
              <a:buNone/>
            </a:pPr>
            <a:r>
              <a:rPr lang="en"/>
              <a:t>Serverless building blocks for any container workload</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4" name="Shape 4064"/>
        <p:cNvGrpSpPr/>
        <p:nvPr/>
      </p:nvGrpSpPr>
      <p:grpSpPr>
        <a:xfrm>
          <a:off x="0" y="0"/>
          <a:ext cx="0" cy="0"/>
          <a:chOff x="0" y="0"/>
          <a:chExt cx="0" cy="0"/>
        </a:xfrm>
      </p:grpSpPr>
      <p:sp>
        <p:nvSpPr>
          <p:cNvPr id="4065" name="Google Shape;4065;g601e02ee45_5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6" name="Google Shape;4066;g601e02ee45_5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dk1"/>
                </a:solidFill>
              </a:rPr>
              <a:t>Speaker: William Markito</a:t>
            </a:r>
            <a:endParaRPr>
              <a:solidFill>
                <a:schemeClr val="dk1"/>
              </a:solidFill>
            </a:endParaRPr>
          </a:p>
          <a:p>
            <a:pPr indent="0" lvl="0" marL="0" rtl="0" algn="l">
              <a:spcBef>
                <a:spcPts val="0"/>
              </a:spcBef>
              <a:spcAft>
                <a:spcPts val="0"/>
              </a:spcAft>
              <a:buNone/>
            </a:pPr>
            <a:r>
              <a:rPr lang="en"/>
              <a:t>Serverless building blocks for any container workload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5" name="Shape 4075"/>
        <p:cNvGrpSpPr/>
        <p:nvPr/>
      </p:nvGrpSpPr>
      <p:grpSpPr>
        <a:xfrm>
          <a:off x="0" y="0"/>
          <a:ext cx="0" cy="0"/>
          <a:chOff x="0" y="0"/>
          <a:chExt cx="0" cy="0"/>
        </a:xfrm>
      </p:grpSpPr>
      <p:sp>
        <p:nvSpPr>
          <p:cNvPr id="4076" name="Google Shape;4076;g583f92b6ce_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7" name="Google Shape;4077;g583f92b6ce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William Markito</a:t>
            </a:r>
            <a:endParaRPr/>
          </a:p>
          <a:p>
            <a:pPr indent="0" lvl="0" marL="0" rtl="0" algn="l">
              <a:spcBef>
                <a:spcPts val="0"/>
              </a:spcBef>
              <a:spcAft>
                <a:spcPts val="0"/>
              </a:spcAft>
              <a:buNone/>
            </a:pPr>
            <a:r>
              <a:rPr lang="en"/>
              <a:t>We continue with our serverless strategy that goes beyond just Functions, but also supports Microservices or any container workload.</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6" name="Shape 4106"/>
        <p:cNvGrpSpPr/>
        <p:nvPr/>
      </p:nvGrpSpPr>
      <p:grpSpPr>
        <a:xfrm>
          <a:off x="0" y="0"/>
          <a:ext cx="0" cy="0"/>
          <a:chOff x="0" y="0"/>
          <a:chExt cx="0" cy="0"/>
        </a:xfrm>
      </p:grpSpPr>
      <p:sp>
        <p:nvSpPr>
          <p:cNvPr id="4107" name="Google Shape;4107;g477840c24f_2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8" name="Google Shape;4108;g477840c24f_2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William Markito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Looking a bit deeper in OpenShift Serverless we have the following modules Serving and Eventing, coming from the Knative project.  In Serving the main construct is a Service, which represents your application and contains Routes, Revisions and Configurations.  Serving APIs are fairly stable and we are considering to release a 1.0 of the project very soon.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Eventing though has grown in scope and has a variety of objects that allow for a powerful and complex applications.  But this increase in scope also caused the APIs to change quite a lot and today I'd say is still considered in Alpha.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We will get into more details about how those objects and APIs are used in the next slides. Knative eventing is still a moving target, The APIs should settle down soon. Knative Eventing is becoming more robust than just a basic eventing mechanism, it becoming more like a full blown serverless service bus.</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5" name="Shape 4155"/>
        <p:cNvGrpSpPr/>
        <p:nvPr/>
      </p:nvGrpSpPr>
      <p:grpSpPr>
        <a:xfrm>
          <a:off x="0" y="0"/>
          <a:ext cx="0" cy="0"/>
          <a:chOff x="0" y="0"/>
          <a:chExt cx="0" cy="0"/>
        </a:xfrm>
      </p:grpSpPr>
      <p:sp>
        <p:nvSpPr>
          <p:cNvPr id="4156" name="Google Shape;4156;g477840c24f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7" name="Google Shape;4157;g477840c24f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William Markito</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3" name="Shape 4233"/>
        <p:cNvGrpSpPr/>
        <p:nvPr/>
      </p:nvGrpSpPr>
      <p:grpSpPr>
        <a:xfrm>
          <a:off x="0" y="0"/>
          <a:ext cx="0" cy="0"/>
          <a:chOff x="0" y="0"/>
          <a:chExt cx="0" cy="0"/>
        </a:xfrm>
      </p:grpSpPr>
      <p:sp>
        <p:nvSpPr>
          <p:cNvPr id="4234" name="Google Shape;4234;g5783de5e6a_8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5" name="Google Shape;4235;g5783de5e6a_8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Product Manager: Brian ‘redbeard’ Harrington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9" name="Shape 4249"/>
        <p:cNvGrpSpPr/>
        <p:nvPr/>
      </p:nvGrpSpPr>
      <p:grpSpPr>
        <a:xfrm>
          <a:off x="0" y="0"/>
          <a:ext cx="0" cy="0"/>
          <a:chOff x="0" y="0"/>
          <a:chExt cx="0" cy="0"/>
        </a:xfrm>
      </p:grpSpPr>
      <p:sp>
        <p:nvSpPr>
          <p:cNvPr id="4250" name="Google Shape;4250;g60076dcecd_4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1" name="Google Shape;4251;g60076dcecd_4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rPr>
              <a:t>While the engine behind OSM is Istio one of our most important differentiators is a Red Hat created project called “Kiali”.</a:t>
            </a:r>
            <a:endParaRPr sz="1900">
              <a:solidFill>
                <a:schemeClr val="dk1"/>
              </a:solidFill>
            </a:endParaRPr>
          </a:p>
          <a:p>
            <a:pPr indent="0" lvl="0" marL="0" rtl="0" algn="l">
              <a:spcBef>
                <a:spcPts val="0"/>
              </a:spcBef>
              <a:spcAft>
                <a:spcPts val="0"/>
              </a:spcAft>
              <a:buClr>
                <a:schemeClr val="dk1"/>
              </a:buClr>
              <a:buSzPts val="1100"/>
              <a:buFont typeface="Arial"/>
              <a:buNone/>
            </a:pPr>
            <a:r>
              <a:t/>
            </a:r>
            <a:endParaRPr sz="1900">
              <a:solidFill>
                <a:schemeClr val="dk1"/>
              </a:solidFill>
            </a:endParaRPr>
          </a:p>
          <a:p>
            <a:pPr indent="0" lvl="0" marL="0" rtl="0" algn="l">
              <a:spcBef>
                <a:spcPts val="0"/>
              </a:spcBef>
              <a:spcAft>
                <a:spcPts val="0"/>
              </a:spcAft>
              <a:buClr>
                <a:schemeClr val="dk1"/>
              </a:buClr>
              <a:buSzPts val="1100"/>
              <a:buFont typeface="Arial"/>
              <a:buNone/>
            </a:pPr>
            <a:r>
              <a:rPr lang="en" sz="1900">
                <a:solidFill>
                  <a:schemeClr val="dk1"/>
                </a:solidFill>
              </a:rPr>
              <a:t>Kiali is the visualization tool which allows application owners to quickly identify where problems are occurring within a constellation of microservices.  Whether it’s throughput, latency, error rates, or response codes, users can drill down into the information they need quickly.</a:t>
            </a:r>
            <a:endParaRPr sz="1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5ab55e0c00_22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5ab55e0c00_22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Jumping from 4.1 to 4.2 to 4.3 can be done in-place, via over the air upgrade. This process should be one click and painless, even though you need to do execute more of them than you are used 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you can not (or will not) progress serially through minor versions, you must use the migration tool to “jump” a release.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0" name="Shape 4260"/>
        <p:cNvGrpSpPr/>
        <p:nvPr/>
      </p:nvGrpSpPr>
      <p:grpSpPr>
        <a:xfrm>
          <a:off x="0" y="0"/>
          <a:ext cx="0" cy="0"/>
          <a:chOff x="0" y="0"/>
          <a:chExt cx="0" cy="0"/>
        </a:xfrm>
      </p:grpSpPr>
      <p:sp>
        <p:nvSpPr>
          <p:cNvPr id="4261" name="Google Shape;4261;g60076dcecd_4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2" name="Google Shape;4262;g60076dcecd_4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rPr>
              <a:t>Here we see a user who has deployed three different versions of a “reviews” service.  They’ve chosen to route all traffic for stodgy legacy customers to v1 (based on the presence of HTTP headeers), while the majority of traffic is going to v2.</a:t>
            </a:r>
            <a:endParaRPr sz="1900">
              <a:solidFill>
                <a:schemeClr val="dk1"/>
              </a:solidFill>
            </a:endParaRPr>
          </a:p>
          <a:p>
            <a:pPr indent="0" lvl="0" marL="0" rtl="0" algn="l">
              <a:spcBef>
                <a:spcPts val="0"/>
              </a:spcBef>
              <a:spcAft>
                <a:spcPts val="0"/>
              </a:spcAft>
              <a:buClr>
                <a:schemeClr val="dk1"/>
              </a:buClr>
              <a:buSzPts val="1100"/>
              <a:buFont typeface="Arial"/>
              <a:buNone/>
            </a:pPr>
            <a:r>
              <a:t/>
            </a:r>
            <a:endParaRPr sz="1900">
              <a:solidFill>
                <a:schemeClr val="dk1"/>
              </a:solidFill>
            </a:endParaRPr>
          </a:p>
          <a:p>
            <a:pPr indent="0" lvl="0" marL="0" rtl="0" algn="l">
              <a:spcBef>
                <a:spcPts val="0"/>
              </a:spcBef>
              <a:spcAft>
                <a:spcPts val="0"/>
              </a:spcAft>
              <a:buClr>
                <a:schemeClr val="dk1"/>
              </a:buClr>
              <a:buSzPts val="1100"/>
              <a:buFont typeface="Arial"/>
              <a:buNone/>
            </a:pPr>
            <a:r>
              <a:rPr lang="en" sz="1900">
                <a:solidFill>
                  <a:schemeClr val="dk1"/>
                </a:solidFill>
              </a:rPr>
              <a:t>At the same time, they also have a brand new version deployed which is only consumed by internal customers.</a:t>
            </a:r>
            <a:endParaRPr sz="1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0" name="Shape 4270"/>
        <p:cNvGrpSpPr/>
        <p:nvPr/>
      </p:nvGrpSpPr>
      <p:grpSpPr>
        <a:xfrm>
          <a:off x="0" y="0"/>
          <a:ext cx="0" cy="0"/>
          <a:chOff x="0" y="0"/>
          <a:chExt cx="0" cy="0"/>
        </a:xfrm>
      </p:grpSpPr>
      <p:sp>
        <p:nvSpPr>
          <p:cNvPr id="4271" name="Google Shape;4271;g60076dcecd_4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2" name="Google Shape;4272;g60076dcecd_4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rPr>
              <a:t>OpenShift Service Mesh allows these users to even see the specific services and deployments which are backing a “virtual service” with a quick color coded health check response so folks can move on to finding problem services.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0" name="Shape 4280"/>
        <p:cNvGrpSpPr/>
        <p:nvPr/>
      </p:nvGrpSpPr>
      <p:grpSpPr>
        <a:xfrm>
          <a:off x="0" y="0"/>
          <a:ext cx="0" cy="0"/>
          <a:chOff x="0" y="0"/>
          <a:chExt cx="0" cy="0"/>
        </a:xfrm>
      </p:grpSpPr>
      <p:sp>
        <p:nvSpPr>
          <p:cNvPr id="4281" name="Google Shape;4281;g60076dcecd_4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2" name="Google Shape;4282;g60076dcecd_4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Users at this point are used to the idea of splitting traffic through load balancing… but what about weighted routing?  Using OSM we can specify complex rules around how traffic show flow down to services, using guided tooling to minimize the chance of error and misconfiguration.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Here we have a more simplified version of our previously discussed traffic policy allowing us to do quantile based routing across our services.</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0" name="Shape 4290"/>
        <p:cNvGrpSpPr/>
        <p:nvPr/>
      </p:nvGrpSpPr>
      <p:grpSpPr>
        <a:xfrm>
          <a:off x="0" y="0"/>
          <a:ext cx="0" cy="0"/>
          <a:chOff x="0" y="0"/>
          <a:chExt cx="0" cy="0"/>
        </a:xfrm>
      </p:grpSpPr>
      <p:sp>
        <p:nvSpPr>
          <p:cNvPr id="4291" name="Google Shape;4291;g60076dcecd_4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2" name="Google Shape;4292;g60076dcecd_4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Beyond the basics of weighted routing, we also move one step closer to the promised land of microservices.  Digging deeper, we have the ability of performing traffic routing based on headers, URI matching, protocol, method, and more.</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0" name="Shape 4300"/>
        <p:cNvGrpSpPr/>
        <p:nvPr/>
      </p:nvGrpSpPr>
      <p:grpSpPr>
        <a:xfrm>
          <a:off x="0" y="0"/>
          <a:ext cx="0" cy="0"/>
          <a:chOff x="0" y="0"/>
          <a:chExt cx="0" cy="0"/>
        </a:xfrm>
      </p:grpSpPr>
      <p:sp>
        <p:nvSpPr>
          <p:cNvPr id="4301" name="Google Shape;4301;g60076dcecd_4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2" name="Google Shape;4302;g60076dcecd_4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In the coming months we’re going to improve the product, using our operator based update mechanism with a focus on delivering multiple “channels” of content.  The idea being that we can allow users to immediately consume our pre-release content with a Tech Preview level of support and even on the same cluster install a second instance of the mesh with full production support.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our 1.1 release of Service Mesh which should be in December or January we will be introducing a whole host of new features and functionality focused on harnessing performance improvements through the use of extended Berkeley Packet Filters, upgrades to the Istio core, and our most requested features multi-cluster meshes and mesh expansion.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Further out in 2020 users will be excited to see initial integrations with the centralized management of cloud.redhat.com and more protocol support as well.</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7" name="Shape 4317"/>
        <p:cNvGrpSpPr/>
        <p:nvPr/>
      </p:nvGrpSpPr>
      <p:grpSpPr>
        <a:xfrm>
          <a:off x="0" y="0"/>
          <a:ext cx="0" cy="0"/>
          <a:chOff x="0" y="0"/>
          <a:chExt cx="0" cy="0"/>
        </a:xfrm>
      </p:grpSpPr>
      <p:sp>
        <p:nvSpPr>
          <p:cNvPr id="4318" name="Google Shape;4318;g583f92b6ce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9" name="Google Shape;4319;g583f92b6ce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2" name="Shape 4362"/>
        <p:cNvGrpSpPr/>
        <p:nvPr/>
      </p:nvGrpSpPr>
      <p:grpSpPr>
        <a:xfrm>
          <a:off x="0" y="0"/>
          <a:ext cx="0" cy="0"/>
          <a:chOff x="0" y="0"/>
          <a:chExt cx="0" cy="0"/>
        </a:xfrm>
      </p:grpSpPr>
      <p:sp>
        <p:nvSpPr>
          <p:cNvPr id="4363" name="Google Shape;4363;g5a1b76fd37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4" name="Google Shape;4364;g5a1b76fd37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Patrick Strick</a:t>
            </a:r>
            <a:endParaRPr/>
          </a:p>
          <a:p>
            <a:pPr indent="0" lvl="0" marL="0" rtl="0" algn="l">
              <a:spcBef>
                <a:spcPts val="0"/>
              </a:spcBef>
              <a:spcAft>
                <a:spcPts val="0"/>
              </a:spcAft>
              <a:buNone/>
            </a:pPr>
            <a:r>
              <a:rPr lang="en"/>
              <a:t>You’ve heard about the great new things coming in OpenShift 4. Now I am going to talk briefly about our hosted offerings.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2" name="Shape 4372"/>
        <p:cNvGrpSpPr/>
        <p:nvPr/>
      </p:nvGrpSpPr>
      <p:grpSpPr>
        <a:xfrm>
          <a:off x="0" y="0"/>
          <a:ext cx="0" cy="0"/>
          <a:chOff x="0" y="0"/>
          <a:chExt cx="0" cy="0"/>
        </a:xfrm>
      </p:grpSpPr>
      <p:sp>
        <p:nvSpPr>
          <p:cNvPr id="4373" name="Google Shape;4373;g5ff0ffa5f5_29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4" name="Google Shape;4374;g5ff0ffa5f5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Patrick Strick</a:t>
            </a:r>
            <a:endParaRPr>
              <a:solidFill>
                <a:schemeClr val="dk1"/>
              </a:solidFill>
            </a:endParaRPr>
          </a:p>
          <a:p>
            <a:pPr indent="0" lvl="0" marL="0" rtl="0" algn="l">
              <a:spcBef>
                <a:spcPts val="0"/>
              </a:spcBef>
              <a:spcAft>
                <a:spcPts val="0"/>
              </a:spcAft>
              <a:buNone/>
            </a:pPr>
            <a:r>
              <a:rPr lang="en"/>
              <a:t>OpenShift is a single product with 3 consumption models to give a choice to customers in order to balance their productivity and operational efforts versus the level control they need over the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OpenShift Dedicated:</a:t>
            </a:r>
            <a:r>
              <a:rPr lang="en"/>
              <a:t> a professionally managed, enterprise-grade Kubernetes by Red Hat on </a:t>
            </a:r>
            <a:r>
              <a:rPr lang="en"/>
              <a:t>one of the</a:t>
            </a:r>
            <a:r>
              <a:rPr lang="en"/>
              <a:t> public cloud</a:t>
            </a:r>
            <a:r>
              <a:rPr lang="en"/>
              <a:t>s</a:t>
            </a:r>
            <a:r>
              <a:rPr lang="en"/>
              <a:t> (Amazon Web Services) and dedicated to a single customer with custom setups for private networks, etc</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Azure Red Hat OpenShift: </a:t>
            </a:r>
            <a:r>
              <a:rPr lang="en"/>
              <a:t>Jointly engineered, operated, and supported by both Microsoft and Red Hat with an integrated support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OpenShift Container Platform:</a:t>
            </a:r>
            <a:r>
              <a:rPr lang="en"/>
              <a:t> secure Kubernetes platform on your own infrastructure. Build, deploy and manage your container-based applications consistently across cloud and on-premise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1" name="Shape 4391"/>
        <p:cNvGrpSpPr/>
        <p:nvPr/>
      </p:nvGrpSpPr>
      <p:grpSpPr>
        <a:xfrm>
          <a:off x="0" y="0"/>
          <a:ext cx="0" cy="0"/>
          <a:chOff x="0" y="0"/>
          <a:chExt cx="0" cy="0"/>
        </a:xfrm>
      </p:grpSpPr>
      <p:sp>
        <p:nvSpPr>
          <p:cNvPr id="4392" name="Google Shape;4392;g5ff0ffa5f5_29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3" name="Google Shape;4393;g5ff0ffa5f5_2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mentioned that our different consumption models balance operational effort and level of control. OCP is on the full control side of the scale and OSD and ARO are on the low operational effort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the reasons a customer might be a good fit for one of our hosted offerings?</a:t>
            </a:r>
            <a:endParaRPr/>
          </a:p>
          <a:p>
            <a:pPr indent="-317500" lvl="0" marL="457200" rtl="0" algn="l">
              <a:spcBef>
                <a:spcPts val="0"/>
              </a:spcBef>
              <a:spcAft>
                <a:spcPts val="0"/>
              </a:spcAft>
              <a:buSzPts val="1400"/>
              <a:buChar char="●"/>
            </a:pPr>
            <a:r>
              <a:rPr lang="en"/>
              <a:t>Cloud initiatives at the company. They could be considering Azure, Amazon, or Google’s Kubernetes platform. Or they may have a purchasing policy to look at IT infrastructure as a service</a:t>
            </a:r>
            <a:endParaRPr/>
          </a:p>
          <a:p>
            <a:pPr indent="-317500" lvl="0" marL="457200" rtl="0" algn="l">
              <a:spcBef>
                <a:spcPts val="0"/>
              </a:spcBef>
              <a:spcAft>
                <a:spcPts val="0"/>
              </a:spcAft>
              <a:buSzPts val="1400"/>
              <a:buChar char="●"/>
            </a:pPr>
            <a:r>
              <a:rPr lang="en"/>
              <a:t>Resource constraints. Either they do not have people with Kubernetes expertise or they do not want to dedicate the </a:t>
            </a:r>
            <a:r>
              <a:rPr lang="en"/>
              <a:t>personnel</a:t>
            </a:r>
            <a:r>
              <a:rPr lang="en"/>
              <a:t> to maintain the systems.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8" name="Shape 4408"/>
        <p:cNvGrpSpPr/>
        <p:nvPr/>
      </p:nvGrpSpPr>
      <p:grpSpPr>
        <a:xfrm>
          <a:off x="0" y="0"/>
          <a:ext cx="0" cy="0"/>
          <a:chOff x="0" y="0"/>
          <a:chExt cx="0" cy="0"/>
        </a:xfrm>
      </p:grpSpPr>
      <p:sp>
        <p:nvSpPr>
          <p:cNvPr id="4409" name="Google Shape;4409;g5ff0ffa5f5_29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0" name="Google Shape;4410;g5ff0ffa5f5_29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lang="en">
                <a:solidFill>
                  <a:schemeClr val="dk1"/>
                </a:solidFill>
              </a:rPr>
              <a:t>This animated gif demonstrates the process of deploying a new OSD cluster using OpenShift Cluster manager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OpenShift Cluster Manager, which Jake talked about earlier, goes even further with OpenShift Dedicated. A Dedicated customer can specify the configuration and create their OpenShift 4 cluster, complete self service. The options available are based on their subscription. </a:t>
            </a:r>
            <a:r>
              <a:rPr lang="en">
                <a:solidFill>
                  <a:schemeClr val="dk1"/>
                </a:solidFill>
              </a:rPr>
              <a:t>And for their active clusters, customers can scale and soon will be able to configure aspects of the cluster like networking from OCM.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3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2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1.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4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4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 Id="rId3" Type="http://schemas.openxmlformats.org/officeDocument/2006/relationships/image" Target="../media/image4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4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4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4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5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58.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image" Target="../media/image5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 Id="rId3" Type="http://schemas.openxmlformats.org/officeDocument/2006/relationships/image" Target="../media/image51.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5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51.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9.png"/><Relationship Id="rId7" Type="http://schemas.openxmlformats.org/officeDocument/2006/relationships/image" Target="../media/image7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 Id="rId3" Type="http://schemas.openxmlformats.org/officeDocument/2006/relationships/image" Target="../media/image7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7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7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7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7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 Id="rId3" Type="http://schemas.openxmlformats.org/officeDocument/2006/relationships/image" Target="../media/image7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 Id="rId3" Type="http://schemas.openxmlformats.org/officeDocument/2006/relationships/image" Target="../media/image7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 Id="rId3" Type="http://schemas.openxmlformats.org/officeDocument/2006/relationships/image" Target="../media/image78.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 Id="rId3" Type="http://schemas.openxmlformats.org/officeDocument/2006/relationships/image" Target="../media/image7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78.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8.png"/><Relationship Id="rId7" Type="http://schemas.openxmlformats.org/officeDocument/2006/relationships/image" Target="../media/image9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7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78.png"/><Relationship Id="rId4" Type="http://schemas.openxmlformats.org/officeDocument/2006/relationships/image" Target="../media/image95.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9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 Id="rId3" Type="http://schemas.openxmlformats.org/officeDocument/2006/relationships/image" Target="../media/image10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0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png"/><Relationship Id="rId3" Type="http://schemas.openxmlformats.org/officeDocument/2006/relationships/image" Target="../media/image10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 Id="rId3" Type="http://schemas.openxmlformats.org/officeDocument/2006/relationships/image" Target="../media/image10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02.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9.png"/><Relationship Id="rId3" Type="http://schemas.openxmlformats.org/officeDocument/2006/relationships/image" Target="../media/image10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2.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 Id="rId3" Type="http://schemas.openxmlformats.org/officeDocument/2006/relationships/image" Target="../media/image10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10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07.png"/><Relationship Id="rId7" Type="http://schemas.openxmlformats.org/officeDocument/2006/relationships/image" Target="../media/image11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4.png"/><Relationship Id="rId3" Type="http://schemas.openxmlformats.org/officeDocument/2006/relationships/image" Target="../media/image10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 Id="rId3" Type="http://schemas.openxmlformats.org/officeDocument/2006/relationships/image" Target="../media/image106.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5.png"/><Relationship Id="rId7" Type="http://schemas.openxmlformats.org/officeDocument/2006/relationships/image" Target="../media/image116.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2.png"/><Relationship Id="rId3" Type="http://schemas.openxmlformats.org/officeDocument/2006/relationships/image" Target="../media/image10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2.png"/><Relationship Id="rId3" Type="http://schemas.openxmlformats.org/officeDocument/2006/relationships/image" Target="../media/image10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 Id="rId3" Type="http://schemas.openxmlformats.org/officeDocument/2006/relationships/image" Target="../media/image1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 Id="rId3" Type="http://schemas.openxmlformats.org/officeDocument/2006/relationships/image" Target="../media/image127.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3.png"/><Relationship Id="rId3" Type="http://schemas.openxmlformats.org/officeDocument/2006/relationships/image" Target="../media/image12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7.png"/><Relationship Id="rId3" Type="http://schemas.openxmlformats.org/officeDocument/2006/relationships/image" Target="../media/image12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6.png"/><Relationship Id="rId3" Type="http://schemas.openxmlformats.org/officeDocument/2006/relationships/image" Target="../media/image12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0.png"/><Relationship Id="rId3" Type="http://schemas.openxmlformats.org/officeDocument/2006/relationships/image" Target="../media/image127.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7.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1.png"/><Relationship Id="rId3" Type="http://schemas.openxmlformats.org/officeDocument/2006/relationships/image" Target="../media/image13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2.png"/><Relationship Id="rId3" Type="http://schemas.openxmlformats.org/officeDocument/2006/relationships/image" Target="../media/image13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8.png"/><Relationship Id="rId3" Type="http://schemas.openxmlformats.org/officeDocument/2006/relationships/image" Target="../media/image132.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5.png"/><Relationship Id="rId3" Type="http://schemas.openxmlformats.org/officeDocument/2006/relationships/image" Target="../media/image13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5.png"/><Relationship Id="rId3" Type="http://schemas.openxmlformats.org/officeDocument/2006/relationships/image" Target="../media/image13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6.png"/><Relationship Id="rId7" Type="http://schemas.openxmlformats.org/officeDocument/2006/relationships/image" Target="../media/image145.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1.png"/><Relationship Id="rId3" Type="http://schemas.openxmlformats.org/officeDocument/2006/relationships/image" Target="../media/image148.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2.png"/><Relationship Id="rId3" Type="http://schemas.openxmlformats.org/officeDocument/2006/relationships/image" Target="../media/image149.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3.png"/><Relationship Id="rId3" Type="http://schemas.openxmlformats.org/officeDocument/2006/relationships/image" Target="../media/image148.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4.png"/><Relationship Id="rId3" Type="http://schemas.openxmlformats.org/officeDocument/2006/relationships/image" Target="../media/image14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1.png"/><Relationship Id="rId3" Type="http://schemas.openxmlformats.org/officeDocument/2006/relationships/image" Target="../media/image148.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8.png"/><Relationship Id="rId3" Type="http://schemas.openxmlformats.org/officeDocument/2006/relationships/image" Target="../media/image14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9.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5.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5.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8.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2.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2.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3.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9.png"/><Relationship Id="rId3" Type="http://schemas.openxmlformats.org/officeDocument/2006/relationships/image" Target="../media/image16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9.png"/><Relationship Id="rId3" Type="http://schemas.openxmlformats.org/officeDocument/2006/relationships/image" Target="../media/image161.png"/><Relationship Id="rId4" Type="http://schemas.openxmlformats.org/officeDocument/2006/relationships/image" Target="../media/image163.png"/><Relationship Id="rId5" Type="http://schemas.openxmlformats.org/officeDocument/2006/relationships/image" Target="../media/image167.png"/><Relationship Id="rId6" Type="http://schemas.openxmlformats.org/officeDocument/2006/relationships/image" Target="../media/image164.png"/><Relationship Id="rId7" Type="http://schemas.openxmlformats.org/officeDocument/2006/relationships/image" Target="../media/image166.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5.png"/><Relationship Id="rId3" Type="http://schemas.openxmlformats.org/officeDocument/2006/relationships/image" Target="../media/image16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1.png"/><Relationship Id="rId3" Type="http://schemas.openxmlformats.org/officeDocument/2006/relationships/image" Target="../media/image161.png"/><Relationship Id="rId4" Type="http://schemas.openxmlformats.org/officeDocument/2006/relationships/image" Target="../media/image172.png"/><Relationship Id="rId5" Type="http://schemas.openxmlformats.org/officeDocument/2006/relationships/image" Target="../media/image169.png"/><Relationship Id="rId6" Type="http://schemas.openxmlformats.org/officeDocument/2006/relationships/image" Target="../media/image173.png"/><Relationship Id="rId7" Type="http://schemas.openxmlformats.org/officeDocument/2006/relationships/image" Target="../media/image174.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9.png"/><Relationship Id="rId3" Type="http://schemas.openxmlformats.org/officeDocument/2006/relationships/image" Target="../media/image161.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9.png"/><Relationship Id="rId3" Type="http://schemas.openxmlformats.org/officeDocument/2006/relationships/image" Target="../media/image161.png"/><Relationship Id="rId4" Type="http://schemas.openxmlformats.org/officeDocument/2006/relationships/image" Target="../media/image178.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 Id="rId3" Type="http://schemas.openxmlformats.org/officeDocument/2006/relationships/image" Target="../media/image180.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8.png"/><Relationship Id="rId3" Type="http://schemas.openxmlformats.org/officeDocument/2006/relationships/image" Target="../media/image179.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7.png"/><Relationship Id="rId3" Type="http://schemas.openxmlformats.org/officeDocument/2006/relationships/image" Target="../media/image180.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0.png"/><Relationship Id="rId3" Type="http://schemas.openxmlformats.org/officeDocument/2006/relationships/image" Target="../media/image18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5.png"/><Relationship Id="rId3" Type="http://schemas.openxmlformats.org/officeDocument/2006/relationships/image" Target="../media/image180.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3.png"/><Relationship Id="rId3" Type="http://schemas.openxmlformats.org/officeDocument/2006/relationships/image" Target="../media/image179.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0.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9.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00.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8.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7.png"/><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93.png"/><Relationship Id="rId6" Type="http://schemas.openxmlformats.org/officeDocument/2006/relationships/image" Target="../media/image19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01.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0.png"/><Relationship Id="rId3" Type="http://schemas.openxmlformats.org/officeDocument/2006/relationships/image" Target="../media/image198.png"/><Relationship Id="rId4" Type="http://schemas.openxmlformats.org/officeDocument/2006/relationships/image" Target="../media/image197.png"/><Relationship Id="rId5" Type="http://schemas.openxmlformats.org/officeDocument/2006/relationships/image" Target="../media/image242.png"/><Relationship Id="rId6" Type="http://schemas.openxmlformats.org/officeDocument/2006/relationships/image" Target="../media/image196.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1.png"/><Relationship Id="rId3" Type="http://schemas.openxmlformats.org/officeDocument/2006/relationships/image" Target="../media/image194.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1.png"/><Relationship Id="rId3" Type="http://schemas.openxmlformats.org/officeDocument/2006/relationships/image" Target="../media/image194.png"/><Relationship Id="rId4" Type="http://schemas.openxmlformats.org/officeDocument/2006/relationships/image" Target="../media/image206.png"/><Relationship Id="rId5" Type="http://schemas.openxmlformats.org/officeDocument/2006/relationships/image" Target="../media/image204.png"/><Relationship Id="rId6" Type="http://schemas.openxmlformats.org/officeDocument/2006/relationships/image" Target="../media/image202.png"/><Relationship Id="rId7" Type="http://schemas.openxmlformats.org/officeDocument/2006/relationships/image" Target="../media/image207.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3.png"/><Relationship Id="rId3" Type="http://schemas.openxmlformats.org/officeDocument/2006/relationships/image" Target="../media/image194.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5.png"/><Relationship Id="rId3" Type="http://schemas.openxmlformats.org/officeDocument/2006/relationships/image" Target="../media/image194.png"/><Relationship Id="rId4" Type="http://schemas.openxmlformats.org/officeDocument/2006/relationships/image" Target="../media/image200.png"/><Relationship Id="rId5" Type="http://schemas.openxmlformats.org/officeDocument/2006/relationships/image" Target="../media/image203.png"/><Relationship Id="rId6" Type="http://schemas.openxmlformats.org/officeDocument/2006/relationships/image" Target="../media/image205.png"/><Relationship Id="rId7" Type="http://schemas.openxmlformats.org/officeDocument/2006/relationships/image" Target="../media/image21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8.png"/><Relationship Id="rId3" Type="http://schemas.openxmlformats.org/officeDocument/2006/relationships/image" Target="../media/image19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8.png"/><Relationship Id="rId3" Type="http://schemas.openxmlformats.org/officeDocument/2006/relationships/image" Target="../media/image194.png"/><Relationship Id="rId4" Type="http://schemas.openxmlformats.org/officeDocument/2006/relationships/image" Target="../media/image212.png"/><Relationship Id="rId5" Type="http://schemas.openxmlformats.org/officeDocument/2006/relationships/image" Target="../media/image213.png"/><Relationship Id="rId6" Type="http://schemas.openxmlformats.org/officeDocument/2006/relationships/image" Target="../media/image214.png"/><Relationship Id="rId7" Type="http://schemas.openxmlformats.org/officeDocument/2006/relationships/image" Target="../media/image216.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5.png"/><Relationship Id="rId3" Type="http://schemas.openxmlformats.org/officeDocument/2006/relationships/image" Target="../media/image210.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4.png"/><Relationship Id="rId3" Type="http://schemas.openxmlformats.org/officeDocument/2006/relationships/image" Target="../media/image21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1.png"/><Relationship Id="rId3" Type="http://schemas.openxmlformats.org/officeDocument/2006/relationships/image" Target="../media/image210.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2.png"/><Relationship Id="rId3" Type="http://schemas.openxmlformats.org/officeDocument/2006/relationships/image" Target="../media/image210.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3.png"/><Relationship Id="rId3" Type="http://schemas.openxmlformats.org/officeDocument/2006/relationships/image" Target="../media/image210.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8.png"/><Relationship Id="rId3" Type="http://schemas.openxmlformats.org/officeDocument/2006/relationships/image" Target="../media/image219.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0.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9.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0.png"/><Relationship Id="rId3" Type="http://schemas.openxmlformats.org/officeDocument/2006/relationships/image" Target="../media/image22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0.png"/><Relationship Id="rId3" Type="http://schemas.openxmlformats.org/officeDocument/2006/relationships/image" Target="../media/image222.png"/><Relationship Id="rId4" Type="http://schemas.openxmlformats.org/officeDocument/2006/relationships/image" Target="../media/image225.png"/><Relationship Id="rId5" Type="http://schemas.openxmlformats.org/officeDocument/2006/relationships/image" Target="../media/image224.png"/><Relationship Id="rId6" Type="http://schemas.openxmlformats.org/officeDocument/2006/relationships/image" Target="../media/image226.png"/><Relationship Id="rId7" Type="http://schemas.openxmlformats.org/officeDocument/2006/relationships/image" Target="../media/image227.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9.png"/><Relationship Id="rId3" Type="http://schemas.openxmlformats.org/officeDocument/2006/relationships/image" Target="../media/image22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3.png"/><Relationship Id="rId3" Type="http://schemas.openxmlformats.org/officeDocument/2006/relationships/image" Target="../media/image222.png"/><Relationship Id="rId4" Type="http://schemas.openxmlformats.org/officeDocument/2006/relationships/image" Target="../media/image228.png"/><Relationship Id="rId5" Type="http://schemas.openxmlformats.org/officeDocument/2006/relationships/image" Target="../media/image229.png"/><Relationship Id="rId6" Type="http://schemas.openxmlformats.org/officeDocument/2006/relationships/image" Target="../media/image230.png"/><Relationship Id="rId7" Type="http://schemas.openxmlformats.org/officeDocument/2006/relationships/image" Target="../media/image231.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8.png"/><Relationship Id="rId3" Type="http://schemas.openxmlformats.org/officeDocument/2006/relationships/image" Target="../media/image222.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8.png"/><Relationship Id="rId3" Type="http://schemas.openxmlformats.org/officeDocument/2006/relationships/image" Target="../media/image222.png"/><Relationship Id="rId4" Type="http://schemas.openxmlformats.org/officeDocument/2006/relationships/image" Target="../media/image232.png"/><Relationship Id="rId5" Type="http://schemas.openxmlformats.org/officeDocument/2006/relationships/image" Target="../media/image234.png"/><Relationship Id="rId6" Type="http://schemas.openxmlformats.org/officeDocument/2006/relationships/image" Target="../media/image236.png"/><Relationship Id="rId7" Type="http://schemas.openxmlformats.org/officeDocument/2006/relationships/image" Target="../media/image237.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2.png"/><Relationship Id="rId3" Type="http://schemas.openxmlformats.org/officeDocument/2006/relationships/image" Target="../media/image239.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3.png"/><Relationship Id="rId3" Type="http://schemas.openxmlformats.org/officeDocument/2006/relationships/image" Target="../media/image240.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0.png"/><Relationship Id="rId3" Type="http://schemas.openxmlformats.org/officeDocument/2006/relationships/image" Target="../media/image23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9.png"/><Relationship Id="rId3" Type="http://schemas.openxmlformats.org/officeDocument/2006/relationships/image" Target="../media/image239.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6.png"/><Relationship Id="rId3" Type="http://schemas.openxmlformats.org/officeDocument/2006/relationships/image" Target="../media/image239.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1.png"/><Relationship Id="rId3" Type="http://schemas.openxmlformats.org/officeDocument/2006/relationships/image" Target="../media/image240.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9.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0.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6.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7.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8.png"/><Relationship Id="rId3" Type="http://schemas.openxmlformats.org/officeDocument/2006/relationships/image" Target="../media/image24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8.png"/><Relationship Id="rId3" Type="http://schemas.openxmlformats.org/officeDocument/2006/relationships/image" Target="../media/image249.png"/><Relationship Id="rId4" Type="http://schemas.openxmlformats.org/officeDocument/2006/relationships/image" Target="../media/image251.png"/><Relationship Id="rId5" Type="http://schemas.openxmlformats.org/officeDocument/2006/relationships/image" Target="../media/image256.png"/><Relationship Id="rId6" Type="http://schemas.openxmlformats.org/officeDocument/2006/relationships/image" Target="../media/image255.png"/><Relationship Id="rId7" Type="http://schemas.openxmlformats.org/officeDocument/2006/relationships/image" Target="../media/image254.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5.png"/><Relationship Id="rId3" Type="http://schemas.openxmlformats.org/officeDocument/2006/relationships/image" Target="../media/image249.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0.png"/><Relationship Id="rId3" Type="http://schemas.openxmlformats.org/officeDocument/2006/relationships/image" Target="../media/image249.png"/><Relationship Id="rId4" Type="http://schemas.openxmlformats.org/officeDocument/2006/relationships/image" Target="../media/image258.png"/><Relationship Id="rId5" Type="http://schemas.openxmlformats.org/officeDocument/2006/relationships/image" Target="../media/image261.png"/><Relationship Id="rId6" Type="http://schemas.openxmlformats.org/officeDocument/2006/relationships/image" Target="../media/image260.png"/><Relationship Id="rId7" Type="http://schemas.openxmlformats.org/officeDocument/2006/relationships/image" Target="../media/image257.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7.png"/><Relationship Id="rId3" Type="http://schemas.openxmlformats.org/officeDocument/2006/relationships/image" Target="../media/image249.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7.png"/><Relationship Id="rId3" Type="http://schemas.openxmlformats.org/officeDocument/2006/relationships/image" Target="../media/image249.png"/><Relationship Id="rId4" Type="http://schemas.openxmlformats.org/officeDocument/2006/relationships/image" Target="../media/image262.png"/><Relationship Id="rId5" Type="http://schemas.openxmlformats.org/officeDocument/2006/relationships/image" Target="../media/image263.png"/><Relationship Id="rId6" Type="http://schemas.openxmlformats.org/officeDocument/2006/relationships/image" Target="../media/image265.png"/><Relationship Id="rId7" Type="http://schemas.openxmlformats.org/officeDocument/2006/relationships/image" Target="../media/image266.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89.png"/><Relationship Id="rId3" Type="http://schemas.openxmlformats.org/officeDocument/2006/relationships/image" Target="../media/image264.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96.png"/><Relationship Id="rId3" Type="http://schemas.openxmlformats.org/officeDocument/2006/relationships/image" Target="../media/image267.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04.png"/><Relationship Id="rId3" Type="http://schemas.openxmlformats.org/officeDocument/2006/relationships/image" Target="../media/image264.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05.png"/><Relationship Id="rId3" Type="http://schemas.openxmlformats.org/officeDocument/2006/relationships/image" Target="../media/image264.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97.png"/><Relationship Id="rId3" Type="http://schemas.openxmlformats.org/officeDocument/2006/relationships/image" Target="../media/image26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4.png"/><Relationship Id="rId3" Type="http://schemas.openxmlformats.org/officeDocument/2006/relationships/image" Target="../media/image267.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64.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67.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6.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4.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3.png"/><Relationship Id="rId3" Type="http://schemas.openxmlformats.org/officeDocument/2006/relationships/image" Target="../media/image277.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3.png"/><Relationship Id="rId3" Type="http://schemas.openxmlformats.org/officeDocument/2006/relationships/image" Target="../media/image277.png"/><Relationship Id="rId4" Type="http://schemas.openxmlformats.org/officeDocument/2006/relationships/image" Target="../media/image279.png"/><Relationship Id="rId5" Type="http://schemas.openxmlformats.org/officeDocument/2006/relationships/image" Target="../media/image281.png"/><Relationship Id="rId6" Type="http://schemas.openxmlformats.org/officeDocument/2006/relationships/image" Target="../media/image283.png"/><Relationship Id="rId7" Type="http://schemas.openxmlformats.org/officeDocument/2006/relationships/image" Target="../media/image28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35.png"/><Relationship Id="rId3" Type="http://schemas.openxmlformats.org/officeDocument/2006/relationships/image" Target="../media/image277.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38.png"/><Relationship Id="rId3" Type="http://schemas.openxmlformats.org/officeDocument/2006/relationships/image" Target="../media/image277.png"/><Relationship Id="rId4" Type="http://schemas.openxmlformats.org/officeDocument/2006/relationships/image" Target="../media/image284.png"/><Relationship Id="rId5" Type="http://schemas.openxmlformats.org/officeDocument/2006/relationships/image" Target="../media/image285.png"/><Relationship Id="rId6" Type="http://schemas.openxmlformats.org/officeDocument/2006/relationships/image" Target="../media/image286.png"/><Relationship Id="rId7" Type="http://schemas.openxmlformats.org/officeDocument/2006/relationships/image" Target="../media/image288.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48.png"/><Relationship Id="rId3" Type="http://schemas.openxmlformats.org/officeDocument/2006/relationships/image" Target="../media/image277.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48.png"/><Relationship Id="rId3" Type="http://schemas.openxmlformats.org/officeDocument/2006/relationships/image" Target="../media/image277.png"/><Relationship Id="rId4" Type="http://schemas.openxmlformats.org/officeDocument/2006/relationships/image" Target="../media/image292.png"/><Relationship Id="rId5" Type="http://schemas.openxmlformats.org/officeDocument/2006/relationships/image" Target="../media/image294.png"/><Relationship Id="rId6" Type="http://schemas.openxmlformats.org/officeDocument/2006/relationships/image" Target="../media/image293.png"/><Relationship Id="rId7" Type="http://schemas.openxmlformats.org/officeDocument/2006/relationships/image" Target="../media/image290.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55.png"/><Relationship Id="rId3" Type="http://schemas.openxmlformats.org/officeDocument/2006/relationships/image" Target="../media/image291.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49.png"/><Relationship Id="rId3" Type="http://schemas.openxmlformats.org/officeDocument/2006/relationships/image" Target="../media/image295.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54.png"/><Relationship Id="rId3" Type="http://schemas.openxmlformats.org/officeDocument/2006/relationships/image" Target="../media/image291.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58.png"/><Relationship Id="rId3" Type="http://schemas.openxmlformats.org/officeDocument/2006/relationships/image" Target="../media/image291.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56.png"/><Relationship Id="rId3" Type="http://schemas.openxmlformats.org/officeDocument/2006/relationships/image" Target="../media/image291.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47.png"/><Relationship Id="rId3" Type="http://schemas.openxmlformats.org/officeDocument/2006/relationships/image" Target="../media/image29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91.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95.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69.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9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3.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3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7">
  <p:cSld name="TITLE_7">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594"/>
            <a:ext cx="9144000" cy="5142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11"/>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7">
  <p:cSld name="TITLE_17">
    <p:spTree>
      <p:nvGrpSpPr>
        <p:cNvPr id="470" name="Shape 470"/>
        <p:cNvGrpSpPr/>
        <p:nvPr/>
      </p:nvGrpSpPr>
      <p:grpSpPr>
        <a:xfrm>
          <a:off x="0" y="0"/>
          <a:ext cx="0" cy="0"/>
          <a:chOff x="0" y="0"/>
          <a:chExt cx="0" cy="0"/>
        </a:xfrm>
      </p:grpSpPr>
      <p:sp>
        <p:nvSpPr>
          <p:cNvPr id="471" name="Google Shape;471;p1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2" name="Google Shape;472;p10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73" name="Google Shape;473;p101"/>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4" name="Shape 474"/>
        <p:cNvGrpSpPr/>
        <p:nvPr/>
      </p:nvGrpSpPr>
      <p:grpSpPr>
        <a:xfrm>
          <a:off x="0" y="0"/>
          <a:ext cx="0" cy="0"/>
          <a:chOff x="0" y="0"/>
          <a:chExt cx="0" cy="0"/>
        </a:xfrm>
      </p:grpSpPr>
      <p:sp>
        <p:nvSpPr>
          <p:cNvPr id="475" name="Google Shape;475;p10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6" name="Google Shape;476;p10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477" name="Google Shape;477;p102"/>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nature">
  <p:cSld name="CUSTOM_1_1_1_1">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103"/>
          <p:cNvSpPr txBox="1"/>
          <p:nvPr>
            <p:ph type="title"/>
          </p:nvPr>
        </p:nvSpPr>
        <p:spPr>
          <a:xfrm>
            <a:off x="826650" y="1660725"/>
            <a:ext cx="7490700" cy="1822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1">
  <p:cSld name="text left, graphic right_1">
    <p:spTree>
      <p:nvGrpSpPr>
        <p:cNvPr id="480" name="Shape 480"/>
        <p:cNvGrpSpPr/>
        <p:nvPr/>
      </p:nvGrpSpPr>
      <p:grpSpPr>
        <a:xfrm>
          <a:off x="0" y="0"/>
          <a:ext cx="0" cy="0"/>
          <a:chOff x="0" y="0"/>
          <a:chExt cx="0" cy="0"/>
        </a:xfrm>
      </p:grpSpPr>
      <p:sp>
        <p:nvSpPr>
          <p:cNvPr id="481" name="Google Shape;481;p10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2" name="Google Shape;482;p10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483" name="Google Shape;483;p104"/>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4" name="Google Shape;484;p104"/>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1">
  <p:cSld name="CUSTOM_2_1">
    <p:spTree>
      <p:nvGrpSpPr>
        <p:cNvPr id="485" name="Shape 485"/>
        <p:cNvGrpSpPr/>
        <p:nvPr/>
      </p:nvGrpSpPr>
      <p:grpSpPr>
        <a:xfrm>
          <a:off x="0" y="0"/>
          <a:ext cx="0" cy="0"/>
          <a:chOff x="0" y="0"/>
          <a:chExt cx="0" cy="0"/>
        </a:xfrm>
      </p:grpSpPr>
      <p:sp>
        <p:nvSpPr>
          <p:cNvPr id="486" name="Google Shape;486;p105"/>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7" name="Google Shape;487;p105"/>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488" name="Google Shape;488;p105"/>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489" name="Google Shape;489;p105"/>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490" name="Google Shape;490;p105"/>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491" name="Google Shape;491;p10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492" name="Google Shape;492;p105"/>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8">
  <p:cSld name="TITLE_18">
    <p:spTree>
      <p:nvGrpSpPr>
        <p:cNvPr id="493" name="Shape 493"/>
        <p:cNvGrpSpPr/>
        <p:nvPr/>
      </p:nvGrpSpPr>
      <p:grpSpPr>
        <a:xfrm>
          <a:off x="0" y="0"/>
          <a:ext cx="0" cy="0"/>
          <a:chOff x="0" y="0"/>
          <a:chExt cx="0" cy="0"/>
        </a:xfrm>
      </p:grpSpPr>
      <p:sp>
        <p:nvSpPr>
          <p:cNvPr id="494" name="Google Shape;494;p10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5" name="Google Shape;495;p10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96" name="Google Shape;496;p106"/>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3">
  <p:cSld name="TITLE_AND_BODY_13">
    <p:spTree>
      <p:nvGrpSpPr>
        <p:cNvPr id="497" name="Shape 497"/>
        <p:cNvGrpSpPr/>
        <p:nvPr/>
      </p:nvGrpSpPr>
      <p:grpSpPr>
        <a:xfrm>
          <a:off x="0" y="0"/>
          <a:ext cx="0" cy="0"/>
          <a:chOff x="0" y="0"/>
          <a:chExt cx="0" cy="0"/>
        </a:xfrm>
      </p:grpSpPr>
      <p:sp>
        <p:nvSpPr>
          <p:cNvPr id="498" name="Google Shape;498;p107"/>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9">
  <p:cSld name="TITLE_19">
    <p:spTree>
      <p:nvGrpSpPr>
        <p:cNvPr id="499" name="Shape 499"/>
        <p:cNvGrpSpPr/>
        <p:nvPr/>
      </p:nvGrpSpPr>
      <p:grpSpPr>
        <a:xfrm>
          <a:off x="0" y="0"/>
          <a:ext cx="0" cy="0"/>
          <a:chOff x="0" y="0"/>
          <a:chExt cx="0" cy="0"/>
        </a:xfrm>
      </p:grpSpPr>
      <p:sp>
        <p:nvSpPr>
          <p:cNvPr id="500" name="Google Shape;500;p1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0"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1" name="Google Shape;501;p1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02" name="Google Shape;502;p108"/>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4">
  <p:cSld name="TITLE_AND_BODY_14">
    <p:spTree>
      <p:nvGrpSpPr>
        <p:cNvPr id="503" name="Shape 503"/>
        <p:cNvGrpSpPr/>
        <p:nvPr/>
      </p:nvGrpSpPr>
      <p:grpSpPr>
        <a:xfrm>
          <a:off x="0" y="0"/>
          <a:ext cx="0" cy="0"/>
          <a:chOff x="0" y="0"/>
          <a:chExt cx="0" cy="0"/>
        </a:xfrm>
      </p:grpSpPr>
      <p:sp>
        <p:nvSpPr>
          <p:cNvPr id="504" name="Google Shape;504;p10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5" name="Google Shape;505;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06" name="Google Shape;506;p10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2">
  <p:cSld name="TITLE_AND_TWO_COLUMNS_2">
    <p:spTree>
      <p:nvGrpSpPr>
        <p:cNvPr id="507" name="Shape 507"/>
        <p:cNvGrpSpPr/>
        <p:nvPr/>
      </p:nvGrpSpPr>
      <p:grpSpPr>
        <a:xfrm>
          <a:off x="0" y="0"/>
          <a:ext cx="0" cy="0"/>
          <a:chOff x="0" y="0"/>
          <a:chExt cx="0" cy="0"/>
        </a:xfrm>
      </p:grpSpPr>
      <p:sp>
        <p:nvSpPr>
          <p:cNvPr id="508" name="Google Shape;508;p11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9" name="Google Shape;509;p11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10" name="Google Shape;510;p11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11" name="Google Shape;511;p11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_3">
  <p:cSld name="TITLE_ONLY_3">
    <p:spTree>
      <p:nvGrpSpPr>
        <p:cNvPr id="52" name="Shape 52"/>
        <p:cNvGrpSpPr/>
        <p:nvPr/>
      </p:nvGrpSpPr>
      <p:grpSpPr>
        <a:xfrm>
          <a:off x="0" y="0"/>
          <a:ext cx="0" cy="0"/>
          <a:chOff x="0" y="0"/>
          <a:chExt cx="0" cy="0"/>
        </a:xfrm>
      </p:grpSpPr>
      <p:sp>
        <p:nvSpPr>
          <p:cNvPr id="53" name="Google Shape;53;p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12"/>
          <p:cNvSpPr txBox="1"/>
          <p:nvPr>
            <p:ph idx="12" type="sldNum"/>
          </p:nvPr>
        </p:nvSpPr>
        <p:spPr>
          <a:xfrm>
            <a:off x="8556791" y="4749850"/>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p:spTree>
      <p:nvGrpSpPr>
        <p:cNvPr id="512" name="Shape 512"/>
        <p:cNvGrpSpPr/>
        <p:nvPr/>
      </p:nvGrpSpPr>
      <p:grpSpPr>
        <a:xfrm>
          <a:off x="0" y="0"/>
          <a:ext cx="0" cy="0"/>
          <a:chOff x="0" y="0"/>
          <a:chExt cx="0" cy="0"/>
        </a:xfrm>
      </p:grpSpPr>
      <p:sp>
        <p:nvSpPr>
          <p:cNvPr id="513" name="Google Shape;513;p111"/>
          <p:cNvSpPr txBox="1"/>
          <p:nvPr>
            <p:ph type="title"/>
          </p:nvPr>
        </p:nvSpPr>
        <p:spPr>
          <a:xfrm>
            <a:off x="685800" y="2000250"/>
            <a:ext cx="77724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6pPr>
            <a:lvl7pPr indent="0" lvl="6" marL="9144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7pPr>
            <a:lvl8pPr indent="0" lvl="7" marL="13716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8pPr>
            <a:lvl9pPr indent="0" lvl="8" marL="18288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14" name="Shape 514"/>
        <p:cNvGrpSpPr/>
        <p:nvPr/>
      </p:nvGrpSpPr>
      <p:grpSpPr>
        <a:xfrm>
          <a:off x="0" y="0"/>
          <a:ext cx="0" cy="0"/>
          <a:chOff x="0" y="0"/>
          <a:chExt cx="0" cy="0"/>
        </a:xfrm>
      </p:grpSpPr>
      <p:sp>
        <p:nvSpPr>
          <p:cNvPr id="515" name="Google Shape;515;p1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6" name="Google Shape;516;p112"/>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5">
  <p:cSld name="TITLE_AND_BODY_15">
    <p:spTree>
      <p:nvGrpSpPr>
        <p:cNvPr id="517" name="Shape 517"/>
        <p:cNvGrpSpPr/>
        <p:nvPr/>
      </p:nvGrpSpPr>
      <p:grpSpPr>
        <a:xfrm>
          <a:off x="0" y="0"/>
          <a:ext cx="0" cy="0"/>
          <a:chOff x="0" y="0"/>
          <a:chExt cx="0" cy="0"/>
        </a:xfrm>
      </p:grpSpPr>
      <p:sp>
        <p:nvSpPr>
          <p:cNvPr id="518" name="Google Shape;518;p113"/>
          <p:cNvSpPr txBox="1"/>
          <p:nvPr>
            <p:ph type="title"/>
          </p:nvPr>
        </p:nvSpPr>
        <p:spPr>
          <a:xfrm>
            <a:off x="778225" y="445025"/>
            <a:ext cx="7587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Font typeface="Overpass"/>
              <a:buNone/>
              <a:defRPr sz="3200">
                <a:latin typeface="Overpass"/>
                <a:ea typeface="Overpass"/>
                <a:cs typeface="Overpass"/>
                <a:sym typeface="Overpass"/>
              </a:defRPr>
            </a:lvl1pPr>
            <a:lvl2pPr lvl="1" rtl="0">
              <a:spcBef>
                <a:spcPts val="0"/>
              </a:spcBef>
              <a:spcAft>
                <a:spcPts val="0"/>
              </a:spcAft>
              <a:buSzPts val="3200"/>
              <a:buFont typeface="Overpass"/>
              <a:buNone/>
              <a:defRPr sz="3200">
                <a:latin typeface="Overpass"/>
                <a:ea typeface="Overpass"/>
                <a:cs typeface="Overpass"/>
                <a:sym typeface="Overpass"/>
              </a:defRPr>
            </a:lvl2pPr>
            <a:lvl3pPr lvl="2" rtl="0">
              <a:spcBef>
                <a:spcPts val="0"/>
              </a:spcBef>
              <a:spcAft>
                <a:spcPts val="0"/>
              </a:spcAft>
              <a:buSzPts val="3200"/>
              <a:buFont typeface="Overpass"/>
              <a:buNone/>
              <a:defRPr sz="3200">
                <a:latin typeface="Overpass"/>
                <a:ea typeface="Overpass"/>
                <a:cs typeface="Overpass"/>
                <a:sym typeface="Overpass"/>
              </a:defRPr>
            </a:lvl3pPr>
            <a:lvl4pPr lvl="3" rtl="0">
              <a:spcBef>
                <a:spcPts val="0"/>
              </a:spcBef>
              <a:spcAft>
                <a:spcPts val="0"/>
              </a:spcAft>
              <a:buSzPts val="3200"/>
              <a:buFont typeface="Overpass"/>
              <a:buNone/>
              <a:defRPr sz="3200">
                <a:latin typeface="Overpass"/>
                <a:ea typeface="Overpass"/>
                <a:cs typeface="Overpass"/>
                <a:sym typeface="Overpass"/>
              </a:defRPr>
            </a:lvl4pPr>
            <a:lvl5pPr lvl="4" rtl="0">
              <a:spcBef>
                <a:spcPts val="0"/>
              </a:spcBef>
              <a:spcAft>
                <a:spcPts val="0"/>
              </a:spcAft>
              <a:buSzPts val="3200"/>
              <a:buFont typeface="Overpass"/>
              <a:buNone/>
              <a:defRPr sz="3200">
                <a:latin typeface="Overpass"/>
                <a:ea typeface="Overpass"/>
                <a:cs typeface="Overpass"/>
                <a:sym typeface="Overpass"/>
              </a:defRPr>
            </a:lvl5pPr>
            <a:lvl6pPr lvl="5" rtl="0">
              <a:spcBef>
                <a:spcPts val="0"/>
              </a:spcBef>
              <a:spcAft>
                <a:spcPts val="0"/>
              </a:spcAft>
              <a:buSzPts val="3200"/>
              <a:buFont typeface="Overpass"/>
              <a:buNone/>
              <a:defRPr sz="3200">
                <a:latin typeface="Overpass"/>
                <a:ea typeface="Overpass"/>
                <a:cs typeface="Overpass"/>
                <a:sym typeface="Overpass"/>
              </a:defRPr>
            </a:lvl6pPr>
            <a:lvl7pPr lvl="6" rtl="0">
              <a:spcBef>
                <a:spcPts val="0"/>
              </a:spcBef>
              <a:spcAft>
                <a:spcPts val="0"/>
              </a:spcAft>
              <a:buSzPts val="3200"/>
              <a:buFont typeface="Overpass"/>
              <a:buNone/>
              <a:defRPr sz="3200">
                <a:latin typeface="Overpass"/>
                <a:ea typeface="Overpass"/>
                <a:cs typeface="Overpass"/>
                <a:sym typeface="Overpass"/>
              </a:defRPr>
            </a:lvl7pPr>
            <a:lvl8pPr lvl="7" rtl="0">
              <a:spcBef>
                <a:spcPts val="0"/>
              </a:spcBef>
              <a:spcAft>
                <a:spcPts val="0"/>
              </a:spcAft>
              <a:buSzPts val="3200"/>
              <a:buFont typeface="Overpass"/>
              <a:buNone/>
              <a:defRPr sz="3200">
                <a:latin typeface="Overpass"/>
                <a:ea typeface="Overpass"/>
                <a:cs typeface="Overpass"/>
                <a:sym typeface="Overpass"/>
              </a:defRPr>
            </a:lvl8pPr>
            <a:lvl9pPr lvl="8" rtl="0">
              <a:spcBef>
                <a:spcPts val="0"/>
              </a:spcBef>
              <a:spcAft>
                <a:spcPts val="0"/>
              </a:spcAft>
              <a:buSzPts val="3200"/>
              <a:buFont typeface="Overpass"/>
              <a:buNone/>
              <a:defRPr sz="3200">
                <a:latin typeface="Overpass"/>
                <a:ea typeface="Overpass"/>
                <a:cs typeface="Overpass"/>
                <a:sym typeface="Overpass"/>
              </a:defRPr>
            </a:lvl9pPr>
          </a:lstStyle>
          <a:p/>
        </p:txBody>
      </p:sp>
      <p:sp>
        <p:nvSpPr>
          <p:cNvPr id="519" name="Google Shape;519;p113"/>
          <p:cNvSpPr txBox="1"/>
          <p:nvPr>
            <p:ph idx="1" type="body"/>
          </p:nvPr>
        </p:nvSpPr>
        <p:spPr>
          <a:xfrm>
            <a:off x="778225" y="1304875"/>
            <a:ext cx="7548600" cy="3021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Clr>
                <a:srgbClr val="434343"/>
              </a:buClr>
              <a:buSzPts val="1400"/>
              <a:buFont typeface="Overpass"/>
              <a:buChar char="●"/>
              <a:defRPr>
                <a:solidFill>
                  <a:srgbClr val="434343"/>
                </a:solidFill>
                <a:latin typeface="Overpass"/>
                <a:ea typeface="Overpass"/>
                <a:cs typeface="Overpass"/>
                <a:sym typeface="Overpass"/>
              </a:defRPr>
            </a:lvl1pPr>
            <a:lvl2pPr indent="-330200" lvl="1" marL="914400" rtl="0">
              <a:spcBef>
                <a:spcPts val="500"/>
              </a:spcBef>
              <a:spcAft>
                <a:spcPts val="0"/>
              </a:spcAft>
              <a:buClr>
                <a:srgbClr val="434343"/>
              </a:buClr>
              <a:buSzPts val="1600"/>
              <a:buFont typeface="Overpass"/>
              <a:buChar char="○"/>
              <a:defRPr sz="1600">
                <a:solidFill>
                  <a:srgbClr val="434343"/>
                </a:solidFill>
                <a:latin typeface="Overpass"/>
                <a:ea typeface="Overpass"/>
                <a:cs typeface="Overpass"/>
                <a:sym typeface="Overpass"/>
              </a:defRPr>
            </a:lvl2pPr>
            <a:lvl3pPr indent="-317500" lvl="2" marL="1371600" rtl="0">
              <a:spcBef>
                <a:spcPts val="500"/>
              </a:spcBef>
              <a:spcAft>
                <a:spcPts val="0"/>
              </a:spcAft>
              <a:buClr>
                <a:srgbClr val="434343"/>
              </a:buClr>
              <a:buSzPts val="1400"/>
              <a:buFont typeface="Overpass"/>
              <a:buChar char="■"/>
              <a:defRPr>
                <a:solidFill>
                  <a:srgbClr val="434343"/>
                </a:solidFill>
                <a:latin typeface="Overpass"/>
                <a:ea typeface="Overpass"/>
                <a:cs typeface="Overpass"/>
                <a:sym typeface="Overpass"/>
              </a:defRPr>
            </a:lvl3pPr>
            <a:lvl4pPr indent="-317500" lvl="3" marL="18288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4pPr>
            <a:lvl5pPr indent="-317500" lvl="4" marL="22860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5pPr>
            <a:lvl6pPr indent="-317500" lvl="5" marL="27432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6pPr>
            <a:lvl7pPr indent="-317500" lvl="6" marL="32004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7pPr>
            <a:lvl8pPr indent="-317500" lvl="7" marL="36576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8pPr>
            <a:lvl9pPr indent="-317500" lvl="8" marL="41148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9pPr>
          </a:lstStyle>
          <a:p/>
        </p:txBody>
      </p:sp>
      <p:sp>
        <p:nvSpPr>
          <p:cNvPr id="520" name="Google Shape;520;p11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tech-exchange-logo.png" id="521" name="Google Shape;521;p113"/>
          <p:cNvPicPr preferRelativeResize="0"/>
          <p:nvPr/>
        </p:nvPicPr>
        <p:blipFill>
          <a:blip r:embed="rId2">
            <a:alphaModFix/>
          </a:blip>
          <a:stretch>
            <a:fillRect/>
          </a:stretch>
        </p:blipFill>
        <p:spPr>
          <a:xfrm>
            <a:off x="7201573" y="4464125"/>
            <a:ext cx="1630724" cy="504400"/>
          </a:xfrm>
          <a:prstGeom prst="rect">
            <a:avLst/>
          </a:prstGeom>
          <a:noFill/>
          <a:ln>
            <a:noFill/>
          </a:ln>
        </p:spPr>
      </p:pic>
      <p:pic>
        <p:nvPicPr>
          <p:cNvPr id="522" name="Google Shape;522;p113"/>
          <p:cNvPicPr preferRelativeResize="0"/>
          <p:nvPr/>
        </p:nvPicPr>
        <p:blipFill>
          <a:blip r:embed="rId3">
            <a:alphaModFix/>
          </a:blip>
          <a:stretch>
            <a:fillRect/>
          </a:stretch>
        </p:blipFill>
        <p:spPr>
          <a:xfrm>
            <a:off x="230925" y="4461258"/>
            <a:ext cx="1545975" cy="495742"/>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CUSTOM_2_2">
    <p:bg>
      <p:bgPr>
        <a:blipFill>
          <a:blip r:embed="rId2">
            <a:alphaModFix/>
          </a:blip>
          <a:stretch>
            <a:fillRect/>
          </a:stretch>
        </a:blipFill>
      </p:bgPr>
    </p:bg>
    <p:spTree>
      <p:nvGrpSpPr>
        <p:cNvPr id="523" name="Shape 523"/>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0">
  <p:cSld name="TITLE_20">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Red_Hat_RGB.png" id="525" name="Google Shape;525;p115"/>
          <p:cNvPicPr preferRelativeResize="0"/>
          <p:nvPr/>
        </p:nvPicPr>
        <p:blipFill>
          <a:blip r:embed="rId3">
            <a:alphaModFix/>
          </a:blip>
          <a:stretch>
            <a:fillRect/>
          </a:stretch>
        </p:blipFill>
        <p:spPr>
          <a:xfrm>
            <a:off x="435725" y="972625"/>
            <a:ext cx="1169849" cy="377100"/>
          </a:xfrm>
          <a:prstGeom prst="rect">
            <a:avLst/>
          </a:prstGeom>
          <a:noFill/>
          <a:ln>
            <a:noFill/>
          </a:ln>
        </p:spPr>
      </p:pic>
      <p:sp>
        <p:nvSpPr>
          <p:cNvPr id="526" name="Google Shape;526;p115"/>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FFFFFF"/>
                </a:solidFill>
                <a:latin typeface="Proxima Nova"/>
                <a:ea typeface="Proxima Nova"/>
                <a:cs typeface="Proxima Nova"/>
                <a:sym typeface="Proxima Nova"/>
              </a:defRPr>
            </a:lvl1pPr>
            <a:lvl2pPr lvl="1" rtl="0">
              <a:buNone/>
              <a:defRPr>
                <a:solidFill>
                  <a:srgbClr val="FFFFFF"/>
                </a:solidFill>
                <a:latin typeface="Proxima Nova"/>
                <a:ea typeface="Proxima Nova"/>
                <a:cs typeface="Proxima Nova"/>
                <a:sym typeface="Proxima Nova"/>
              </a:defRPr>
            </a:lvl2pPr>
            <a:lvl3pPr lvl="2" rtl="0">
              <a:buNone/>
              <a:defRPr>
                <a:solidFill>
                  <a:srgbClr val="FFFFFF"/>
                </a:solidFill>
                <a:latin typeface="Proxima Nova"/>
                <a:ea typeface="Proxima Nova"/>
                <a:cs typeface="Proxima Nova"/>
                <a:sym typeface="Proxima Nova"/>
              </a:defRPr>
            </a:lvl3pPr>
            <a:lvl4pPr lvl="3" rtl="0">
              <a:buNone/>
              <a:defRPr>
                <a:solidFill>
                  <a:srgbClr val="FFFFFF"/>
                </a:solidFill>
                <a:latin typeface="Proxima Nova"/>
                <a:ea typeface="Proxima Nova"/>
                <a:cs typeface="Proxima Nova"/>
                <a:sym typeface="Proxima Nova"/>
              </a:defRPr>
            </a:lvl4pPr>
            <a:lvl5pPr lvl="4" rtl="0">
              <a:buNone/>
              <a:defRPr>
                <a:solidFill>
                  <a:srgbClr val="FFFFFF"/>
                </a:solidFill>
                <a:latin typeface="Proxima Nova"/>
                <a:ea typeface="Proxima Nova"/>
                <a:cs typeface="Proxima Nova"/>
                <a:sym typeface="Proxima Nova"/>
              </a:defRPr>
            </a:lvl5pPr>
            <a:lvl6pPr lvl="5" rtl="0">
              <a:buNone/>
              <a:defRPr>
                <a:solidFill>
                  <a:srgbClr val="FFFFFF"/>
                </a:solidFill>
                <a:latin typeface="Proxima Nova"/>
                <a:ea typeface="Proxima Nova"/>
                <a:cs typeface="Proxima Nova"/>
                <a:sym typeface="Proxima Nova"/>
              </a:defRPr>
            </a:lvl6pPr>
            <a:lvl7pPr lvl="6" rtl="0">
              <a:buNone/>
              <a:defRPr>
                <a:solidFill>
                  <a:srgbClr val="FFFFFF"/>
                </a:solidFill>
                <a:latin typeface="Proxima Nova"/>
                <a:ea typeface="Proxima Nova"/>
                <a:cs typeface="Proxima Nova"/>
                <a:sym typeface="Proxima Nova"/>
              </a:defRPr>
            </a:lvl7pPr>
            <a:lvl8pPr lvl="7" rtl="0">
              <a:buNone/>
              <a:defRPr>
                <a:solidFill>
                  <a:srgbClr val="FFFFFF"/>
                </a:solidFill>
                <a:latin typeface="Proxima Nova"/>
                <a:ea typeface="Proxima Nova"/>
                <a:cs typeface="Proxima Nova"/>
                <a:sym typeface="Proxima Nova"/>
              </a:defRPr>
            </a:lvl8pPr>
            <a:lvl9pPr lvl="8" rtl="0">
              <a:buNone/>
              <a:defRPr>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2">
  <p:cSld name="CUSTOM_1_2">
    <p:spTree>
      <p:nvGrpSpPr>
        <p:cNvPr id="527" name="Shape 527"/>
        <p:cNvGrpSpPr/>
        <p:nvPr/>
      </p:nvGrpSpPr>
      <p:grpSpPr>
        <a:xfrm>
          <a:off x="0" y="0"/>
          <a:ext cx="0" cy="0"/>
          <a:chOff x="0" y="0"/>
          <a:chExt cx="0" cy="0"/>
        </a:xfrm>
      </p:grpSpPr>
      <p:sp>
        <p:nvSpPr>
          <p:cNvPr id="528" name="Google Shape;528;p116"/>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529" name="Google Shape;529;p1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9pPr>
          </a:lstStyle>
          <a:p/>
        </p:txBody>
      </p:sp>
      <p:sp>
        <p:nvSpPr>
          <p:cNvPr id="530" name="Google Shape;530;p11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31" name="Google Shape;531;p116"/>
          <p:cNvSpPr txBox="1"/>
          <p:nvPr>
            <p:ph idx="12" type="sldNum"/>
          </p:nvPr>
        </p:nvSpPr>
        <p:spPr>
          <a:xfrm>
            <a:off x="1177578" y="4733944"/>
            <a:ext cx="360600" cy="393600"/>
          </a:xfrm>
          <a:prstGeom prst="rect">
            <a:avLst/>
          </a:prstGeom>
        </p:spPr>
        <p:txBody>
          <a:bodyPr anchorCtr="0" anchor="ctr" bIns="83800" lIns="83800" spcFirstLastPara="1" rIns="83800" wrap="square" tIns="83800">
            <a:noAutofit/>
          </a:bodyPr>
          <a:lstStyle>
            <a:lvl1pPr lvl="0" rtl="0" algn="ctr">
              <a:buNone/>
              <a:defRPr>
                <a:latin typeface="Overpass"/>
                <a:ea typeface="Overpass"/>
                <a:cs typeface="Overpass"/>
                <a:sym typeface="Overpass"/>
              </a:defRPr>
            </a:lvl1pPr>
            <a:lvl2pPr lvl="1" rtl="0" algn="ctr">
              <a:buNone/>
              <a:defRPr>
                <a:latin typeface="Overpass"/>
                <a:ea typeface="Overpass"/>
                <a:cs typeface="Overpass"/>
                <a:sym typeface="Overpass"/>
              </a:defRPr>
            </a:lvl2pPr>
            <a:lvl3pPr lvl="2" rtl="0" algn="ctr">
              <a:buNone/>
              <a:defRPr>
                <a:latin typeface="Overpass"/>
                <a:ea typeface="Overpass"/>
                <a:cs typeface="Overpass"/>
                <a:sym typeface="Overpass"/>
              </a:defRPr>
            </a:lvl3pPr>
            <a:lvl4pPr lvl="3" rtl="0" algn="ctr">
              <a:buNone/>
              <a:defRPr>
                <a:latin typeface="Overpass"/>
                <a:ea typeface="Overpass"/>
                <a:cs typeface="Overpass"/>
                <a:sym typeface="Overpass"/>
              </a:defRPr>
            </a:lvl4pPr>
            <a:lvl5pPr lvl="4" rtl="0" algn="ctr">
              <a:buNone/>
              <a:defRPr>
                <a:latin typeface="Overpass"/>
                <a:ea typeface="Overpass"/>
                <a:cs typeface="Overpass"/>
                <a:sym typeface="Overpass"/>
              </a:defRPr>
            </a:lvl5pPr>
            <a:lvl6pPr lvl="5" rtl="0" algn="ctr">
              <a:buNone/>
              <a:defRPr>
                <a:latin typeface="Overpass"/>
                <a:ea typeface="Overpass"/>
                <a:cs typeface="Overpass"/>
                <a:sym typeface="Overpass"/>
              </a:defRPr>
            </a:lvl6pPr>
            <a:lvl7pPr lvl="6" rtl="0" algn="ctr">
              <a:buNone/>
              <a:defRPr>
                <a:latin typeface="Overpass"/>
                <a:ea typeface="Overpass"/>
                <a:cs typeface="Overpass"/>
                <a:sym typeface="Overpass"/>
              </a:defRPr>
            </a:lvl7pPr>
            <a:lvl8pPr lvl="7" rtl="0" algn="ctr">
              <a:buNone/>
              <a:defRPr>
                <a:latin typeface="Overpass"/>
                <a:ea typeface="Overpass"/>
                <a:cs typeface="Overpass"/>
                <a:sym typeface="Overpass"/>
              </a:defRPr>
            </a:lvl8pPr>
            <a:lvl9pPr lvl="8" rtl="0" algn="ctr">
              <a:buNone/>
              <a:defRPr>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532" name="Google Shape;532;p116"/>
          <p:cNvSpPr txBox="1"/>
          <p:nvPr>
            <p:ph idx="3" type="sldNum"/>
          </p:nvPr>
        </p:nvSpPr>
        <p:spPr>
          <a:xfrm>
            <a:off x="2911000" y="4733950"/>
            <a:ext cx="3333600" cy="393600"/>
          </a:xfrm>
          <a:prstGeom prst="rect">
            <a:avLst/>
          </a:prstGeom>
        </p:spPr>
        <p:txBody>
          <a:bodyPr anchorCtr="0" anchor="ctr" bIns="83800" lIns="83800" spcFirstLastPara="1" rIns="83800" wrap="square" tIns="83800">
            <a:no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r>
              <a:rPr lang="en"/>
              <a:t>CONFIDENTIAL - NDA REQUIRED</a:t>
            </a:r>
            <a:endParaRPr>
              <a:latin typeface="Overpass"/>
              <a:ea typeface="Overpass"/>
              <a:cs typeface="Overpass"/>
              <a:sym typeface="Overpas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6">
  <p:cSld name="TITLE_AND_BODY_16">
    <p:spTree>
      <p:nvGrpSpPr>
        <p:cNvPr id="533" name="Shape 533"/>
        <p:cNvGrpSpPr/>
        <p:nvPr/>
      </p:nvGrpSpPr>
      <p:grpSpPr>
        <a:xfrm>
          <a:off x="0" y="0"/>
          <a:ext cx="0" cy="0"/>
          <a:chOff x="0" y="0"/>
          <a:chExt cx="0" cy="0"/>
        </a:xfrm>
      </p:grpSpPr>
      <p:sp>
        <p:nvSpPr>
          <p:cNvPr id="534" name="Google Shape;534;p11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5" name="Google Shape;535;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36" name="Google Shape;536;p117"/>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7">
  <p:cSld name="TITLE_AND_BODY_17">
    <p:spTree>
      <p:nvGrpSpPr>
        <p:cNvPr id="537" name="Shape 537"/>
        <p:cNvGrpSpPr/>
        <p:nvPr/>
      </p:nvGrpSpPr>
      <p:grpSpPr>
        <a:xfrm>
          <a:off x="0" y="0"/>
          <a:ext cx="0" cy="0"/>
          <a:chOff x="0" y="0"/>
          <a:chExt cx="0" cy="0"/>
        </a:xfrm>
      </p:grpSpPr>
      <p:sp>
        <p:nvSpPr>
          <p:cNvPr id="538" name="Google Shape;538;p118"/>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9" name="Google Shape;539;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40" name="Google Shape;540;p118"/>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2">
  <p:cSld name="CUSTOM_2_1_1">
    <p:spTree>
      <p:nvGrpSpPr>
        <p:cNvPr id="541" name="Shape 541"/>
        <p:cNvGrpSpPr/>
        <p:nvPr/>
      </p:nvGrpSpPr>
      <p:grpSpPr>
        <a:xfrm>
          <a:off x="0" y="0"/>
          <a:ext cx="0" cy="0"/>
          <a:chOff x="0" y="0"/>
          <a:chExt cx="0" cy="0"/>
        </a:xfrm>
      </p:grpSpPr>
      <p:sp>
        <p:nvSpPr>
          <p:cNvPr id="542" name="Google Shape;542;p1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9pPr>
          </a:lstStyle>
          <a:p/>
        </p:txBody>
      </p:sp>
      <p:sp>
        <p:nvSpPr>
          <p:cNvPr id="543" name="Google Shape;543;p119"/>
          <p:cNvSpPr txBox="1"/>
          <p:nvPr>
            <p:ph idx="1"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119"/>
          <p:cNvSpPr txBox="1"/>
          <p:nvPr>
            <p:ph idx="12" type="sldNum"/>
          </p:nvPr>
        </p:nvSpPr>
        <p:spPr>
          <a:xfrm>
            <a:off x="1177578" y="4733944"/>
            <a:ext cx="360600" cy="393600"/>
          </a:xfrm>
          <a:prstGeom prst="rect">
            <a:avLst/>
          </a:prstGeom>
        </p:spPr>
        <p:txBody>
          <a:bodyPr anchorCtr="0" anchor="ctr" bIns="83800" lIns="83800" spcFirstLastPara="1" rIns="83800" wrap="square" tIns="83800">
            <a:noAutofit/>
          </a:bodyPr>
          <a:lstStyle>
            <a:lvl1pPr lvl="0" rtl="0" algn="ctr">
              <a:buNone/>
              <a:defRPr>
                <a:latin typeface="Proxima Nova"/>
                <a:ea typeface="Proxima Nova"/>
                <a:cs typeface="Proxima Nova"/>
                <a:sym typeface="Proxima Nova"/>
              </a:defRPr>
            </a:lvl1pPr>
            <a:lvl2pPr lvl="1" rtl="0" algn="ctr">
              <a:buNone/>
              <a:defRPr>
                <a:latin typeface="Proxima Nova"/>
                <a:ea typeface="Proxima Nova"/>
                <a:cs typeface="Proxima Nova"/>
                <a:sym typeface="Proxima Nova"/>
              </a:defRPr>
            </a:lvl2pPr>
            <a:lvl3pPr lvl="2" rtl="0" algn="ctr">
              <a:buNone/>
              <a:defRPr>
                <a:latin typeface="Proxima Nova"/>
                <a:ea typeface="Proxima Nova"/>
                <a:cs typeface="Proxima Nova"/>
                <a:sym typeface="Proxima Nova"/>
              </a:defRPr>
            </a:lvl3pPr>
            <a:lvl4pPr lvl="3" rtl="0" algn="ctr">
              <a:buNone/>
              <a:defRPr>
                <a:latin typeface="Proxima Nova"/>
                <a:ea typeface="Proxima Nova"/>
                <a:cs typeface="Proxima Nova"/>
                <a:sym typeface="Proxima Nova"/>
              </a:defRPr>
            </a:lvl4pPr>
            <a:lvl5pPr lvl="4" rtl="0" algn="ctr">
              <a:buNone/>
              <a:defRPr>
                <a:latin typeface="Proxima Nova"/>
                <a:ea typeface="Proxima Nova"/>
                <a:cs typeface="Proxima Nova"/>
                <a:sym typeface="Proxima Nova"/>
              </a:defRPr>
            </a:lvl5pPr>
            <a:lvl6pPr lvl="5" rtl="0" algn="ctr">
              <a:buNone/>
              <a:defRPr>
                <a:latin typeface="Proxima Nova"/>
                <a:ea typeface="Proxima Nova"/>
                <a:cs typeface="Proxima Nova"/>
                <a:sym typeface="Proxima Nova"/>
              </a:defRPr>
            </a:lvl6pPr>
            <a:lvl7pPr lvl="6" rtl="0" algn="ctr">
              <a:buNone/>
              <a:defRPr>
                <a:latin typeface="Proxima Nova"/>
                <a:ea typeface="Proxima Nova"/>
                <a:cs typeface="Proxima Nova"/>
                <a:sym typeface="Proxima Nova"/>
              </a:defRPr>
            </a:lvl7pPr>
            <a:lvl8pPr lvl="7" rtl="0" algn="ctr">
              <a:buNone/>
              <a:defRPr>
                <a:latin typeface="Proxima Nova"/>
                <a:ea typeface="Proxima Nova"/>
                <a:cs typeface="Proxima Nova"/>
                <a:sym typeface="Proxima Nova"/>
              </a:defRPr>
            </a:lvl8pPr>
            <a:lvl9pPr lvl="8" rtl="0" algn="ctr">
              <a:buNone/>
              <a:defRPr>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545" name="Google Shape;545;p119"/>
          <p:cNvSpPr txBox="1"/>
          <p:nvPr>
            <p:ph idx="2" type="sldNum"/>
          </p:nvPr>
        </p:nvSpPr>
        <p:spPr>
          <a:xfrm>
            <a:off x="2911000" y="4733950"/>
            <a:ext cx="3333600" cy="393600"/>
          </a:xfrm>
          <a:prstGeom prst="rect">
            <a:avLst/>
          </a:prstGeom>
        </p:spPr>
        <p:txBody>
          <a:bodyPr anchorCtr="0" anchor="ctr" bIns="83800" lIns="83800" spcFirstLastPara="1" rIns="83800" wrap="square" tIns="83800">
            <a:no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r>
              <a:rPr lang="en"/>
              <a:t>CONFIDENTIAL - NDA REQUIRED</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8">
  <p:cSld name="TITLE_AND_BODY_18">
    <p:spTree>
      <p:nvGrpSpPr>
        <p:cNvPr id="546" name="Shape 546"/>
        <p:cNvGrpSpPr/>
        <p:nvPr/>
      </p:nvGrpSpPr>
      <p:grpSpPr>
        <a:xfrm>
          <a:off x="0" y="0"/>
          <a:ext cx="0" cy="0"/>
          <a:chOff x="0" y="0"/>
          <a:chExt cx="0" cy="0"/>
        </a:xfrm>
      </p:grpSpPr>
      <p:sp>
        <p:nvSpPr>
          <p:cNvPr id="547" name="Google Shape;547;p12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8" name="Google Shape;548;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49" name="Google Shape;549;p12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5" name="Shape 55"/>
        <p:cNvGrpSpPr/>
        <p:nvPr/>
      </p:nvGrpSpPr>
      <p:grpSpPr>
        <a:xfrm>
          <a:off x="0" y="0"/>
          <a:ext cx="0" cy="0"/>
          <a:chOff x="0" y="0"/>
          <a:chExt cx="0" cy="0"/>
        </a:xfrm>
      </p:grpSpPr>
      <p:sp>
        <p:nvSpPr>
          <p:cNvPr id="56" name="Google Shape;56;p13"/>
          <p:cNvSpPr txBox="1"/>
          <p:nvPr>
            <p:ph type="title"/>
          </p:nvPr>
        </p:nvSpPr>
        <p:spPr>
          <a:xfrm>
            <a:off x="336788" y="114935"/>
            <a:ext cx="82053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13"/>
          <p:cNvSpPr txBox="1"/>
          <p:nvPr>
            <p:ph idx="1" type="body"/>
          </p:nvPr>
        </p:nvSpPr>
        <p:spPr>
          <a:xfrm>
            <a:off x="340591" y="1009332"/>
            <a:ext cx="8205300" cy="35538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Arial"/>
              <a:buNone/>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SzPts val="1400"/>
              <a:buChar char="●"/>
              <a:defRPr>
                <a:solidFill>
                  <a:schemeClr val="dk1"/>
                </a:solidFill>
              </a:defRPr>
            </a:lvl4pPr>
            <a:lvl5pPr indent="-317500" lvl="4" marL="2286000" rtl="0">
              <a:spcBef>
                <a:spcPts val="0"/>
              </a:spcBef>
              <a:spcAft>
                <a:spcPts val="0"/>
              </a:spcAft>
              <a:buSzPts val="1400"/>
              <a:buChar char="○"/>
              <a:defRPr>
                <a:solidFill>
                  <a:schemeClr val="dk1"/>
                </a:solidFill>
              </a:defRPr>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3">
  <p:cSld name="TITLE_AND_TWO_COLUMNS_3">
    <p:spTree>
      <p:nvGrpSpPr>
        <p:cNvPr id="550" name="Shape 550"/>
        <p:cNvGrpSpPr/>
        <p:nvPr/>
      </p:nvGrpSpPr>
      <p:grpSpPr>
        <a:xfrm>
          <a:off x="0" y="0"/>
          <a:ext cx="0" cy="0"/>
          <a:chOff x="0" y="0"/>
          <a:chExt cx="0" cy="0"/>
        </a:xfrm>
      </p:grpSpPr>
      <p:sp>
        <p:nvSpPr>
          <p:cNvPr id="551" name="Google Shape;551;p12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2" name="Google Shape;552;p1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53" name="Google Shape;553;p1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54" name="Google Shape;554;p121"/>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9">
  <p:cSld name="CUSTOM_1_1_11">
    <p:spTree>
      <p:nvGrpSpPr>
        <p:cNvPr id="555" name="Shape 555"/>
        <p:cNvGrpSpPr/>
        <p:nvPr/>
      </p:nvGrpSpPr>
      <p:grpSpPr>
        <a:xfrm>
          <a:off x="0" y="0"/>
          <a:ext cx="0" cy="0"/>
          <a:chOff x="0" y="0"/>
          <a:chExt cx="0" cy="0"/>
        </a:xfrm>
      </p:grpSpPr>
      <p:sp>
        <p:nvSpPr>
          <p:cNvPr id="556" name="Google Shape;556;p122"/>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557" name="Google Shape;557;p12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558" name="Google Shape;558;p12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_1">
  <p:cSld name="TITLE_AND_BODY_1_1">
    <p:spTree>
      <p:nvGrpSpPr>
        <p:cNvPr id="559" name="Shape 559"/>
        <p:cNvGrpSpPr/>
        <p:nvPr/>
      </p:nvGrpSpPr>
      <p:grpSpPr>
        <a:xfrm>
          <a:off x="0" y="0"/>
          <a:ext cx="0" cy="0"/>
          <a:chOff x="0" y="0"/>
          <a:chExt cx="0" cy="0"/>
        </a:xfrm>
      </p:grpSpPr>
      <p:sp>
        <p:nvSpPr>
          <p:cNvPr id="560" name="Google Shape;560;p123"/>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1" name="Google Shape;561;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62" name="Google Shape;562;p12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p:cSld name="TITLE_AND_BODY_14_1">
    <p:spTree>
      <p:nvGrpSpPr>
        <p:cNvPr id="563" name="Shape 563"/>
        <p:cNvGrpSpPr/>
        <p:nvPr/>
      </p:nvGrpSpPr>
      <p:grpSpPr>
        <a:xfrm>
          <a:off x="0" y="0"/>
          <a:ext cx="0" cy="0"/>
          <a:chOff x="0" y="0"/>
          <a:chExt cx="0" cy="0"/>
        </a:xfrm>
      </p:grpSpPr>
      <p:sp>
        <p:nvSpPr>
          <p:cNvPr id="564" name="Google Shape;564;p124"/>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565" name="Google Shape;565;p124"/>
          <p:cNvSpPr txBox="1"/>
          <p:nvPr>
            <p:ph idx="1" type="subTitle"/>
          </p:nvPr>
        </p:nvSpPr>
        <p:spPr>
          <a:xfrm>
            <a:off x="457185" y="1203525"/>
            <a:ext cx="8229300" cy="2983200"/>
          </a:xfrm>
          <a:prstGeom prst="rect">
            <a:avLst/>
          </a:prstGeom>
          <a:noFill/>
          <a:ln>
            <a:noFill/>
          </a:ln>
        </p:spPr>
        <p:txBody>
          <a:bodyPr anchorCtr="0" anchor="t" bIns="91425" lIns="91425" spcFirstLastPara="1" rIns="91425" wrap="square" tIns="91425">
            <a:noAutofit/>
          </a:bodyPr>
          <a:lstStyle>
            <a:lvl1pPr indent="-31750" lvl="0" marL="0" marR="0" rtl="0" algn="l">
              <a:lnSpc>
                <a:spcPct val="115000"/>
              </a:lnSpc>
              <a:spcBef>
                <a:spcPts val="0"/>
              </a:spcBef>
              <a:spcAft>
                <a:spcPts val="0"/>
              </a:spcAft>
              <a:buClr>
                <a:schemeClr val="dk1"/>
              </a:buClr>
              <a:buSzPts val="1400"/>
              <a:buFont typeface="Arial"/>
              <a:buChar char="●"/>
              <a:defRPr b="0" i="0" sz="1700" u="none" cap="none" strike="noStrike">
                <a:solidFill>
                  <a:schemeClr val="dk1"/>
                </a:solidFill>
                <a:latin typeface="Arial"/>
                <a:ea typeface="Arial"/>
                <a:cs typeface="Arial"/>
                <a:sym typeface="Arial"/>
              </a:defRPr>
            </a:lvl1pPr>
            <a:lvl2pPr indent="-31750" lvl="1"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2pPr>
            <a:lvl3pPr indent="-31750" lvl="2"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3pPr>
            <a:lvl4pPr indent="-31750" lvl="3"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4pPr>
            <a:lvl5pPr indent="-31750" lvl="4"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5pPr>
            <a:lvl6pPr indent="-31750" lvl="5"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6pPr>
            <a:lvl7pPr indent="-31750" lvl="6"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7pPr>
            <a:lvl8pPr indent="-31750" lvl="7"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8pPr>
            <a:lvl9pPr indent="-31750" lvl="8"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9">
  <p:cSld name="TITLE_AND_BODY_19">
    <p:bg>
      <p:bgPr>
        <a:blipFill>
          <a:blip r:embed="rId2">
            <a:alphaModFix/>
          </a:blip>
          <a:stretch>
            <a:fillRect/>
          </a:stretch>
        </a:blipFill>
      </p:bgPr>
    </p:bg>
    <p:spTree>
      <p:nvGrpSpPr>
        <p:cNvPr id="566" name="Shape 566"/>
        <p:cNvGrpSpPr/>
        <p:nvPr/>
      </p:nvGrpSpPr>
      <p:grpSpPr>
        <a:xfrm>
          <a:off x="0" y="0"/>
          <a:ext cx="0" cy="0"/>
          <a:chOff x="0" y="0"/>
          <a:chExt cx="0" cy="0"/>
        </a:xfrm>
      </p:grpSpPr>
      <p:sp>
        <p:nvSpPr>
          <p:cNvPr id="567" name="Google Shape;567;p12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8" name="Google Shape;568;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69" name="Google Shape;569;p125"/>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666666"/>
                </a:solidFill>
                <a:latin typeface="Proxima Nova"/>
                <a:ea typeface="Proxima Nova"/>
                <a:cs typeface="Proxima Nova"/>
                <a:sym typeface="Proxima Nova"/>
              </a:defRPr>
            </a:lvl1pPr>
            <a:lvl2pPr lvl="1" rtl="0">
              <a:buNone/>
              <a:defRPr>
                <a:solidFill>
                  <a:srgbClr val="666666"/>
                </a:solidFill>
                <a:latin typeface="Proxima Nova"/>
                <a:ea typeface="Proxima Nova"/>
                <a:cs typeface="Proxima Nova"/>
                <a:sym typeface="Proxima Nova"/>
              </a:defRPr>
            </a:lvl2pPr>
            <a:lvl3pPr lvl="2" rtl="0">
              <a:buNone/>
              <a:defRPr>
                <a:solidFill>
                  <a:srgbClr val="666666"/>
                </a:solidFill>
                <a:latin typeface="Proxima Nova"/>
                <a:ea typeface="Proxima Nova"/>
                <a:cs typeface="Proxima Nova"/>
                <a:sym typeface="Proxima Nova"/>
              </a:defRPr>
            </a:lvl3pPr>
            <a:lvl4pPr lvl="3" rtl="0">
              <a:buNone/>
              <a:defRPr>
                <a:solidFill>
                  <a:srgbClr val="666666"/>
                </a:solidFill>
                <a:latin typeface="Proxima Nova"/>
                <a:ea typeface="Proxima Nova"/>
                <a:cs typeface="Proxima Nova"/>
                <a:sym typeface="Proxima Nova"/>
              </a:defRPr>
            </a:lvl4pPr>
            <a:lvl5pPr lvl="4" rtl="0">
              <a:buNone/>
              <a:defRPr>
                <a:solidFill>
                  <a:srgbClr val="666666"/>
                </a:solidFill>
                <a:latin typeface="Proxima Nova"/>
                <a:ea typeface="Proxima Nova"/>
                <a:cs typeface="Proxima Nova"/>
                <a:sym typeface="Proxima Nova"/>
              </a:defRPr>
            </a:lvl5pPr>
            <a:lvl6pPr lvl="5" rtl="0">
              <a:buNone/>
              <a:defRPr>
                <a:solidFill>
                  <a:srgbClr val="666666"/>
                </a:solidFill>
                <a:latin typeface="Proxima Nova"/>
                <a:ea typeface="Proxima Nova"/>
                <a:cs typeface="Proxima Nova"/>
                <a:sym typeface="Proxima Nova"/>
              </a:defRPr>
            </a:lvl6pPr>
            <a:lvl7pPr lvl="6" rtl="0">
              <a:buNone/>
              <a:defRPr>
                <a:solidFill>
                  <a:srgbClr val="666666"/>
                </a:solidFill>
                <a:latin typeface="Proxima Nova"/>
                <a:ea typeface="Proxima Nova"/>
                <a:cs typeface="Proxima Nova"/>
                <a:sym typeface="Proxima Nova"/>
              </a:defRPr>
            </a:lvl7pPr>
            <a:lvl8pPr lvl="7" rtl="0">
              <a:buNone/>
              <a:defRPr>
                <a:solidFill>
                  <a:srgbClr val="666666"/>
                </a:solidFill>
                <a:latin typeface="Proxima Nova"/>
                <a:ea typeface="Proxima Nova"/>
                <a:cs typeface="Proxima Nova"/>
                <a:sym typeface="Proxima Nova"/>
              </a:defRPr>
            </a:lvl8pPr>
            <a:lvl9pPr lvl="8" rtl="0">
              <a:buNone/>
              <a:defRPr>
                <a:solidFill>
                  <a:srgbClr val="66666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0">
  <p:cSld name="TITLE_AND_BODY_20">
    <p:bg>
      <p:bgPr>
        <a:blipFill>
          <a:blip r:embed="rId2">
            <a:alphaModFix/>
          </a:blip>
          <a:stretch>
            <a:fillRect/>
          </a:stretch>
        </a:blipFill>
      </p:bgPr>
    </p:bg>
    <p:spTree>
      <p:nvGrpSpPr>
        <p:cNvPr id="570" name="Shape 570"/>
        <p:cNvGrpSpPr/>
        <p:nvPr/>
      </p:nvGrpSpPr>
      <p:grpSpPr>
        <a:xfrm>
          <a:off x="0" y="0"/>
          <a:ext cx="0" cy="0"/>
          <a:chOff x="0" y="0"/>
          <a:chExt cx="0" cy="0"/>
        </a:xfrm>
      </p:grpSpPr>
      <p:sp>
        <p:nvSpPr>
          <p:cNvPr id="571" name="Google Shape;571;p126"/>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2" name="Google Shape;572;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73" name="Google Shape;573;p126"/>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666666"/>
                </a:solidFill>
                <a:latin typeface="Proxima Nova"/>
                <a:ea typeface="Proxima Nova"/>
                <a:cs typeface="Proxima Nova"/>
                <a:sym typeface="Proxima Nova"/>
              </a:defRPr>
            </a:lvl1pPr>
            <a:lvl2pPr lvl="1" rtl="0">
              <a:buNone/>
              <a:defRPr>
                <a:solidFill>
                  <a:srgbClr val="666666"/>
                </a:solidFill>
                <a:latin typeface="Proxima Nova"/>
                <a:ea typeface="Proxima Nova"/>
                <a:cs typeface="Proxima Nova"/>
                <a:sym typeface="Proxima Nova"/>
              </a:defRPr>
            </a:lvl2pPr>
            <a:lvl3pPr lvl="2" rtl="0">
              <a:buNone/>
              <a:defRPr>
                <a:solidFill>
                  <a:srgbClr val="666666"/>
                </a:solidFill>
                <a:latin typeface="Proxima Nova"/>
                <a:ea typeface="Proxima Nova"/>
                <a:cs typeface="Proxima Nova"/>
                <a:sym typeface="Proxima Nova"/>
              </a:defRPr>
            </a:lvl3pPr>
            <a:lvl4pPr lvl="3" rtl="0">
              <a:buNone/>
              <a:defRPr>
                <a:solidFill>
                  <a:srgbClr val="666666"/>
                </a:solidFill>
                <a:latin typeface="Proxima Nova"/>
                <a:ea typeface="Proxima Nova"/>
                <a:cs typeface="Proxima Nova"/>
                <a:sym typeface="Proxima Nova"/>
              </a:defRPr>
            </a:lvl4pPr>
            <a:lvl5pPr lvl="4" rtl="0">
              <a:buNone/>
              <a:defRPr>
                <a:solidFill>
                  <a:srgbClr val="666666"/>
                </a:solidFill>
                <a:latin typeface="Proxima Nova"/>
                <a:ea typeface="Proxima Nova"/>
                <a:cs typeface="Proxima Nova"/>
                <a:sym typeface="Proxima Nova"/>
              </a:defRPr>
            </a:lvl5pPr>
            <a:lvl6pPr lvl="5" rtl="0">
              <a:buNone/>
              <a:defRPr>
                <a:solidFill>
                  <a:srgbClr val="666666"/>
                </a:solidFill>
                <a:latin typeface="Proxima Nova"/>
                <a:ea typeface="Proxima Nova"/>
                <a:cs typeface="Proxima Nova"/>
                <a:sym typeface="Proxima Nova"/>
              </a:defRPr>
            </a:lvl6pPr>
            <a:lvl7pPr lvl="6" rtl="0">
              <a:buNone/>
              <a:defRPr>
                <a:solidFill>
                  <a:srgbClr val="666666"/>
                </a:solidFill>
                <a:latin typeface="Proxima Nova"/>
                <a:ea typeface="Proxima Nova"/>
                <a:cs typeface="Proxima Nova"/>
                <a:sym typeface="Proxima Nova"/>
              </a:defRPr>
            </a:lvl7pPr>
            <a:lvl8pPr lvl="7" rtl="0">
              <a:buNone/>
              <a:defRPr>
                <a:solidFill>
                  <a:srgbClr val="666666"/>
                </a:solidFill>
                <a:latin typeface="Proxima Nova"/>
                <a:ea typeface="Proxima Nova"/>
                <a:cs typeface="Proxima Nova"/>
                <a:sym typeface="Proxima Nova"/>
              </a:defRPr>
            </a:lvl8pPr>
            <a:lvl9pPr lvl="8" rtl="0">
              <a:buNone/>
              <a:defRPr>
                <a:solidFill>
                  <a:srgbClr val="66666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_2_1">
    <p:spTree>
      <p:nvGrpSpPr>
        <p:cNvPr id="574" name="Shape 574"/>
        <p:cNvGrpSpPr/>
        <p:nvPr/>
      </p:nvGrpSpPr>
      <p:grpSpPr>
        <a:xfrm>
          <a:off x="0" y="0"/>
          <a:ext cx="0" cy="0"/>
          <a:chOff x="0" y="0"/>
          <a:chExt cx="0" cy="0"/>
        </a:xfrm>
      </p:grpSpPr>
      <p:sp>
        <p:nvSpPr>
          <p:cNvPr id="575" name="Google Shape;575;p127"/>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6" name="Google Shape;576;p127"/>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77" name="Google Shape;577;p127"/>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578" name="Google Shape;578;p127"/>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79" name="Google Shape;579;p127"/>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580" name="Google Shape;580;p12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581" name="Google Shape;581;p127"/>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_1">
    <p:spTree>
      <p:nvGrpSpPr>
        <p:cNvPr id="582" name="Shape 582"/>
        <p:cNvGrpSpPr/>
        <p:nvPr/>
      </p:nvGrpSpPr>
      <p:grpSpPr>
        <a:xfrm>
          <a:off x="0" y="0"/>
          <a:ext cx="0" cy="0"/>
          <a:chOff x="0" y="0"/>
          <a:chExt cx="0" cy="0"/>
        </a:xfrm>
      </p:grpSpPr>
      <p:sp>
        <p:nvSpPr>
          <p:cNvPr id="583" name="Google Shape;583;p128"/>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584" name="Google Shape;584;p12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2900" u="none" cap="none" strike="noStrike">
                <a:solidFill>
                  <a:schemeClr val="dk1"/>
                </a:solidFill>
              </a:defRPr>
            </a:lvl1pPr>
            <a:lvl2pPr indent="0" lvl="1"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2pPr>
            <a:lvl3pPr indent="0" lvl="2"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3pPr>
            <a:lvl4pPr indent="0" lvl="3"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4pPr>
            <a:lvl5pPr indent="0" lvl="4"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5pPr>
            <a:lvl6pPr indent="0" lvl="5"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6pPr>
            <a:lvl7pPr indent="0" lvl="6"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7pPr>
            <a:lvl8pPr indent="0" lvl="7"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8pPr>
            <a:lvl9pPr indent="0" lvl="8"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9pPr>
          </a:lstStyle>
          <a:p/>
        </p:txBody>
      </p:sp>
      <p:sp>
        <p:nvSpPr>
          <p:cNvPr id="585" name="Google Shape;585;p128"/>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589" name="Shape 589"/>
        <p:cNvGrpSpPr/>
        <p:nvPr/>
      </p:nvGrpSpPr>
      <p:grpSpPr>
        <a:xfrm>
          <a:off x="0" y="0"/>
          <a:ext cx="0" cy="0"/>
          <a:chOff x="0" y="0"/>
          <a:chExt cx="0" cy="0"/>
        </a:xfrm>
      </p:grpSpPr>
      <p:sp>
        <p:nvSpPr>
          <p:cNvPr id="590" name="Google Shape;590;p13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91" name="Google Shape;591;p1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solidFill>
                <a:schemeClr val="lt1"/>
              </a:solidFill>
              <a:latin typeface="Overpass Light"/>
              <a:ea typeface="Overpass Light"/>
              <a:cs typeface="Overpass Light"/>
              <a:sym typeface="Overpass Light"/>
            </a:endParaRPr>
          </a:p>
        </p:txBody>
      </p:sp>
      <p:sp>
        <p:nvSpPr>
          <p:cNvPr id="592" name="Google Shape;592;p13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93" name="Google Shape;593;p13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94" name="Google Shape;594;p13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95" name="Google Shape;595;p13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96" name="Google Shape;596;p1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97" name="Google Shape;597;p1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598" name="Shape 598"/>
        <p:cNvGrpSpPr/>
        <p:nvPr/>
      </p:nvGrpSpPr>
      <p:grpSpPr>
        <a:xfrm>
          <a:off x="0" y="0"/>
          <a:ext cx="0" cy="0"/>
          <a:chOff x="0" y="0"/>
          <a:chExt cx="0" cy="0"/>
        </a:xfrm>
      </p:grpSpPr>
      <p:sp>
        <p:nvSpPr>
          <p:cNvPr id="599" name="Google Shape;599;p13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600" name="Google Shape;600;p13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601" name="Google Shape;601;p131"/>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602" name="Google Shape;602;p131"/>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603" name="Google Shape;603;p131"/>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604" name="Google Shape;604;p131"/>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605" name="Google Shape;605;p131"/>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606" name="Google Shape;606;p13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607" name="Google Shape;607;p13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608" name="Google Shape;608;p13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609" name="Google Shape;609;p13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610" name="Google Shape;610;p13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611" name="Google Shape;611;p1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12" name="Google Shape;612;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spTree>
      <p:nvGrpSpPr>
        <p:cNvPr id="58" name="Shape 58"/>
        <p:cNvGrpSpPr/>
        <p:nvPr/>
      </p:nvGrpSpPr>
      <p:grpSpPr>
        <a:xfrm>
          <a:off x="0" y="0"/>
          <a:ext cx="0" cy="0"/>
          <a:chOff x="0" y="0"/>
          <a:chExt cx="0" cy="0"/>
        </a:xfrm>
      </p:grpSpPr>
      <p:sp>
        <p:nvSpPr>
          <p:cNvPr id="59" name="Google Shape;59;p1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60" name="Google Shape;60;p14"/>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1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62" name="Google Shape;62;p14"/>
          <p:cNvSpPr txBox="1"/>
          <p:nvPr>
            <p:ph idx="2" type="subTitle"/>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63" name="Google Shape;63;p14"/>
          <p:cNvSpPr txBox="1"/>
          <p:nvPr>
            <p:ph idx="3" type="body"/>
          </p:nvPr>
        </p:nvSpPr>
        <p:spPr>
          <a:xfrm>
            <a:off x="4968350" y="2367376"/>
            <a:ext cx="3348900" cy="20745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64" name="Google Shape;64;p14"/>
          <p:cNvSpPr txBox="1"/>
          <p:nvPr>
            <p:ph idx="4" type="subTitle"/>
          </p:nvPr>
        </p:nvSpPr>
        <p:spPr>
          <a:xfrm>
            <a:off x="826650"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65" name="Google Shape;65;p14"/>
          <p:cNvSpPr txBox="1"/>
          <p:nvPr>
            <p:ph idx="5"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613" name="Shape 613"/>
        <p:cNvGrpSpPr/>
        <p:nvPr/>
      </p:nvGrpSpPr>
      <p:grpSpPr>
        <a:xfrm>
          <a:off x="0" y="0"/>
          <a:ext cx="0" cy="0"/>
          <a:chOff x="0" y="0"/>
          <a:chExt cx="0" cy="0"/>
        </a:xfrm>
      </p:grpSpPr>
      <p:sp>
        <p:nvSpPr>
          <p:cNvPr id="614" name="Google Shape;614;p13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615" name="Google Shape;615;p13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616" name="Google Shape;616;p13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617" name="Google Shape;617;p13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618" name="Google Shape;618;p13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19" name="Google Shape;619;p1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20" name="Google Shape;620;p1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621" name="Shape 621"/>
        <p:cNvGrpSpPr/>
        <p:nvPr/>
      </p:nvGrpSpPr>
      <p:grpSpPr>
        <a:xfrm>
          <a:off x="0" y="0"/>
          <a:ext cx="0" cy="0"/>
          <a:chOff x="0" y="0"/>
          <a:chExt cx="0" cy="0"/>
        </a:xfrm>
      </p:grpSpPr>
      <p:sp>
        <p:nvSpPr>
          <p:cNvPr id="622" name="Google Shape;622;p13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623" name="Google Shape;623;p13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624" name="Google Shape;624;p133"/>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625" name="Google Shape;625;p13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626" name="Google Shape;626;p13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627" name="Google Shape;627;p13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628" name="Google Shape;628;p13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629" name="Google Shape;629;p13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630" name="Google Shape;630;p133"/>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631" name="Google Shape;631;p133"/>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632" name="Google Shape;632;p133"/>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633" name="Google Shape;633;p133"/>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634" name="Google Shape;634;p1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35" name="Google Shape;635;p1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636" name="Shape 636"/>
        <p:cNvGrpSpPr/>
        <p:nvPr/>
      </p:nvGrpSpPr>
      <p:grpSpPr>
        <a:xfrm>
          <a:off x="0" y="0"/>
          <a:ext cx="0" cy="0"/>
          <a:chOff x="0" y="0"/>
          <a:chExt cx="0" cy="0"/>
        </a:xfrm>
      </p:grpSpPr>
      <p:pic>
        <p:nvPicPr>
          <p:cNvPr id="637" name="Google Shape;637;p13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38" name="Google Shape;638;p13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39" name="Google Shape;639;p1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40" name="Google Shape;640;p134"/>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641" name="Google Shape;641;p134"/>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642" name="Google Shape;642;p134"/>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643" name="Google Shape;643;p134"/>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644" name="Shape 644"/>
        <p:cNvGrpSpPr/>
        <p:nvPr/>
      </p:nvGrpSpPr>
      <p:grpSpPr>
        <a:xfrm>
          <a:off x="0" y="0"/>
          <a:ext cx="0" cy="0"/>
          <a:chOff x="0" y="0"/>
          <a:chExt cx="0" cy="0"/>
        </a:xfrm>
      </p:grpSpPr>
      <p:pic>
        <p:nvPicPr>
          <p:cNvPr id="645" name="Google Shape;645;p13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46" name="Google Shape;646;p13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47" name="Google Shape;647;p1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48" name="Google Shape;648;p135"/>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649" name="Google Shape;649;p13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650" name="Google Shape;650;p135"/>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651" name="Google Shape;651;p135"/>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652" name="Google Shape;652;p135"/>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653" name="Google Shape;653;p135"/>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654" name="Google Shape;654;p135"/>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655" name="Google Shape;655;p13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656" name="Google Shape;656;p13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657" name="Google Shape;657;p13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658" name="Google Shape;658;p13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659" name="Shape 659"/>
        <p:cNvGrpSpPr/>
        <p:nvPr/>
      </p:nvGrpSpPr>
      <p:grpSpPr>
        <a:xfrm>
          <a:off x="0" y="0"/>
          <a:ext cx="0" cy="0"/>
          <a:chOff x="0" y="0"/>
          <a:chExt cx="0" cy="0"/>
        </a:xfrm>
      </p:grpSpPr>
      <p:sp>
        <p:nvSpPr>
          <p:cNvPr id="660" name="Google Shape;660;p13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661" name="Google Shape;661;p1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62" name="Google Shape;662;p1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63" name="Google Shape;663;p1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64" name="Google Shape;664;p1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665" name="Google Shape;665;p13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666" name="Google Shape;666;p13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667" name="Shape 667"/>
        <p:cNvGrpSpPr/>
        <p:nvPr/>
      </p:nvGrpSpPr>
      <p:grpSpPr>
        <a:xfrm>
          <a:off x="0" y="0"/>
          <a:ext cx="0" cy="0"/>
          <a:chOff x="0" y="0"/>
          <a:chExt cx="0" cy="0"/>
        </a:xfrm>
      </p:grpSpPr>
      <p:sp>
        <p:nvSpPr>
          <p:cNvPr id="668" name="Google Shape;668;p13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69" name="Google Shape;669;p1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70" name="Google Shape;670;p1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71" name="Google Shape;671;p1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72" name="Google Shape;672;p1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73" name="Google Shape;673;p13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74" name="Google Shape;674;p137"/>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675" name="Shape 675"/>
        <p:cNvGrpSpPr/>
        <p:nvPr/>
      </p:nvGrpSpPr>
      <p:grpSpPr>
        <a:xfrm>
          <a:off x="0" y="0"/>
          <a:ext cx="0" cy="0"/>
          <a:chOff x="0" y="0"/>
          <a:chExt cx="0" cy="0"/>
        </a:xfrm>
      </p:grpSpPr>
      <p:sp>
        <p:nvSpPr>
          <p:cNvPr id="676" name="Google Shape;676;p13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77" name="Google Shape;677;p1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78" name="Google Shape;678;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79" name="Google Shape;679;p1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80" name="Google Shape;680;p1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81" name="Google Shape;681;p13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82" name="Google Shape;682;p13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83" name="Google Shape;683;p138"/>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684" name="Shape 684"/>
        <p:cNvGrpSpPr/>
        <p:nvPr/>
      </p:nvGrpSpPr>
      <p:grpSpPr>
        <a:xfrm>
          <a:off x="0" y="0"/>
          <a:ext cx="0" cy="0"/>
          <a:chOff x="0" y="0"/>
          <a:chExt cx="0" cy="0"/>
        </a:xfrm>
      </p:grpSpPr>
      <p:sp>
        <p:nvSpPr>
          <p:cNvPr id="685" name="Google Shape;685;p13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686" name="Google Shape;686;p1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87" name="Google Shape;687;p1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88" name="Google Shape;688;p13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689" name="Google Shape;689;p13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690" name="Google Shape;690;p13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691" name="Shape 691"/>
        <p:cNvGrpSpPr/>
        <p:nvPr/>
      </p:nvGrpSpPr>
      <p:grpSpPr>
        <a:xfrm>
          <a:off x="0" y="0"/>
          <a:ext cx="0" cy="0"/>
          <a:chOff x="0" y="0"/>
          <a:chExt cx="0" cy="0"/>
        </a:xfrm>
      </p:grpSpPr>
      <p:sp>
        <p:nvSpPr>
          <p:cNvPr id="692" name="Google Shape;692;p14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93" name="Google Shape;693;p1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94" name="Google Shape;694;p1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95" name="Google Shape;695;p14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696" name="Google Shape;696;p14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697" name="Google Shape;697;p1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98" name="Google Shape;698;p1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699" name="Shape 699"/>
        <p:cNvGrpSpPr/>
        <p:nvPr/>
      </p:nvGrpSpPr>
      <p:grpSpPr>
        <a:xfrm>
          <a:off x="0" y="0"/>
          <a:ext cx="0" cy="0"/>
          <a:chOff x="0" y="0"/>
          <a:chExt cx="0" cy="0"/>
        </a:xfrm>
      </p:grpSpPr>
      <p:sp>
        <p:nvSpPr>
          <p:cNvPr id="700" name="Google Shape;700;p141"/>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701" name="Google Shape;701;p14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02" name="Google Shape;702;p1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03" name="Google Shape;703;p14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04" name="Google Shape;704;p14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66" name="Shape 66"/>
        <p:cNvGrpSpPr/>
        <p:nvPr/>
      </p:nvGrpSpPr>
      <p:grpSpPr>
        <a:xfrm>
          <a:off x="0" y="0"/>
          <a:ext cx="0" cy="0"/>
          <a:chOff x="0" y="0"/>
          <a:chExt cx="0" cy="0"/>
        </a:xfrm>
      </p:grpSpPr>
      <p:sp>
        <p:nvSpPr>
          <p:cNvPr id="67" name="Google Shape;67;p15"/>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8" name="Google Shape;68;p1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400"/>
              <a:buFont typeface="Arial"/>
              <a:buNone/>
              <a:defRPr sz="2900">
                <a:solidFill>
                  <a:schemeClr val="dk1"/>
                </a:solidFill>
              </a:defRPr>
            </a:lvl1pPr>
            <a:lvl2pPr lvl="1" rtl="0">
              <a:spcBef>
                <a:spcPts val="0"/>
              </a:spcBef>
              <a:spcAft>
                <a:spcPts val="0"/>
              </a:spcAft>
              <a:buClr>
                <a:schemeClr val="dk1"/>
              </a:buClr>
              <a:buSzPts val="1400"/>
              <a:buFont typeface="Proxima Nova"/>
              <a:buNone/>
              <a:defRPr sz="3300">
                <a:solidFill>
                  <a:schemeClr val="dk1"/>
                </a:solidFill>
              </a:defRPr>
            </a:lvl2pPr>
            <a:lvl3pPr lvl="2" rtl="0">
              <a:spcBef>
                <a:spcPts val="0"/>
              </a:spcBef>
              <a:spcAft>
                <a:spcPts val="0"/>
              </a:spcAft>
              <a:buClr>
                <a:schemeClr val="dk1"/>
              </a:buClr>
              <a:buSzPts val="1400"/>
              <a:buFont typeface="Proxima Nova"/>
              <a:buNone/>
              <a:defRPr sz="3300">
                <a:solidFill>
                  <a:schemeClr val="dk1"/>
                </a:solidFill>
              </a:defRPr>
            </a:lvl3pPr>
            <a:lvl4pPr lvl="3" rtl="0">
              <a:spcBef>
                <a:spcPts val="0"/>
              </a:spcBef>
              <a:spcAft>
                <a:spcPts val="0"/>
              </a:spcAft>
              <a:buClr>
                <a:schemeClr val="dk1"/>
              </a:buClr>
              <a:buSzPts val="1400"/>
              <a:buFont typeface="Proxima Nova"/>
              <a:buNone/>
              <a:defRPr sz="3300">
                <a:solidFill>
                  <a:schemeClr val="dk1"/>
                </a:solidFill>
              </a:defRPr>
            </a:lvl4pPr>
            <a:lvl5pPr lvl="4" rtl="0">
              <a:spcBef>
                <a:spcPts val="0"/>
              </a:spcBef>
              <a:spcAft>
                <a:spcPts val="0"/>
              </a:spcAft>
              <a:buClr>
                <a:schemeClr val="dk1"/>
              </a:buClr>
              <a:buSzPts val="1400"/>
              <a:buFont typeface="Proxima Nova"/>
              <a:buNone/>
              <a:defRPr sz="3300">
                <a:solidFill>
                  <a:schemeClr val="dk1"/>
                </a:solidFill>
              </a:defRPr>
            </a:lvl5pPr>
            <a:lvl6pPr lvl="5" rtl="0">
              <a:spcBef>
                <a:spcPts val="0"/>
              </a:spcBef>
              <a:spcAft>
                <a:spcPts val="0"/>
              </a:spcAft>
              <a:buClr>
                <a:schemeClr val="dk1"/>
              </a:buClr>
              <a:buSzPts val="1400"/>
              <a:buFont typeface="Proxima Nova"/>
              <a:buNone/>
              <a:defRPr sz="3300">
                <a:solidFill>
                  <a:schemeClr val="dk1"/>
                </a:solidFill>
              </a:defRPr>
            </a:lvl6pPr>
            <a:lvl7pPr lvl="6" rtl="0">
              <a:spcBef>
                <a:spcPts val="0"/>
              </a:spcBef>
              <a:spcAft>
                <a:spcPts val="0"/>
              </a:spcAft>
              <a:buClr>
                <a:schemeClr val="dk1"/>
              </a:buClr>
              <a:buSzPts val="1400"/>
              <a:buFont typeface="Proxima Nova"/>
              <a:buNone/>
              <a:defRPr sz="3300">
                <a:solidFill>
                  <a:schemeClr val="dk1"/>
                </a:solidFill>
              </a:defRPr>
            </a:lvl7pPr>
            <a:lvl8pPr lvl="7" rtl="0">
              <a:spcBef>
                <a:spcPts val="0"/>
              </a:spcBef>
              <a:spcAft>
                <a:spcPts val="0"/>
              </a:spcAft>
              <a:buClr>
                <a:schemeClr val="dk1"/>
              </a:buClr>
              <a:buSzPts val="1400"/>
              <a:buFont typeface="Proxima Nova"/>
              <a:buNone/>
              <a:defRPr sz="3300">
                <a:solidFill>
                  <a:schemeClr val="dk1"/>
                </a:solidFill>
              </a:defRPr>
            </a:lvl8pPr>
            <a:lvl9pPr lvl="8" rtl="0">
              <a:spcBef>
                <a:spcPts val="0"/>
              </a:spcBef>
              <a:spcAft>
                <a:spcPts val="0"/>
              </a:spcAft>
              <a:buClr>
                <a:schemeClr val="dk1"/>
              </a:buClr>
              <a:buSzPts val="1400"/>
              <a:buFont typeface="Proxima Nova"/>
              <a:buNone/>
              <a:defRPr sz="3300">
                <a:solidFill>
                  <a:schemeClr val="dk1"/>
                </a:solidFill>
              </a:defRPr>
            </a:lvl9pPr>
          </a:lstStyle>
          <a:p/>
        </p:txBody>
      </p:sp>
      <p:sp>
        <p:nvSpPr>
          <p:cNvPr id="69" name="Google Shape;69;p15"/>
          <p:cNvSpPr txBox="1"/>
          <p:nvPr>
            <p:ph idx="1" type="subTitle"/>
          </p:nvPr>
        </p:nvSpPr>
        <p:spPr>
          <a:xfrm>
            <a:off x="826650" y="1005975"/>
            <a:ext cx="75582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0" name="Google Shape;70;p15"/>
          <p:cNvSpPr txBox="1"/>
          <p:nvPr>
            <p:ph idx="2" type="subTitle"/>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1" name="Google Shape;71;p15"/>
          <p:cNvSpPr txBox="1"/>
          <p:nvPr>
            <p:ph idx="3" type="subTitle"/>
          </p:nvPr>
        </p:nvSpPr>
        <p:spPr>
          <a:xfrm>
            <a:off x="826650" y="19229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72" name="Google Shape;72;p15"/>
          <p:cNvSpPr txBox="1"/>
          <p:nvPr>
            <p:ph idx="4" type="subTitle"/>
          </p:nvPr>
        </p:nvSpPr>
        <p:spPr>
          <a:xfrm>
            <a:off x="46309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3" name="Google Shape;73;p15"/>
          <p:cNvSpPr txBox="1"/>
          <p:nvPr>
            <p:ph idx="5" type="subTitle"/>
          </p:nvPr>
        </p:nvSpPr>
        <p:spPr>
          <a:xfrm>
            <a:off x="4630950" y="19229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74" name="Google Shape;74;p15"/>
          <p:cNvSpPr txBox="1"/>
          <p:nvPr>
            <p:ph idx="6" type="subTitle"/>
          </p:nvPr>
        </p:nvSpPr>
        <p:spPr>
          <a:xfrm>
            <a:off x="8266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5" name="Google Shape;75;p15"/>
          <p:cNvSpPr txBox="1"/>
          <p:nvPr>
            <p:ph idx="7" type="subTitle"/>
          </p:nvPr>
        </p:nvSpPr>
        <p:spPr>
          <a:xfrm>
            <a:off x="826650" y="2540118"/>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76" name="Google Shape;76;p15"/>
          <p:cNvSpPr txBox="1"/>
          <p:nvPr>
            <p:ph idx="8" type="subTitle"/>
          </p:nvPr>
        </p:nvSpPr>
        <p:spPr>
          <a:xfrm>
            <a:off x="46309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7" name="Google Shape;77;p15"/>
          <p:cNvSpPr txBox="1"/>
          <p:nvPr>
            <p:ph idx="9" type="subTitle"/>
          </p:nvPr>
        </p:nvSpPr>
        <p:spPr>
          <a:xfrm>
            <a:off x="4630950" y="2540118"/>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78" name="Google Shape;78;p15"/>
          <p:cNvSpPr txBox="1"/>
          <p:nvPr>
            <p:ph idx="13" type="subTitle"/>
          </p:nvPr>
        </p:nvSpPr>
        <p:spPr>
          <a:xfrm>
            <a:off x="826650" y="2942568"/>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9" name="Google Shape;79;p15"/>
          <p:cNvSpPr txBox="1"/>
          <p:nvPr>
            <p:ph idx="14" type="subTitle"/>
          </p:nvPr>
        </p:nvSpPr>
        <p:spPr>
          <a:xfrm>
            <a:off x="826650" y="3157312"/>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0" name="Google Shape;80;p15"/>
          <p:cNvSpPr txBox="1"/>
          <p:nvPr>
            <p:ph idx="15" type="subTitle"/>
          </p:nvPr>
        </p:nvSpPr>
        <p:spPr>
          <a:xfrm>
            <a:off x="4630950" y="2942568"/>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1" name="Google Shape;81;p15"/>
          <p:cNvSpPr txBox="1"/>
          <p:nvPr>
            <p:ph idx="16" type="subTitle"/>
          </p:nvPr>
        </p:nvSpPr>
        <p:spPr>
          <a:xfrm>
            <a:off x="4630950" y="3157312"/>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2" name="Google Shape;82;p15"/>
          <p:cNvSpPr txBox="1"/>
          <p:nvPr>
            <p:ph idx="17" type="subTitle"/>
          </p:nvPr>
        </p:nvSpPr>
        <p:spPr>
          <a:xfrm>
            <a:off x="8266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3" name="Google Shape;83;p15"/>
          <p:cNvSpPr txBox="1"/>
          <p:nvPr>
            <p:ph idx="18" type="subTitle"/>
          </p:nvPr>
        </p:nvSpPr>
        <p:spPr>
          <a:xfrm>
            <a:off x="826650" y="3774506"/>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4" name="Google Shape;84;p15"/>
          <p:cNvSpPr txBox="1"/>
          <p:nvPr>
            <p:ph idx="19" type="subTitle"/>
          </p:nvPr>
        </p:nvSpPr>
        <p:spPr>
          <a:xfrm>
            <a:off x="46309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5" name="Google Shape;85;p15"/>
          <p:cNvSpPr txBox="1"/>
          <p:nvPr>
            <p:ph idx="20" type="subTitle"/>
          </p:nvPr>
        </p:nvSpPr>
        <p:spPr>
          <a:xfrm>
            <a:off x="4630950" y="3774506"/>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705" name="Shape 705"/>
        <p:cNvGrpSpPr/>
        <p:nvPr/>
      </p:nvGrpSpPr>
      <p:grpSpPr>
        <a:xfrm>
          <a:off x="0" y="0"/>
          <a:ext cx="0" cy="0"/>
          <a:chOff x="0" y="0"/>
          <a:chExt cx="0" cy="0"/>
        </a:xfrm>
      </p:grpSpPr>
      <p:sp>
        <p:nvSpPr>
          <p:cNvPr id="706" name="Google Shape;706;p14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707" name="Google Shape;707;p1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08" name="Google Shape;708;p1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09" name="Google Shape;709;p14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10" name="Google Shape;710;p1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11" name="Google Shape;711;p14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12" name="Google Shape;712;p14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713" name="Shape 713"/>
        <p:cNvGrpSpPr/>
        <p:nvPr/>
      </p:nvGrpSpPr>
      <p:grpSpPr>
        <a:xfrm>
          <a:off x="0" y="0"/>
          <a:ext cx="0" cy="0"/>
          <a:chOff x="0" y="0"/>
          <a:chExt cx="0" cy="0"/>
        </a:xfrm>
      </p:grpSpPr>
      <p:sp>
        <p:nvSpPr>
          <p:cNvPr id="714" name="Google Shape;714;p14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715" name="Google Shape;715;p1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16" name="Google Shape;716;p1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717" name="Google Shape;717;p1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18" name="Google Shape;718;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19" name="Google Shape;719;p14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720" name="Google Shape;720;p143"/>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724" name="Shape 724"/>
        <p:cNvGrpSpPr/>
        <p:nvPr/>
      </p:nvGrpSpPr>
      <p:grpSpPr>
        <a:xfrm>
          <a:off x="0" y="0"/>
          <a:ext cx="0" cy="0"/>
          <a:chOff x="0" y="0"/>
          <a:chExt cx="0" cy="0"/>
        </a:xfrm>
      </p:grpSpPr>
      <p:sp>
        <p:nvSpPr>
          <p:cNvPr id="725" name="Google Shape;725;p14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6" name="Google Shape;726;p14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727" name="Google Shape;727;p14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728" name="Google Shape;728;p14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729" name="Google Shape;729;p14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30" name="Google Shape;730;p1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31" name="Google Shape;731;p1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732" name="Shape 732"/>
        <p:cNvGrpSpPr/>
        <p:nvPr/>
      </p:nvGrpSpPr>
      <p:grpSpPr>
        <a:xfrm>
          <a:off x="0" y="0"/>
          <a:ext cx="0" cy="0"/>
          <a:chOff x="0" y="0"/>
          <a:chExt cx="0" cy="0"/>
        </a:xfrm>
      </p:grpSpPr>
      <p:sp>
        <p:nvSpPr>
          <p:cNvPr id="733" name="Google Shape;733;p14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734" name="Google Shape;734;p14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35" name="Google Shape;735;p14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736" name="Google Shape;736;p146"/>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737" name="Google Shape;737;p146"/>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738" name="Google Shape;738;p146"/>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739" name="Google Shape;739;p146"/>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740" name="Google Shape;740;p146"/>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741" name="Google Shape;741;p14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742" name="Google Shape;742;p14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743" name="Google Shape;743;p14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744" name="Google Shape;744;p14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745" name="Google Shape;745;p14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746" name="Google Shape;746;p1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47" name="Google Shape;747;p1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748" name="Shape 748"/>
        <p:cNvGrpSpPr/>
        <p:nvPr/>
      </p:nvGrpSpPr>
      <p:grpSpPr>
        <a:xfrm>
          <a:off x="0" y="0"/>
          <a:ext cx="0" cy="0"/>
          <a:chOff x="0" y="0"/>
          <a:chExt cx="0" cy="0"/>
        </a:xfrm>
      </p:grpSpPr>
      <p:sp>
        <p:nvSpPr>
          <p:cNvPr id="749" name="Google Shape;749;p14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750" name="Google Shape;750;p14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51" name="Google Shape;751;p14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752" name="Google Shape;752;p14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753" name="Google Shape;753;p14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754" name="Google Shape;754;p14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55" name="Google Shape;755;p1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56" name="Google Shape;756;p1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757" name="Shape 757"/>
        <p:cNvGrpSpPr/>
        <p:nvPr/>
      </p:nvGrpSpPr>
      <p:grpSpPr>
        <a:xfrm>
          <a:off x="0" y="0"/>
          <a:ext cx="0" cy="0"/>
          <a:chOff x="0" y="0"/>
          <a:chExt cx="0" cy="0"/>
        </a:xfrm>
      </p:grpSpPr>
      <p:sp>
        <p:nvSpPr>
          <p:cNvPr id="758" name="Google Shape;758;p14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759" name="Google Shape;759;p14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60" name="Google Shape;760;p14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761" name="Google Shape;761;p148"/>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762" name="Google Shape;762;p14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763" name="Google Shape;763;p14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764" name="Google Shape;764;p14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765" name="Google Shape;765;p14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766" name="Google Shape;766;p14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767" name="Google Shape;767;p148"/>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768" name="Google Shape;768;p148"/>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769" name="Google Shape;769;p148"/>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770" name="Google Shape;770;p148"/>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771" name="Google Shape;771;p1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72" name="Google Shape;772;p1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773" name="Shape 773"/>
        <p:cNvGrpSpPr/>
        <p:nvPr/>
      </p:nvGrpSpPr>
      <p:grpSpPr>
        <a:xfrm>
          <a:off x="0" y="0"/>
          <a:ext cx="0" cy="0"/>
          <a:chOff x="0" y="0"/>
          <a:chExt cx="0" cy="0"/>
        </a:xfrm>
      </p:grpSpPr>
      <p:sp>
        <p:nvSpPr>
          <p:cNvPr id="774" name="Google Shape;774;p14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75" name="Google Shape;775;p14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76" name="Google Shape;776;p14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77" name="Google Shape;777;p1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78" name="Google Shape;778;p149"/>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779" name="Google Shape;779;p149"/>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780" name="Google Shape;780;p149"/>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781" name="Google Shape;781;p149"/>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782" name="Shape 782"/>
        <p:cNvGrpSpPr/>
        <p:nvPr/>
      </p:nvGrpSpPr>
      <p:grpSpPr>
        <a:xfrm>
          <a:off x="0" y="0"/>
          <a:ext cx="0" cy="0"/>
          <a:chOff x="0" y="0"/>
          <a:chExt cx="0" cy="0"/>
        </a:xfrm>
      </p:grpSpPr>
      <p:sp>
        <p:nvSpPr>
          <p:cNvPr id="783" name="Google Shape;783;p15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84" name="Google Shape;784;p15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85" name="Google Shape;785;p15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86" name="Google Shape;786;p1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87" name="Google Shape;787;p150"/>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788" name="Google Shape;788;p15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789" name="Google Shape;789;p150"/>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790" name="Google Shape;790;p150"/>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791" name="Google Shape;791;p150"/>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792" name="Google Shape;792;p150"/>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793" name="Google Shape;793;p150"/>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794" name="Google Shape;794;p150"/>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795" name="Google Shape;795;p150"/>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796" name="Google Shape;796;p150"/>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797" name="Google Shape;797;p150"/>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798" name="Shape 798"/>
        <p:cNvGrpSpPr/>
        <p:nvPr/>
      </p:nvGrpSpPr>
      <p:grpSpPr>
        <a:xfrm>
          <a:off x="0" y="0"/>
          <a:ext cx="0" cy="0"/>
          <a:chOff x="0" y="0"/>
          <a:chExt cx="0" cy="0"/>
        </a:xfrm>
      </p:grpSpPr>
      <p:sp>
        <p:nvSpPr>
          <p:cNvPr id="799" name="Google Shape;799;p15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800" name="Google Shape;800;p15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01" name="Google Shape;801;p1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02" name="Google Shape;802;p1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03" name="Google Shape;803;p1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804" name="Google Shape;804;p15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805" name="Google Shape;805;p15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806" name="Google Shape;806;p15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807" name="Shape 807"/>
        <p:cNvGrpSpPr/>
        <p:nvPr/>
      </p:nvGrpSpPr>
      <p:grpSpPr>
        <a:xfrm>
          <a:off x="0" y="0"/>
          <a:ext cx="0" cy="0"/>
          <a:chOff x="0" y="0"/>
          <a:chExt cx="0" cy="0"/>
        </a:xfrm>
      </p:grpSpPr>
      <p:sp>
        <p:nvSpPr>
          <p:cNvPr id="808" name="Google Shape;808;p15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809" name="Google Shape;809;p15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10" name="Google Shape;810;p1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11" name="Google Shape;811;p1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12" name="Google Shape;812;p1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813" name="Google Shape;813;p15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14" name="Google Shape;814;p15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815" name="Google Shape;815;p15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spTree>
      <p:nvGrpSpPr>
        <p:cNvPr id="86" name="Shape 86"/>
        <p:cNvGrpSpPr/>
        <p:nvPr/>
      </p:nvGrpSpPr>
      <p:grpSpPr>
        <a:xfrm>
          <a:off x="0" y="0"/>
          <a:ext cx="0" cy="0"/>
          <a:chOff x="0" y="0"/>
          <a:chExt cx="0" cy="0"/>
        </a:xfrm>
      </p:grpSpPr>
      <p:sp>
        <p:nvSpPr>
          <p:cNvPr id="87" name="Google Shape;87;p1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88" name="Google Shape;88;p16"/>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9" name="Google Shape;89;p1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90" name="Google Shape;90;p16"/>
          <p:cNvSpPr txBox="1"/>
          <p:nvPr>
            <p:ph idx="2" type="body"/>
          </p:nvPr>
        </p:nvSpPr>
        <p:spPr>
          <a:xfrm>
            <a:off x="826700" y="1625925"/>
            <a:ext cx="35850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5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818" name="Google Shape;818;p1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19" name="Google Shape;819;p1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20" name="Google Shape;820;p1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1" name="Google Shape;821;p1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822" name="Google Shape;822;p15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823" name="Google Shape;823;p15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24" name="Google Shape;824;p153"/>
          <p:cNvSpPr txBox="1"/>
          <p:nvPr>
            <p:ph idx="3" type="subTitle"/>
          </p:nvPr>
        </p:nvSpPr>
        <p:spPr>
          <a:xfrm>
            <a:off x="5201250" y="1307794"/>
            <a:ext cx="3330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
        <p:nvSpPr>
          <p:cNvPr id="825" name="Google Shape;825;p153"/>
          <p:cNvSpPr/>
          <p:nvPr/>
        </p:nvSpPr>
        <p:spPr>
          <a:xfrm>
            <a:off x="4731300" y="0"/>
            <a:ext cx="1951500" cy="5143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826" name="Shape 826"/>
        <p:cNvGrpSpPr/>
        <p:nvPr/>
      </p:nvGrpSpPr>
      <p:grpSpPr>
        <a:xfrm>
          <a:off x="0" y="0"/>
          <a:ext cx="0" cy="0"/>
          <a:chOff x="0" y="0"/>
          <a:chExt cx="0" cy="0"/>
        </a:xfrm>
      </p:grpSpPr>
      <p:sp>
        <p:nvSpPr>
          <p:cNvPr id="827" name="Google Shape;827;p15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828" name="Google Shape;828;p1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29" name="Google Shape;829;p1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0" name="Google Shape;830;p15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31" name="Google Shape;831;p15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32" name="Google Shape;832;p15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833" name="Google Shape;833;p15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834" name="Shape 834"/>
        <p:cNvGrpSpPr/>
        <p:nvPr/>
      </p:nvGrpSpPr>
      <p:grpSpPr>
        <a:xfrm>
          <a:off x="0" y="0"/>
          <a:ext cx="0" cy="0"/>
          <a:chOff x="0" y="0"/>
          <a:chExt cx="0" cy="0"/>
        </a:xfrm>
      </p:grpSpPr>
      <p:sp>
        <p:nvSpPr>
          <p:cNvPr id="835" name="Google Shape;835;p15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36" name="Google Shape;836;p1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37" name="Google Shape;837;p1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38" name="Google Shape;838;p15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39" name="Google Shape;839;p15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840" name="Google Shape;840;p15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841" name="Google Shape;841;p15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42" name="Google Shape;842;p1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843" name="Shape 843"/>
        <p:cNvGrpSpPr/>
        <p:nvPr/>
      </p:nvGrpSpPr>
      <p:grpSpPr>
        <a:xfrm>
          <a:off x="0" y="0"/>
          <a:ext cx="0" cy="0"/>
          <a:chOff x="0" y="0"/>
          <a:chExt cx="0" cy="0"/>
        </a:xfrm>
      </p:grpSpPr>
      <p:sp>
        <p:nvSpPr>
          <p:cNvPr id="844" name="Google Shape;844;p156"/>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45" name="Google Shape;845;p15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846" name="Google Shape;846;p1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47" name="Google Shape;847;p15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848" name="Google Shape;848;p15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49" name="Google Shape;849;p15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850" name="Shape 850"/>
        <p:cNvGrpSpPr/>
        <p:nvPr/>
      </p:nvGrpSpPr>
      <p:grpSpPr>
        <a:xfrm>
          <a:off x="0" y="0"/>
          <a:ext cx="0" cy="0"/>
          <a:chOff x="0" y="0"/>
          <a:chExt cx="0" cy="0"/>
        </a:xfrm>
      </p:grpSpPr>
      <p:sp>
        <p:nvSpPr>
          <p:cNvPr id="851" name="Google Shape;851;p15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52" name="Google Shape;852;p1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53" name="Google Shape;853;p1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54" name="Google Shape;854;p1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55" name="Google Shape;855;p1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56" name="Google Shape;856;p1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857" name="Shape 857"/>
        <p:cNvGrpSpPr/>
        <p:nvPr/>
      </p:nvGrpSpPr>
      <p:grpSpPr>
        <a:xfrm>
          <a:off x="0" y="0"/>
          <a:ext cx="0" cy="0"/>
          <a:chOff x="0" y="0"/>
          <a:chExt cx="0" cy="0"/>
        </a:xfrm>
      </p:grpSpPr>
      <p:sp>
        <p:nvSpPr>
          <p:cNvPr id="858" name="Google Shape;858;p15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859" name="Google Shape;859;p1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60" name="Google Shape;860;p1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861" name="Google Shape;861;p1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62" name="Google Shape;862;p1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63" name="Google Shape;863;p15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64" name="Google Shape;864;p15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865" name="Google Shape;865;p158"/>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866" name="Shape 866"/>
        <p:cNvGrpSpPr/>
        <p:nvPr/>
      </p:nvGrpSpPr>
      <p:grpSpPr>
        <a:xfrm>
          <a:off x="0" y="0"/>
          <a:ext cx="0" cy="0"/>
          <a:chOff x="0" y="0"/>
          <a:chExt cx="0" cy="0"/>
        </a:xfrm>
      </p:grpSpPr>
      <p:sp>
        <p:nvSpPr>
          <p:cNvPr id="867" name="Google Shape;867;p15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68" name="Google Shape;868;p1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869" name="Google Shape;869;p1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70" name="Google Shape;870;p1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71" name="Google Shape;871;p1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72" name="Google Shape;872;p15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2">
  <p:cSld name="CUSTOM_4_3">
    <p:spTree>
      <p:nvGrpSpPr>
        <p:cNvPr id="873" name="Shape 873"/>
        <p:cNvGrpSpPr/>
        <p:nvPr/>
      </p:nvGrpSpPr>
      <p:grpSpPr>
        <a:xfrm>
          <a:off x="0" y="0"/>
          <a:ext cx="0" cy="0"/>
          <a:chOff x="0" y="0"/>
          <a:chExt cx="0" cy="0"/>
        </a:xfrm>
      </p:grpSpPr>
      <p:sp>
        <p:nvSpPr>
          <p:cNvPr id="874" name="Google Shape;874;p16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75" name="Google Shape;875;p16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76" name="Google Shape;876;p1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77" name="Google Shape;877;p16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78" name="Google Shape;878;p1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79" name="Google Shape;879;p1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80" name="Google Shape;880;p16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884" name="Shape 884"/>
        <p:cNvGrpSpPr/>
        <p:nvPr/>
      </p:nvGrpSpPr>
      <p:grpSpPr>
        <a:xfrm>
          <a:off x="0" y="0"/>
          <a:ext cx="0" cy="0"/>
          <a:chOff x="0" y="0"/>
          <a:chExt cx="0" cy="0"/>
        </a:xfrm>
      </p:grpSpPr>
      <p:sp>
        <p:nvSpPr>
          <p:cNvPr id="885" name="Google Shape;885;p16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886" name="Google Shape;886;p16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887" name="Google Shape;887;p16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888" name="Google Shape;888;p16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889" name="Google Shape;889;p16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890" name="Google Shape;890;p16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91" name="Google Shape;891;p1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92" name="Google Shape;892;p1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893" name="Shape 893"/>
        <p:cNvGrpSpPr/>
        <p:nvPr/>
      </p:nvGrpSpPr>
      <p:grpSpPr>
        <a:xfrm>
          <a:off x="0" y="0"/>
          <a:ext cx="0" cy="0"/>
          <a:chOff x="0" y="0"/>
          <a:chExt cx="0" cy="0"/>
        </a:xfrm>
      </p:grpSpPr>
      <p:sp>
        <p:nvSpPr>
          <p:cNvPr id="894" name="Google Shape;894;p16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895" name="Google Shape;895;p16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896" name="Google Shape;896;p16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897" name="Google Shape;897;p16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898" name="Google Shape;898;p163"/>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899" name="Google Shape;899;p163"/>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900" name="Google Shape;900;p163"/>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901" name="Google Shape;901;p163"/>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902" name="Google Shape;902;p16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903" name="Google Shape;903;p16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904" name="Google Shape;904;p16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905" name="Google Shape;905;p16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906" name="Google Shape;906;p16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907" name="Google Shape;907;p1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08" name="Google Shape;908;p1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spTree>
      <p:nvGrpSpPr>
        <p:cNvPr id="91" name="Shape 91"/>
        <p:cNvGrpSpPr/>
        <p:nvPr/>
      </p:nvGrpSpPr>
      <p:grpSpPr>
        <a:xfrm>
          <a:off x="0" y="0"/>
          <a:ext cx="0" cy="0"/>
          <a:chOff x="0" y="0"/>
          <a:chExt cx="0" cy="0"/>
        </a:xfrm>
      </p:grpSpPr>
      <p:sp>
        <p:nvSpPr>
          <p:cNvPr id="92" name="Google Shape;92;p1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93" name="Google Shape;93;p17"/>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7"/>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95" name="Google Shape;95;p17"/>
          <p:cNvSpPr txBox="1"/>
          <p:nvPr>
            <p:ph idx="2" type="body"/>
          </p:nvPr>
        </p:nvSpPr>
        <p:spPr>
          <a:xfrm>
            <a:off x="4732350" y="1625925"/>
            <a:ext cx="35850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909" name="Shape 909"/>
        <p:cNvGrpSpPr/>
        <p:nvPr/>
      </p:nvGrpSpPr>
      <p:grpSpPr>
        <a:xfrm>
          <a:off x="0" y="0"/>
          <a:ext cx="0" cy="0"/>
          <a:chOff x="0" y="0"/>
          <a:chExt cx="0" cy="0"/>
        </a:xfrm>
      </p:grpSpPr>
      <p:sp>
        <p:nvSpPr>
          <p:cNvPr id="910" name="Google Shape;910;p16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911" name="Google Shape;911;p16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912" name="Google Shape;912;p16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913" name="Google Shape;913;p164"/>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914" name="Google Shape;914;p164"/>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915" name="Google Shape;915;p16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16" name="Google Shape;916;p1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17" name="Google Shape;917;p1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918" name="Shape 918"/>
        <p:cNvGrpSpPr/>
        <p:nvPr/>
      </p:nvGrpSpPr>
      <p:grpSpPr>
        <a:xfrm>
          <a:off x="0" y="0"/>
          <a:ext cx="0" cy="0"/>
          <a:chOff x="0" y="0"/>
          <a:chExt cx="0" cy="0"/>
        </a:xfrm>
      </p:grpSpPr>
      <p:sp>
        <p:nvSpPr>
          <p:cNvPr id="919" name="Google Shape;919;p16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920" name="Google Shape;920;p16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921" name="Google Shape;921;p16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922" name="Google Shape;922;p165"/>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923" name="Google Shape;923;p16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924" name="Google Shape;924;p16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925" name="Google Shape;925;p16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926" name="Google Shape;926;p16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927" name="Google Shape;927;p16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928" name="Google Shape;928;p165"/>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929" name="Google Shape;929;p165"/>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930" name="Google Shape;930;p165"/>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931" name="Google Shape;931;p165"/>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932" name="Google Shape;932;p1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33" name="Google Shape;933;p1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934" name="Shape 934"/>
        <p:cNvGrpSpPr/>
        <p:nvPr/>
      </p:nvGrpSpPr>
      <p:grpSpPr>
        <a:xfrm>
          <a:off x="0" y="0"/>
          <a:ext cx="0" cy="0"/>
          <a:chOff x="0" y="0"/>
          <a:chExt cx="0" cy="0"/>
        </a:xfrm>
      </p:grpSpPr>
      <p:sp>
        <p:nvSpPr>
          <p:cNvPr id="935" name="Google Shape;935;p16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936" name="Google Shape;936;p16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37" name="Google Shape;937;p16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38" name="Google Shape;938;p1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39" name="Google Shape;939;p166"/>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940" name="Google Shape;940;p166"/>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941" name="Google Shape;941;p166"/>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942" name="Google Shape;942;p166"/>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943" name="Shape 943"/>
        <p:cNvGrpSpPr/>
        <p:nvPr/>
      </p:nvGrpSpPr>
      <p:grpSpPr>
        <a:xfrm>
          <a:off x="0" y="0"/>
          <a:ext cx="0" cy="0"/>
          <a:chOff x="0" y="0"/>
          <a:chExt cx="0" cy="0"/>
        </a:xfrm>
      </p:grpSpPr>
      <p:pic>
        <p:nvPicPr>
          <p:cNvPr id="944" name="Google Shape;944;p16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45" name="Google Shape;945;p16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46" name="Google Shape;946;p1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47" name="Google Shape;947;p167"/>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948" name="Google Shape;948;p16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949" name="Google Shape;949;p167"/>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950" name="Google Shape;950;p167"/>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951" name="Google Shape;951;p167"/>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952" name="Google Shape;952;p167"/>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953" name="Google Shape;953;p167"/>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954" name="Google Shape;954;p167"/>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955" name="Google Shape;955;p167"/>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956" name="Google Shape;956;p167"/>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957" name="Google Shape;957;p167"/>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958" name="Shape 958"/>
        <p:cNvGrpSpPr/>
        <p:nvPr/>
      </p:nvGrpSpPr>
      <p:grpSpPr>
        <a:xfrm>
          <a:off x="0" y="0"/>
          <a:ext cx="0" cy="0"/>
          <a:chOff x="0" y="0"/>
          <a:chExt cx="0" cy="0"/>
        </a:xfrm>
      </p:grpSpPr>
      <p:sp>
        <p:nvSpPr>
          <p:cNvPr id="959" name="Google Shape;959;p16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960" name="Google Shape;960;p1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61" name="Google Shape;961;p1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62" name="Google Shape;962;p1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63" name="Google Shape;963;p1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964" name="Google Shape;964;p16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965" name="Google Shape;965;p16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966" name="Google Shape;966;p16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967" name="Shape 967"/>
        <p:cNvGrpSpPr/>
        <p:nvPr/>
      </p:nvGrpSpPr>
      <p:grpSpPr>
        <a:xfrm>
          <a:off x="0" y="0"/>
          <a:ext cx="0" cy="0"/>
          <a:chOff x="0" y="0"/>
          <a:chExt cx="0" cy="0"/>
        </a:xfrm>
      </p:grpSpPr>
      <p:sp>
        <p:nvSpPr>
          <p:cNvPr id="968" name="Google Shape;968;p16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969" name="Google Shape;969;p1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70" name="Google Shape;970;p1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71" name="Google Shape;971;p1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72" name="Google Shape;972;p1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973" name="Google Shape;973;p1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974" name="Google Shape;974;p16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975" name="Google Shape;975;p16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976" name="Shape 976"/>
        <p:cNvGrpSpPr/>
        <p:nvPr/>
      </p:nvGrpSpPr>
      <p:grpSpPr>
        <a:xfrm>
          <a:off x="0" y="0"/>
          <a:ext cx="0" cy="0"/>
          <a:chOff x="0" y="0"/>
          <a:chExt cx="0" cy="0"/>
        </a:xfrm>
      </p:grpSpPr>
      <p:sp>
        <p:nvSpPr>
          <p:cNvPr id="977" name="Google Shape;977;p17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978" name="Google Shape;978;p1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79" name="Google Shape;979;p1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80" name="Google Shape;980;p17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81" name="Google Shape;981;p1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982" name="Google Shape;982;p17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983" name="Google Shape;983;p17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984" name="Google Shape;984;p17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985" name="Google Shape;985;p170"/>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7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988" name="Google Shape;988;p1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89" name="Google Shape;989;p1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90" name="Google Shape;990;p17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991" name="Google Shape;991;p17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992" name="Google Shape;992;p17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993" name="Google Shape;993;p17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994" name="Shape 994"/>
        <p:cNvGrpSpPr/>
        <p:nvPr/>
      </p:nvGrpSpPr>
      <p:grpSpPr>
        <a:xfrm>
          <a:off x="0" y="0"/>
          <a:ext cx="0" cy="0"/>
          <a:chOff x="0" y="0"/>
          <a:chExt cx="0" cy="0"/>
        </a:xfrm>
      </p:grpSpPr>
      <p:sp>
        <p:nvSpPr>
          <p:cNvPr id="995" name="Google Shape;995;p17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996" name="Google Shape;996;p1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97" name="Google Shape;997;p1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98" name="Google Shape;998;p17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999" name="Google Shape;999;p17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1000" name="Google Shape;1000;p17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001" name="Google Shape;1001;p1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02" name="Google Shape;1002;p1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003" name="Shape 1003"/>
        <p:cNvGrpSpPr/>
        <p:nvPr/>
      </p:nvGrpSpPr>
      <p:grpSpPr>
        <a:xfrm>
          <a:off x="0" y="0"/>
          <a:ext cx="0" cy="0"/>
          <a:chOff x="0" y="0"/>
          <a:chExt cx="0" cy="0"/>
        </a:xfrm>
      </p:grpSpPr>
      <p:sp>
        <p:nvSpPr>
          <p:cNvPr id="1004" name="Google Shape;1004;p173"/>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005" name="Google Shape;1005;p17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006" name="Google Shape;1006;p1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07" name="Google Shape;1007;p17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008" name="Google Shape;1008;p17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009" name="Google Shape;1009;p173"/>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spTree>
      <p:nvGrpSpPr>
        <p:cNvPr id="96" name="Shape 96"/>
        <p:cNvGrpSpPr/>
        <p:nvPr/>
      </p:nvGrpSpPr>
      <p:grpSpPr>
        <a:xfrm>
          <a:off x="0" y="0"/>
          <a:ext cx="0" cy="0"/>
          <a:chOff x="0" y="0"/>
          <a:chExt cx="0" cy="0"/>
        </a:xfrm>
      </p:grpSpPr>
      <p:sp>
        <p:nvSpPr>
          <p:cNvPr id="97" name="Google Shape;97;p1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98" name="Google Shape;98;p18"/>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18"/>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00" name="Google Shape;100;p18"/>
          <p:cNvSpPr txBox="1"/>
          <p:nvPr>
            <p:ph idx="2" type="subTitle"/>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01" name="Google Shape;101;p18"/>
          <p:cNvSpPr txBox="1"/>
          <p:nvPr>
            <p:ph idx="3" type="body"/>
          </p:nvPr>
        </p:nvSpPr>
        <p:spPr>
          <a:xfrm>
            <a:off x="4968350" y="3138578"/>
            <a:ext cx="3348900" cy="13413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02" name="Google Shape;102;p18"/>
          <p:cNvSpPr txBox="1"/>
          <p:nvPr>
            <p:ph idx="4" type="subTitle"/>
          </p:nvPr>
        </p:nvSpPr>
        <p:spPr>
          <a:xfrm>
            <a:off x="826650" y="2753153"/>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03" name="Google Shape;103;p18"/>
          <p:cNvSpPr txBox="1"/>
          <p:nvPr>
            <p:ph idx="5" type="body"/>
          </p:nvPr>
        </p:nvSpPr>
        <p:spPr>
          <a:xfrm>
            <a:off x="826525" y="3138578"/>
            <a:ext cx="3348900" cy="13413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010" name="Shape 1010"/>
        <p:cNvGrpSpPr/>
        <p:nvPr/>
      </p:nvGrpSpPr>
      <p:grpSpPr>
        <a:xfrm>
          <a:off x="0" y="0"/>
          <a:ext cx="0" cy="0"/>
          <a:chOff x="0" y="0"/>
          <a:chExt cx="0" cy="0"/>
        </a:xfrm>
      </p:grpSpPr>
      <p:sp>
        <p:nvSpPr>
          <p:cNvPr id="1011" name="Google Shape;1011;p17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12" name="Google Shape;1012;p1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13" name="Google Shape;1013;p1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14" name="Google Shape;1014;p1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15" name="Google Shape;1015;p1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16" name="Google Shape;1016;p17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017" name="Google Shape;1017;p1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18" name="Google Shape;1018;p17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019" name="Shape 1019"/>
        <p:cNvGrpSpPr/>
        <p:nvPr/>
      </p:nvGrpSpPr>
      <p:grpSpPr>
        <a:xfrm>
          <a:off x="0" y="0"/>
          <a:ext cx="0" cy="0"/>
          <a:chOff x="0" y="0"/>
          <a:chExt cx="0" cy="0"/>
        </a:xfrm>
      </p:grpSpPr>
      <p:sp>
        <p:nvSpPr>
          <p:cNvPr id="1020" name="Google Shape;1020;p17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021" name="Google Shape;1021;p1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22" name="Google Shape;1022;p1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023" name="Google Shape;1023;p1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24" name="Google Shape;1024;p1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25" name="Google Shape;1025;p17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26" name="Google Shape;1026;p17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027" name="Google Shape;1027;p175"/>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ithout Quote">
  <p:cSld name="CUSTOM_3_1_2">
    <p:bg>
      <p:bgPr>
        <a:blipFill>
          <a:blip r:embed="rId2">
            <a:alphaModFix/>
          </a:blip>
          <a:stretch>
            <a:fillRect/>
          </a:stretch>
        </a:blipFill>
      </p:bgPr>
    </p:bg>
    <p:spTree>
      <p:nvGrpSpPr>
        <p:cNvPr id="1028" name="Shape 1028"/>
        <p:cNvGrpSpPr/>
        <p:nvPr/>
      </p:nvGrpSpPr>
      <p:grpSpPr>
        <a:xfrm>
          <a:off x="0" y="0"/>
          <a:ext cx="0" cy="0"/>
          <a:chOff x="0" y="0"/>
          <a:chExt cx="0" cy="0"/>
        </a:xfrm>
      </p:grpSpPr>
      <p:cxnSp>
        <p:nvCxnSpPr>
          <p:cNvPr id="1029" name="Google Shape;1029;p1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30" name="Google Shape;1030;p1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31" name="Google Shape;1031;p17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032" name="Google Shape;1032;p1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33" name="Google Shape;1033;p1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037" name="Shape 1037"/>
        <p:cNvGrpSpPr/>
        <p:nvPr/>
      </p:nvGrpSpPr>
      <p:grpSpPr>
        <a:xfrm>
          <a:off x="0" y="0"/>
          <a:ext cx="0" cy="0"/>
          <a:chOff x="0" y="0"/>
          <a:chExt cx="0" cy="0"/>
        </a:xfrm>
      </p:grpSpPr>
      <p:sp>
        <p:nvSpPr>
          <p:cNvPr id="1038" name="Google Shape;1038;p17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39" name="Google Shape;1039;p17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040" name="Google Shape;1040;p17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041" name="Google Shape;1041;p17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042" name="Google Shape;1042;p17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43" name="Google Shape;1043;p1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44" name="Google Shape;1044;p1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045" name="Shape 1045"/>
        <p:cNvGrpSpPr/>
        <p:nvPr/>
      </p:nvGrpSpPr>
      <p:grpSpPr>
        <a:xfrm>
          <a:off x="0" y="0"/>
          <a:ext cx="0" cy="0"/>
          <a:chOff x="0" y="0"/>
          <a:chExt cx="0" cy="0"/>
        </a:xfrm>
      </p:grpSpPr>
      <p:sp>
        <p:nvSpPr>
          <p:cNvPr id="1046" name="Google Shape;1046;p17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047" name="Google Shape;1047;p179"/>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048" name="Google Shape;1048;p17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049" name="Google Shape;1049;p179"/>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050" name="Google Shape;1050;p179"/>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051" name="Google Shape;1051;p179"/>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052" name="Google Shape;1052;p179"/>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053" name="Google Shape;1053;p179"/>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054" name="Google Shape;1054;p17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055" name="Google Shape;1055;p17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056" name="Google Shape;1056;p17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057" name="Google Shape;1057;p17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058" name="Google Shape;1058;p17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059" name="Google Shape;1059;p17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60" name="Google Shape;1060;p1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061" name="Shape 1061"/>
        <p:cNvGrpSpPr/>
        <p:nvPr/>
      </p:nvGrpSpPr>
      <p:grpSpPr>
        <a:xfrm>
          <a:off x="0" y="0"/>
          <a:ext cx="0" cy="0"/>
          <a:chOff x="0" y="0"/>
          <a:chExt cx="0" cy="0"/>
        </a:xfrm>
      </p:grpSpPr>
      <p:sp>
        <p:nvSpPr>
          <p:cNvPr id="1062" name="Google Shape;1062;p18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063" name="Google Shape;1063;p18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64" name="Google Shape;1064;p18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065" name="Google Shape;1065;p18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066" name="Google Shape;1066;p18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067" name="Google Shape;1067;p18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68" name="Google Shape;1068;p1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69" name="Google Shape;1069;p1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070" name="Shape 1070"/>
        <p:cNvGrpSpPr/>
        <p:nvPr/>
      </p:nvGrpSpPr>
      <p:grpSpPr>
        <a:xfrm>
          <a:off x="0" y="0"/>
          <a:ext cx="0" cy="0"/>
          <a:chOff x="0" y="0"/>
          <a:chExt cx="0" cy="0"/>
        </a:xfrm>
      </p:grpSpPr>
      <p:sp>
        <p:nvSpPr>
          <p:cNvPr id="1071" name="Google Shape;1071;p18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072" name="Google Shape;1072;p181"/>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73" name="Google Shape;1073;p18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074" name="Google Shape;1074;p181"/>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075" name="Google Shape;1075;p18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076" name="Google Shape;1076;p18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077" name="Google Shape;1077;p18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078" name="Google Shape;1078;p18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079" name="Google Shape;1079;p18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080" name="Google Shape;1080;p181"/>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081" name="Google Shape;1081;p181"/>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082" name="Google Shape;1082;p181"/>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083" name="Google Shape;1083;p181"/>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084" name="Google Shape;1084;p1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85" name="Google Shape;1085;p1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086" name="Shape 1086"/>
        <p:cNvGrpSpPr/>
        <p:nvPr/>
      </p:nvGrpSpPr>
      <p:grpSpPr>
        <a:xfrm>
          <a:off x="0" y="0"/>
          <a:ext cx="0" cy="0"/>
          <a:chOff x="0" y="0"/>
          <a:chExt cx="0" cy="0"/>
        </a:xfrm>
      </p:grpSpPr>
      <p:sp>
        <p:nvSpPr>
          <p:cNvPr id="1087" name="Google Shape;1087;p182"/>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088" name="Google Shape;1088;p18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89" name="Google Shape;1089;p18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090" name="Google Shape;1090;p1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91" name="Google Shape;1091;p18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092" name="Google Shape;1092;p182"/>
          <p:cNvSpPr txBox="1"/>
          <p:nvPr>
            <p:ph type="title"/>
          </p:nvPr>
        </p:nvSpPr>
        <p:spPr>
          <a:xfrm>
            <a:off x="4245394" y="1281774"/>
            <a:ext cx="4302300" cy="15876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093" name="Google Shape;1093;p18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094" name="Google Shape;1094;p182"/>
          <p:cNvSpPr txBox="1"/>
          <p:nvPr>
            <p:ph idx="3"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095" name="Shape 1095"/>
        <p:cNvGrpSpPr/>
        <p:nvPr/>
      </p:nvGrpSpPr>
      <p:grpSpPr>
        <a:xfrm>
          <a:off x="0" y="0"/>
          <a:ext cx="0" cy="0"/>
          <a:chOff x="0" y="0"/>
          <a:chExt cx="0" cy="0"/>
        </a:xfrm>
      </p:grpSpPr>
      <p:pic>
        <p:nvPicPr>
          <p:cNvPr id="1096" name="Google Shape;1096;p18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97" name="Google Shape;1097;p18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098" name="Google Shape;1098;p1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99" name="Google Shape;1099;p18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100" name="Google Shape;1100;p183"/>
          <p:cNvSpPr txBox="1"/>
          <p:nvPr>
            <p:ph idx="1"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101" name="Google Shape;1101;p18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102" name="Google Shape;1102;p18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103" name="Google Shape;1103;p18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104" name="Google Shape;1104;p18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105" name="Google Shape;1105;p18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106" name="Google Shape;1106;p18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107" name="Google Shape;1107;p18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108" name="Google Shape;1108;p18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109" name="Google Shape;1109;p18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110" name="Shape 1110"/>
        <p:cNvGrpSpPr/>
        <p:nvPr/>
      </p:nvGrpSpPr>
      <p:grpSpPr>
        <a:xfrm>
          <a:off x="0" y="0"/>
          <a:ext cx="0" cy="0"/>
          <a:chOff x="0" y="0"/>
          <a:chExt cx="0" cy="0"/>
        </a:xfrm>
      </p:grpSpPr>
      <p:sp>
        <p:nvSpPr>
          <p:cNvPr id="1111" name="Google Shape;1111;p184"/>
          <p:cNvSpPr txBox="1"/>
          <p:nvPr>
            <p:ph type="title"/>
          </p:nvPr>
        </p:nvSpPr>
        <p:spPr>
          <a:xfrm>
            <a:off x="335831" y="813421"/>
            <a:ext cx="5118600" cy="15786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112" name="Google Shape;1112;p18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13" name="Google Shape;1113;p1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114" name="Google Shape;1114;p18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15" name="Google Shape;1115;p184"/>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116" name="Google Shape;1116;p184"/>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117" name="Google Shape;1117;p18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118" name="Google Shape;1118;p18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spTree>
      <p:nvGrpSpPr>
        <p:cNvPr id="104" name="Shape 104"/>
        <p:cNvGrpSpPr/>
        <p:nvPr/>
      </p:nvGrpSpPr>
      <p:grpSpPr>
        <a:xfrm>
          <a:off x="0" y="0"/>
          <a:ext cx="0" cy="0"/>
          <a:chOff x="0" y="0"/>
          <a:chExt cx="0" cy="0"/>
        </a:xfrm>
      </p:grpSpPr>
      <p:sp>
        <p:nvSpPr>
          <p:cNvPr id="105" name="Google Shape;105;p1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06" name="Google Shape;106;p19"/>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19"/>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08" name="Google Shape;108;p19"/>
          <p:cNvSpPr txBox="1"/>
          <p:nvPr>
            <p:ph idx="2" type="subTitle"/>
          </p:nvPr>
        </p:nvSpPr>
        <p:spPr>
          <a:xfrm>
            <a:off x="826650"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09" name="Google Shape;109;p19"/>
          <p:cNvSpPr txBox="1"/>
          <p:nvPr>
            <p:ph idx="3"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10" name="Google Shape;110;p19"/>
          <p:cNvSpPr txBox="1"/>
          <p:nvPr>
            <p:ph idx="4" type="subTitle"/>
          </p:nvPr>
        </p:nvSpPr>
        <p:spPr>
          <a:xfrm>
            <a:off x="34676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11" name="Google Shape;111;p19"/>
          <p:cNvSpPr txBox="1"/>
          <p:nvPr>
            <p:ph idx="5"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12" name="Google Shape;112;p19"/>
          <p:cNvSpPr txBox="1"/>
          <p:nvPr>
            <p:ph idx="6" type="subTitle"/>
          </p:nvPr>
        </p:nvSpPr>
        <p:spPr>
          <a:xfrm>
            <a:off x="61087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13" name="Google Shape;113;p19"/>
          <p:cNvSpPr txBox="1"/>
          <p:nvPr>
            <p:ph idx="7" type="body"/>
          </p:nvPr>
        </p:nvSpPr>
        <p:spPr>
          <a:xfrm>
            <a:off x="6108737"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119" name="Shape 1119"/>
        <p:cNvGrpSpPr/>
        <p:nvPr/>
      </p:nvGrpSpPr>
      <p:grpSpPr>
        <a:xfrm>
          <a:off x="0" y="0"/>
          <a:ext cx="0" cy="0"/>
          <a:chOff x="0" y="0"/>
          <a:chExt cx="0" cy="0"/>
        </a:xfrm>
      </p:grpSpPr>
      <p:sp>
        <p:nvSpPr>
          <p:cNvPr id="1120" name="Google Shape;1120;p185"/>
          <p:cNvSpPr txBox="1"/>
          <p:nvPr>
            <p:ph type="title"/>
          </p:nvPr>
        </p:nvSpPr>
        <p:spPr>
          <a:xfrm>
            <a:off x="335831" y="813421"/>
            <a:ext cx="5118600" cy="15786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121" name="Google Shape;1121;p18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22" name="Google Shape;1122;p1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123" name="Google Shape;1123;p18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24" name="Google Shape;1124;p185"/>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125" name="Google Shape;1125;p185"/>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126" name="Google Shape;1126;p18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127" name="Google Shape;1127;p18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128" name="Shape 1128"/>
        <p:cNvGrpSpPr/>
        <p:nvPr/>
      </p:nvGrpSpPr>
      <p:grpSpPr>
        <a:xfrm>
          <a:off x="0" y="0"/>
          <a:ext cx="0" cy="0"/>
          <a:chOff x="0" y="0"/>
          <a:chExt cx="0" cy="0"/>
        </a:xfrm>
      </p:grpSpPr>
      <p:sp>
        <p:nvSpPr>
          <p:cNvPr id="1129" name="Google Shape;1129;p186"/>
          <p:cNvSpPr txBox="1"/>
          <p:nvPr>
            <p:ph type="title"/>
          </p:nvPr>
        </p:nvSpPr>
        <p:spPr>
          <a:xfrm>
            <a:off x="335831" y="813421"/>
            <a:ext cx="5118600" cy="15786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130" name="Google Shape;1130;p18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31" name="Google Shape;1131;p1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132" name="Google Shape;1132;p1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33" name="Google Shape;1133;p186"/>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134" name="Google Shape;1134;p18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135" name="Google Shape;1135;p18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136" name="Google Shape;1136;p186"/>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May 2019, Barcelona</a:t>
            </a:r>
            <a:endParaRPr sz="500">
              <a:solidFill>
                <a:srgbClr val="666666"/>
              </a:solidFill>
              <a:latin typeface="Overpass Light"/>
              <a:ea typeface="Overpass Light"/>
              <a:cs typeface="Overpass Light"/>
              <a:sym typeface="Overpass Light"/>
            </a:endParaRPr>
          </a:p>
        </p:txBody>
      </p:sp>
      <p:sp>
        <p:nvSpPr>
          <p:cNvPr id="1137" name="Google Shape;1137;p186"/>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138" name="Shape 1138"/>
        <p:cNvGrpSpPr/>
        <p:nvPr/>
      </p:nvGrpSpPr>
      <p:grpSpPr>
        <a:xfrm>
          <a:off x="0" y="0"/>
          <a:ext cx="0" cy="0"/>
          <a:chOff x="0" y="0"/>
          <a:chExt cx="0" cy="0"/>
        </a:xfrm>
      </p:grpSpPr>
      <p:sp>
        <p:nvSpPr>
          <p:cNvPr id="1139" name="Google Shape;1139;p187"/>
          <p:cNvSpPr txBox="1"/>
          <p:nvPr>
            <p:ph type="title"/>
          </p:nvPr>
        </p:nvSpPr>
        <p:spPr>
          <a:xfrm>
            <a:off x="1557019" y="1412438"/>
            <a:ext cx="5994000" cy="2303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140" name="Google Shape;1140;p18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41" name="Google Shape;1141;p1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42" name="Google Shape;1142;p187"/>
          <p:cNvSpPr txBox="1"/>
          <p:nvPr>
            <p:ph idx="1"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143" name="Google Shape;1143;p18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144" name="Google Shape;1144;p187"/>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1145" name="Google Shape;1145;p18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146" name="Shape 1146"/>
        <p:cNvGrpSpPr/>
        <p:nvPr/>
      </p:nvGrpSpPr>
      <p:grpSpPr>
        <a:xfrm>
          <a:off x="0" y="0"/>
          <a:ext cx="0" cy="0"/>
          <a:chOff x="0" y="0"/>
          <a:chExt cx="0" cy="0"/>
        </a:xfrm>
      </p:grpSpPr>
      <p:sp>
        <p:nvSpPr>
          <p:cNvPr id="1147" name="Google Shape;1147;p188"/>
          <p:cNvSpPr txBox="1"/>
          <p:nvPr>
            <p:ph type="title"/>
          </p:nvPr>
        </p:nvSpPr>
        <p:spPr>
          <a:xfrm>
            <a:off x="1557019" y="1412438"/>
            <a:ext cx="5994000" cy="2303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148" name="Google Shape;1148;p18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49" name="Google Shape;1149;p1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50" name="Google Shape;1150;p18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151" name="Google Shape;1151;p18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152" name="Google Shape;1152;p18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53" name="Google Shape;1153;p188"/>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154" name="Shape 1154"/>
        <p:cNvGrpSpPr/>
        <p:nvPr/>
      </p:nvGrpSpPr>
      <p:grpSpPr>
        <a:xfrm>
          <a:off x="0" y="0"/>
          <a:ext cx="0" cy="0"/>
          <a:chOff x="0" y="0"/>
          <a:chExt cx="0" cy="0"/>
        </a:xfrm>
      </p:grpSpPr>
      <p:sp>
        <p:nvSpPr>
          <p:cNvPr id="1155" name="Google Shape;1155;p189"/>
          <p:cNvSpPr txBox="1"/>
          <p:nvPr>
            <p:ph type="title"/>
          </p:nvPr>
        </p:nvSpPr>
        <p:spPr>
          <a:xfrm>
            <a:off x="4255575" y="1224713"/>
            <a:ext cx="3777900" cy="2912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156" name="Google Shape;1156;p18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157" name="Google Shape;1157;p1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58" name="Google Shape;1158;p189"/>
          <p:cNvSpPr txBox="1"/>
          <p:nvPr>
            <p:ph idx="1"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159" name="Google Shape;1159;p18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160" name="Shape 1160"/>
        <p:cNvGrpSpPr/>
        <p:nvPr/>
      </p:nvGrpSpPr>
      <p:grpSpPr>
        <a:xfrm>
          <a:off x="0" y="0"/>
          <a:ext cx="0" cy="0"/>
          <a:chOff x="0" y="0"/>
          <a:chExt cx="0" cy="0"/>
        </a:xfrm>
      </p:grpSpPr>
      <p:sp>
        <p:nvSpPr>
          <p:cNvPr id="1161" name="Google Shape;1161;p190"/>
          <p:cNvSpPr txBox="1"/>
          <p:nvPr>
            <p:ph type="title"/>
          </p:nvPr>
        </p:nvSpPr>
        <p:spPr>
          <a:xfrm>
            <a:off x="335831" y="709500"/>
            <a:ext cx="7493700" cy="7257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0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0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0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0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0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0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0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0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000">
                <a:solidFill>
                  <a:srgbClr val="000000"/>
                </a:solidFill>
                <a:latin typeface="Overpass"/>
                <a:ea typeface="Overpass"/>
                <a:cs typeface="Overpass"/>
                <a:sym typeface="Overpass"/>
              </a:defRPr>
            </a:lvl9pPr>
          </a:lstStyle>
          <a:p/>
        </p:txBody>
      </p:sp>
      <p:cxnSp>
        <p:nvCxnSpPr>
          <p:cNvPr id="1162" name="Google Shape;1162;p19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63" name="Google Shape;1163;p19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1164" name="Shape 1164"/>
        <p:cNvGrpSpPr/>
        <p:nvPr/>
      </p:nvGrpSpPr>
      <p:grpSpPr>
        <a:xfrm>
          <a:off x="0" y="0"/>
          <a:ext cx="0" cy="0"/>
          <a:chOff x="0" y="0"/>
          <a:chExt cx="0" cy="0"/>
        </a:xfrm>
      </p:grpSpPr>
      <p:sp>
        <p:nvSpPr>
          <p:cNvPr id="1165" name="Google Shape;1165;p191"/>
          <p:cNvSpPr txBox="1"/>
          <p:nvPr>
            <p:ph type="title"/>
          </p:nvPr>
        </p:nvSpPr>
        <p:spPr>
          <a:xfrm>
            <a:off x="335831" y="709500"/>
            <a:ext cx="7493700" cy="7257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0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0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0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0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0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0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0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0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000">
                <a:solidFill>
                  <a:srgbClr val="000000"/>
                </a:solidFill>
                <a:latin typeface="Overpass"/>
                <a:ea typeface="Overpass"/>
                <a:cs typeface="Overpass"/>
                <a:sym typeface="Overpass"/>
              </a:defRPr>
            </a:lvl9pPr>
          </a:lstStyle>
          <a:p/>
        </p:txBody>
      </p:sp>
      <p:cxnSp>
        <p:nvCxnSpPr>
          <p:cNvPr id="1166" name="Google Shape;1166;p19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67" name="Google Shape;1167;p191"/>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68" name="Google Shape;1168;p19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69" name="Google Shape;1169;p1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70" name="Google Shape;1170;p19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71" name="Google Shape;1171;p19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172" name="Google Shape;1172;p191"/>
          <p:cNvSpPr txBox="1"/>
          <p:nvPr/>
        </p:nvSpPr>
        <p:spPr>
          <a:xfrm>
            <a:off x="493331" y="1435350"/>
            <a:ext cx="7178700" cy="3121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lang="en" sz="1100">
                <a:solidFill>
                  <a:schemeClr val="dk1"/>
                </a:solidFill>
                <a:latin typeface="Overpass Light"/>
                <a:ea typeface="Overpass Light"/>
                <a:cs typeface="Overpass Light"/>
                <a:sym typeface="Overpass Light"/>
              </a:rPr>
              <a:t>Text Lorem Text Lorem Text Lorem Text Lorem Text Lorem Text Lorem Text Lorem Text Lorem Text Lorem Text Lorem Text Lorem Text Lorem Text Lorem Text Lorem Text Lorem Text Lorem Text Lorem Text Lorem Text Lorem Text Lorem Text Lorem Text Lorem </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234950" lvl="0" marL="342900" rtl="0" algn="l">
              <a:spcBef>
                <a:spcPts val="0"/>
              </a:spcBef>
              <a:spcAft>
                <a:spcPts val="0"/>
              </a:spcAft>
              <a:buSzPts val="1100"/>
              <a:buFont typeface="Overpass Light"/>
              <a:buChar char="●"/>
            </a:pPr>
            <a:r>
              <a:rPr lang="en" sz="1100">
                <a:latin typeface="Overpass Light"/>
                <a:ea typeface="Overpass Light"/>
                <a:cs typeface="Overpass Light"/>
                <a:sym typeface="Overpass Light"/>
              </a:rPr>
              <a:t>Title</a:t>
            </a:r>
            <a:endParaRPr sz="1100">
              <a:latin typeface="Overpass Light"/>
              <a:ea typeface="Overpass Light"/>
              <a:cs typeface="Overpass Light"/>
              <a:sym typeface="Overpass Light"/>
            </a:endParaRPr>
          </a:p>
          <a:p>
            <a:pPr indent="-234950" lvl="1" marL="685800" rtl="0" algn="l">
              <a:spcBef>
                <a:spcPts val="0"/>
              </a:spcBef>
              <a:spcAft>
                <a:spcPts val="0"/>
              </a:spcAft>
              <a:buSzPts val="1100"/>
              <a:buFont typeface="Overpass Light"/>
              <a:buChar char="○"/>
            </a:pPr>
            <a:r>
              <a:rPr lang="en" sz="1100">
                <a:latin typeface="Overpass Light"/>
                <a:ea typeface="Overpass Light"/>
                <a:cs typeface="Overpass Light"/>
                <a:sym typeface="Overpass Light"/>
              </a:rPr>
              <a:t>Subtitle</a:t>
            </a:r>
            <a:endParaRPr sz="1100">
              <a:latin typeface="Overpass Light"/>
              <a:ea typeface="Overpass Light"/>
              <a:cs typeface="Overpass Light"/>
              <a:sym typeface="Overpass Light"/>
            </a:endParaRPr>
          </a:p>
          <a:p>
            <a:pPr indent="-234950" lvl="2" marL="1028700" rtl="0" algn="l">
              <a:spcBef>
                <a:spcPts val="0"/>
              </a:spcBef>
              <a:spcAft>
                <a:spcPts val="0"/>
              </a:spcAft>
              <a:buSzPts val="1100"/>
              <a:buFont typeface="Overpass Light"/>
              <a:buChar char="■"/>
            </a:pPr>
            <a:r>
              <a:rPr lang="en" sz="1100">
                <a:latin typeface="Overpass Light"/>
                <a:ea typeface="Overpass Light"/>
                <a:cs typeface="Overpass Light"/>
                <a:sym typeface="Overpass Light"/>
              </a:rPr>
              <a:t>Sub-subtitle</a:t>
            </a:r>
            <a:endParaRPr sz="1100">
              <a:latin typeface="Overpass Light"/>
              <a:ea typeface="Overpass Light"/>
              <a:cs typeface="Overpass Light"/>
              <a:sym typeface="Overpass Light"/>
            </a:endParaRPr>
          </a:p>
          <a:p>
            <a:pPr indent="-234950" lvl="3" marL="1371600" rtl="0" algn="l">
              <a:spcBef>
                <a:spcPts val="0"/>
              </a:spcBef>
              <a:spcAft>
                <a:spcPts val="0"/>
              </a:spcAft>
              <a:buSzPts val="1100"/>
              <a:buFont typeface="Overpass Light"/>
              <a:buChar char="●"/>
            </a:pPr>
            <a:r>
              <a:t/>
            </a:r>
            <a:endParaRPr sz="1100">
              <a:latin typeface="Overpass Light"/>
              <a:ea typeface="Overpass Light"/>
              <a:cs typeface="Overpass Light"/>
              <a:sym typeface="Overpass Light"/>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173" name="Shape 1173"/>
        <p:cNvGrpSpPr/>
        <p:nvPr/>
      </p:nvGrpSpPr>
      <p:grpSpPr>
        <a:xfrm>
          <a:off x="0" y="0"/>
          <a:ext cx="0" cy="0"/>
          <a:chOff x="0" y="0"/>
          <a:chExt cx="0" cy="0"/>
        </a:xfrm>
      </p:grpSpPr>
      <p:sp>
        <p:nvSpPr>
          <p:cNvPr id="1174" name="Google Shape;1174;p19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175" name="Google Shape;1175;p19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76" name="Google Shape;1176;p192"/>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177" name="Google Shape;1177;p19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78" name="Google Shape;1178;p1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79" name="Google Shape;1179;p192"/>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180" name="Google Shape;1180;p19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181" name="Google Shape;1181;p192"/>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185" name="Shape 1185"/>
        <p:cNvGrpSpPr/>
        <p:nvPr/>
      </p:nvGrpSpPr>
      <p:grpSpPr>
        <a:xfrm>
          <a:off x="0" y="0"/>
          <a:ext cx="0" cy="0"/>
          <a:chOff x="0" y="0"/>
          <a:chExt cx="0" cy="0"/>
        </a:xfrm>
      </p:grpSpPr>
      <p:sp>
        <p:nvSpPr>
          <p:cNvPr id="1186" name="Google Shape;1186;p19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187" name="Google Shape;1187;p19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188" name="Google Shape;1188;p194"/>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189" name="Google Shape;1189;p194"/>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190" name="Google Shape;1190;p19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191" name="Google Shape;1191;p19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192" name="Shape 1192"/>
        <p:cNvGrpSpPr/>
        <p:nvPr/>
      </p:nvGrpSpPr>
      <p:grpSpPr>
        <a:xfrm>
          <a:off x="0" y="0"/>
          <a:ext cx="0" cy="0"/>
          <a:chOff x="0" y="0"/>
          <a:chExt cx="0" cy="0"/>
        </a:xfrm>
      </p:grpSpPr>
      <p:sp>
        <p:nvSpPr>
          <p:cNvPr id="1193" name="Google Shape;1193;p19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194" name="Google Shape;1194;p19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195" name="Google Shape;1195;p195"/>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196" name="Google Shape;1196;p195"/>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197" name="Google Shape;1197;p195"/>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198" name="Google Shape;1198;p195"/>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199" name="Google Shape;1199;p195"/>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200" name="Google Shape;1200;p19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201" name="Google Shape;1201;p19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202" name="Google Shape;1202;p19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203" name="Google Shape;1203;p19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204" name="Google Shape;1204;p19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205" name="Google Shape;1205;p19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06" name="Google Shape;1206;p1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spTree>
      <p:nvGrpSpPr>
        <p:cNvPr id="114" name="Shape 114"/>
        <p:cNvGrpSpPr/>
        <p:nvPr/>
      </p:nvGrpSpPr>
      <p:grpSpPr>
        <a:xfrm>
          <a:off x="0" y="0"/>
          <a:ext cx="0" cy="0"/>
          <a:chOff x="0" y="0"/>
          <a:chExt cx="0" cy="0"/>
        </a:xfrm>
      </p:grpSpPr>
      <p:sp>
        <p:nvSpPr>
          <p:cNvPr id="115" name="Google Shape;115;p2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16" name="Google Shape;116;p20"/>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20"/>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18" name="Google Shape;118;p20"/>
          <p:cNvSpPr txBox="1"/>
          <p:nvPr>
            <p:ph idx="2"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207" name="Shape 1207"/>
        <p:cNvGrpSpPr/>
        <p:nvPr/>
      </p:nvGrpSpPr>
      <p:grpSpPr>
        <a:xfrm>
          <a:off x="0" y="0"/>
          <a:ext cx="0" cy="0"/>
          <a:chOff x="0" y="0"/>
          <a:chExt cx="0" cy="0"/>
        </a:xfrm>
      </p:grpSpPr>
      <p:sp>
        <p:nvSpPr>
          <p:cNvPr id="1208" name="Google Shape;1208;p19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209" name="Google Shape;1209;p19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210" name="Google Shape;1210;p19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211" name="Google Shape;1211;p19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212" name="Google Shape;1212;p19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13" name="Google Shape;1213;p19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214" name="Shape 1214"/>
        <p:cNvGrpSpPr/>
        <p:nvPr/>
      </p:nvGrpSpPr>
      <p:grpSpPr>
        <a:xfrm>
          <a:off x="0" y="0"/>
          <a:ext cx="0" cy="0"/>
          <a:chOff x="0" y="0"/>
          <a:chExt cx="0" cy="0"/>
        </a:xfrm>
      </p:grpSpPr>
      <p:sp>
        <p:nvSpPr>
          <p:cNvPr id="1215" name="Google Shape;1215;p19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216" name="Google Shape;1216;p19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217" name="Google Shape;1217;p19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218" name="Google Shape;1218;p197"/>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219" name="Google Shape;1219;p19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220" name="Google Shape;1220;p19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221" name="Google Shape;1221;p19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222" name="Google Shape;1222;p19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223" name="Google Shape;1223;p197"/>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224" name="Google Shape;1224;p197"/>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225" name="Google Shape;1225;p197"/>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226" name="Google Shape;1226;p197"/>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227" name="Google Shape;1227;p197"/>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228" name="Google Shape;1228;p19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29" name="Google Shape;1229;p1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230" name="Shape 1230"/>
        <p:cNvGrpSpPr/>
        <p:nvPr/>
      </p:nvGrpSpPr>
      <p:grpSpPr>
        <a:xfrm>
          <a:off x="0" y="0"/>
          <a:ext cx="0" cy="0"/>
          <a:chOff x="0" y="0"/>
          <a:chExt cx="0" cy="0"/>
        </a:xfrm>
      </p:grpSpPr>
      <p:sp>
        <p:nvSpPr>
          <p:cNvPr id="1231" name="Google Shape;1231;p19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232" name="Google Shape;1232;p19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33" name="Google Shape;1233;p19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34" name="Google Shape;1234;p1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35" name="Google Shape;1235;p198"/>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236" name="Google Shape;1236;p198"/>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237" name="Google Shape;1237;p198"/>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238" name="Google Shape;1238;p198"/>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239" name="Shape 1239"/>
        <p:cNvGrpSpPr/>
        <p:nvPr/>
      </p:nvGrpSpPr>
      <p:grpSpPr>
        <a:xfrm>
          <a:off x="0" y="0"/>
          <a:ext cx="0" cy="0"/>
          <a:chOff x="0" y="0"/>
          <a:chExt cx="0" cy="0"/>
        </a:xfrm>
      </p:grpSpPr>
      <p:sp>
        <p:nvSpPr>
          <p:cNvPr id="1240" name="Google Shape;1240;p19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241" name="Google Shape;1241;p19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42" name="Google Shape;1242;p19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43" name="Google Shape;1243;p1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44" name="Google Shape;1244;p199"/>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245" name="Google Shape;1245;p19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246" name="Google Shape;1246;p199"/>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247" name="Google Shape;1247;p199"/>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248" name="Google Shape;1248;p199"/>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249" name="Google Shape;1249;p199"/>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250" name="Google Shape;1250;p199"/>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251" name="Google Shape;1251;p199"/>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252" name="Google Shape;1252;p199"/>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253" name="Google Shape;1253;p199"/>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254" name="Google Shape;1254;p199"/>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255" name="Shape 1255"/>
        <p:cNvGrpSpPr/>
        <p:nvPr/>
      </p:nvGrpSpPr>
      <p:grpSpPr>
        <a:xfrm>
          <a:off x="0" y="0"/>
          <a:ext cx="0" cy="0"/>
          <a:chOff x="0" y="0"/>
          <a:chExt cx="0" cy="0"/>
        </a:xfrm>
      </p:grpSpPr>
      <p:sp>
        <p:nvSpPr>
          <p:cNvPr id="1256" name="Google Shape;1256;p20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257" name="Google Shape;1257;p20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258" name="Google Shape;1258;p20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59" name="Google Shape;1259;p2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260" name="Google Shape;1260;p20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261" name="Google Shape;1261;p20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262" name="Shape 1262"/>
        <p:cNvGrpSpPr/>
        <p:nvPr/>
      </p:nvGrpSpPr>
      <p:grpSpPr>
        <a:xfrm>
          <a:off x="0" y="0"/>
          <a:ext cx="0" cy="0"/>
          <a:chOff x="0" y="0"/>
          <a:chExt cx="0" cy="0"/>
        </a:xfrm>
      </p:grpSpPr>
      <p:sp>
        <p:nvSpPr>
          <p:cNvPr id="1263" name="Google Shape;1263;p20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264" name="Google Shape;1264;p2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65" name="Google Shape;1265;p2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266" name="Google Shape;1266;p2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67" name="Google Shape;1267;p2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268" name="Google Shape;1268;p20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269" name="Google Shape;1269;p20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270" name="Google Shape;1270;p20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271" name="Shape 1271"/>
        <p:cNvGrpSpPr/>
        <p:nvPr/>
      </p:nvGrpSpPr>
      <p:grpSpPr>
        <a:xfrm>
          <a:off x="0" y="0"/>
          <a:ext cx="0" cy="0"/>
          <a:chOff x="0" y="0"/>
          <a:chExt cx="0" cy="0"/>
        </a:xfrm>
      </p:grpSpPr>
      <p:sp>
        <p:nvSpPr>
          <p:cNvPr id="1272" name="Google Shape;1272;p20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273" name="Google Shape;1273;p2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74" name="Google Shape;1274;p2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275" name="Google Shape;1275;p2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76" name="Google Shape;1276;p2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277" name="Google Shape;1277;p20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278" name="Google Shape;1278;p20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279" name="Google Shape;1279;p202"/>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280" name="Shape 1280"/>
        <p:cNvGrpSpPr/>
        <p:nvPr/>
      </p:nvGrpSpPr>
      <p:grpSpPr>
        <a:xfrm>
          <a:off x="0" y="0"/>
          <a:ext cx="0" cy="0"/>
          <a:chOff x="0" y="0"/>
          <a:chExt cx="0" cy="0"/>
        </a:xfrm>
      </p:grpSpPr>
      <p:sp>
        <p:nvSpPr>
          <p:cNvPr id="1281" name="Google Shape;1281;p20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282" name="Google Shape;1282;p20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83" name="Google Shape;1283;p2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84" name="Google Shape;1284;p20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285" name="Google Shape;1285;p20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286" name="Google Shape;1286;p20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1287" name="Google Shape;1287;p20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288" name="Shape 1288"/>
        <p:cNvGrpSpPr/>
        <p:nvPr/>
      </p:nvGrpSpPr>
      <p:grpSpPr>
        <a:xfrm>
          <a:off x="0" y="0"/>
          <a:ext cx="0" cy="0"/>
          <a:chOff x="0" y="0"/>
          <a:chExt cx="0" cy="0"/>
        </a:xfrm>
      </p:grpSpPr>
      <p:sp>
        <p:nvSpPr>
          <p:cNvPr id="1289" name="Google Shape;1289;p20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290" name="Google Shape;1290;p20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291" name="Google Shape;1291;p20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292" name="Google Shape;1292;p20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293" name="Google Shape;1293;p20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94" name="Google Shape;1294;p2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295" name="Shape 1295"/>
        <p:cNvGrpSpPr/>
        <p:nvPr/>
      </p:nvGrpSpPr>
      <p:grpSpPr>
        <a:xfrm>
          <a:off x="0" y="0"/>
          <a:ext cx="0" cy="0"/>
          <a:chOff x="0" y="0"/>
          <a:chExt cx="0" cy="0"/>
        </a:xfrm>
      </p:grpSpPr>
      <p:sp>
        <p:nvSpPr>
          <p:cNvPr id="1296" name="Google Shape;1296;p20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297" name="Google Shape;1297;p20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98" name="Google Shape;1298;p2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99" name="Google Shape;1299;p20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300" name="Google Shape;1300;p20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301" name="Google Shape;1301;p20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12" name="Shape 12"/>
        <p:cNvGrpSpPr/>
        <p:nvPr/>
      </p:nvGrpSpPr>
      <p:grpSpPr>
        <a:xfrm>
          <a:off x="0" y="0"/>
          <a:ext cx="0" cy="0"/>
          <a:chOff x="0" y="0"/>
          <a:chExt cx="0" cy="0"/>
        </a:xfrm>
      </p:grpSpPr>
      <p:sp>
        <p:nvSpPr>
          <p:cNvPr id="13" name="Google Shape;13;p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4" name="Google Shape;14;p3"/>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 name="Google Shape;15;p3"/>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9pPr>
          </a:lstStyle>
          <a:p/>
        </p:txBody>
      </p:sp>
      <p:sp>
        <p:nvSpPr>
          <p:cNvPr id="16" name="Google Shape;16;p3"/>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spTree>
      <p:nvGrpSpPr>
        <p:cNvPr id="119" name="Shape 119"/>
        <p:cNvGrpSpPr/>
        <p:nvPr/>
      </p:nvGrpSpPr>
      <p:grpSpPr>
        <a:xfrm>
          <a:off x="0" y="0"/>
          <a:ext cx="0" cy="0"/>
          <a:chOff x="0" y="0"/>
          <a:chExt cx="0" cy="0"/>
        </a:xfrm>
      </p:grpSpPr>
      <p:sp>
        <p:nvSpPr>
          <p:cNvPr id="120" name="Google Shape;120;p2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21" name="Google Shape;121;p21"/>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p21"/>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23" name="Google Shape;123;p21"/>
          <p:cNvSpPr txBox="1"/>
          <p:nvPr>
            <p:ph idx="2"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302" name="Shape 1302"/>
        <p:cNvGrpSpPr/>
        <p:nvPr/>
      </p:nvGrpSpPr>
      <p:grpSpPr>
        <a:xfrm>
          <a:off x="0" y="0"/>
          <a:ext cx="0" cy="0"/>
          <a:chOff x="0" y="0"/>
          <a:chExt cx="0" cy="0"/>
        </a:xfrm>
      </p:grpSpPr>
      <p:sp>
        <p:nvSpPr>
          <p:cNvPr id="1303" name="Google Shape;1303;p20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04" name="Google Shape;1304;p20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05" name="Google Shape;1305;p2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306" name="Google Shape;1306;p20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307" name="Google Shape;1307;p2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08" name="Google Shape;1308;p20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309" name="Shape 1309"/>
        <p:cNvGrpSpPr/>
        <p:nvPr/>
      </p:nvGrpSpPr>
      <p:grpSpPr>
        <a:xfrm>
          <a:off x="0" y="0"/>
          <a:ext cx="0" cy="0"/>
          <a:chOff x="0" y="0"/>
          <a:chExt cx="0" cy="0"/>
        </a:xfrm>
      </p:grpSpPr>
      <p:sp>
        <p:nvSpPr>
          <p:cNvPr id="1310" name="Google Shape;1310;p20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311" name="Google Shape;1311;p20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12" name="Google Shape;1312;p2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313" name="Google Shape;1313;p20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14" name="Google Shape;1314;p20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315" name="Google Shape;1315;p20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316" name="Google Shape;1316;p207"/>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_2">
    <p:spTree>
      <p:nvGrpSpPr>
        <p:cNvPr id="1317" name="Shape 1317"/>
        <p:cNvGrpSpPr/>
        <p:nvPr/>
      </p:nvGrpSpPr>
      <p:grpSpPr>
        <a:xfrm>
          <a:off x="0" y="0"/>
          <a:ext cx="0" cy="0"/>
          <a:chOff x="0" y="0"/>
          <a:chExt cx="0" cy="0"/>
        </a:xfrm>
      </p:grpSpPr>
      <p:sp>
        <p:nvSpPr>
          <p:cNvPr id="1318" name="Google Shape;1318;p208"/>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319" name="Google Shape;1319;p208"/>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20" name="Google Shape;1320;p208"/>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1321" name="Google Shape;1321;p208"/>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22" name="Shape 1322"/>
        <p:cNvGrpSpPr/>
        <p:nvPr/>
      </p:nvGrpSpPr>
      <p:grpSpPr>
        <a:xfrm>
          <a:off x="0" y="0"/>
          <a:ext cx="0" cy="0"/>
          <a:chOff x="0" y="0"/>
          <a:chExt cx="0" cy="0"/>
        </a:xfrm>
      </p:grpSpPr>
      <p:sp>
        <p:nvSpPr>
          <p:cNvPr id="1323" name="Google Shape;1323;p209"/>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chemeClr val="dk1"/>
              </a:buClr>
              <a:buSzPts val="2600"/>
              <a:buNone/>
              <a:defRPr b="0" i="0" sz="2900" u="none" cap="none" strike="noStrike">
                <a:solidFill>
                  <a:schemeClr val="dk1"/>
                </a:solidFill>
              </a:defRPr>
            </a:lvl1pPr>
            <a:lvl2pPr indent="0" lvl="1" marL="0" marR="0" rtl="0" algn="l">
              <a:spcBef>
                <a:spcPts val="0"/>
              </a:spcBef>
              <a:spcAft>
                <a:spcPts val="0"/>
              </a:spcAft>
              <a:buClr>
                <a:schemeClr val="dk1"/>
              </a:buClr>
              <a:buSzPts val="2600"/>
              <a:buNone/>
              <a:defRPr b="0" i="0" sz="3300" u="none" cap="none" strike="noStrike">
                <a:solidFill>
                  <a:schemeClr val="dk1"/>
                </a:solidFill>
              </a:defRPr>
            </a:lvl2pPr>
            <a:lvl3pPr indent="0" lvl="2" marL="0" marR="0" rtl="0" algn="l">
              <a:spcBef>
                <a:spcPts val="0"/>
              </a:spcBef>
              <a:spcAft>
                <a:spcPts val="0"/>
              </a:spcAft>
              <a:buClr>
                <a:schemeClr val="dk1"/>
              </a:buClr>
              <a:buSzPts val="2600"/>
              <a:buNone/>
              <a:defRPr b="0" i="0" sz="3300" u="none" cap="none" strike="noStrike">
                <a:solidFill>
                  <a:schemeClr val="dk1"/>
                </a:solidFill>
              </a:defRPr>
            </a:lvl3pPr>
            <a:lvl4pPr indent="0" lvl="3" marL="0" marR="0" rtl="0" algn="l">
              <a:spcBef>
                <a:spcPts val="0"/>
              </a:spcBef>
              <a:spcAft>
                <a:spcPts val="0"/>
              </a:spcAft>
              <a:buClr>
                <a:schemeClr val="dk1"/>
              </a:buClr>
              <a:buSzPts val="2600"/>
              <a:buNone/>
              <a:defRPr b="0" i="0" sz="3300" u="none" cap="none" strike="noStrike">
                <a:solidFill>
                  <a:schemeClr val="dk1"/>
                </a:solidFill>
              </a:defRPr>
            </a:lvl4pPr>
            <a:lvl5pPr indent="0" lvl="4" marL="0" marR="0" rtl="0" algn="l">
              <a:spcBef>
                <a:spcPts val="0"/>
              </a:spcBef>
              <a:spcAft>
                <a:spcPts val="0"/>
              </a:spcAft>
              <a:buClr>
                <a:schemeClr val="dk1"/>
              </a:buClr>
              <a:buSzPts val="2600"/>
              <a:buNone/>
              <a:defRPr b="0" i="0" sz="3300" u="none" cap="none" strike="noStrike">
                <a:solidFill>
                  <a:schemeClr val="dk1"/>
                </a:solidFill>
              </a:defRPr>
            </a:lvl5pPr>
            <a:lvl6pPr indent="0" lvl="5" marL="0" marR="0" rtl="0" algn="l">
              <a:spcBef>
                <a:spcPts val="0"/>
              </a:spcBef>
              <a:spcAft>
                <a:spcPts val="0"/>
              </a:spcAft>
              <a:buClr>
                <a:schemeClr val="dk1"/>
              </a:buClr>
              <a:buSzPts val="2600"/>
              <a:buNone/>
              <a:defRPr b="0" i="0" sz="3300" u="none" cap="none" strike="noStrike">
                <a:solidFill>
                  <a:schemeClr val="dk1"/>
                </a:solidFill>
              </a:defRPr>
            </a:lvl6pPr>
            <a:lvl7pPr indent="0" lvl="6" marL="0" marR="0" rtl="0" algn="l">
              <a:spcBef>
                <a:spcPts val="0"/>
              </a:spcBef>
              <a:spcAft>
                <a:spcPts val="0"/>
              </a:spcAft>
              <a:buClr>
                <a:schemeClr val="dk1"/>
              </a:buClr>
              <a:buSzPts val="2600"/>
              <a:buNone/>
              <a:defRPr b="0" i="0" sz="3300" u="none" cap="none" strike="noStrike">
                <a:solidFill>
                  <a:schemeClr val="dk1"/>
                </a:solidFill>
              </a:defRPr>
            </a:lvl7pPr>
            <a:lvl8pPr indent="0" lvl="7" marL="0" marR="0" rtl="0" algn="l">
              <a:spcBef>
                <a:spcPts val="0"/>
              </a:spcBef>
              <a:spcAft>
                <a:spcPts val="0"/>
              </a:spcAft>
              <a:buClr>
                <a:schemeClr val="dk1"/>
              </a:buClr>
              <a:buSzPts val="2600"/>
              <a:buNone/>
              <a:defRPr b="0" i="0" sz="3300" u="none" cap="none" strike="noStrike">
                <a:solidFill>
                  <a:schemeClr val="dk1"/>
                </a:solidFill>
              </a:defRPr>
            </a:lvl8pPr>
            <a:lvl9pPr indent="0" lvl="8" marL="0" marR="0" rtl="0" algn="l">
              <a:spcBef>
                <a:spcPts val="0"/>
              </a:spcBef>
              <a:spcAft>
                <a:spcPts val="0"/>
              </a:spcAft>
              <a:buClr>
                <a:schemeClr val="dk1"/>
              </a:buClr>
              <a:buSzPts val="2600"/>
              <a:buNone/>
              <a:defRPr b="0" i="0" sz="3300" u="none" cap="none" strike="noStrike">
                <a:solidFill>
                  <a:schemeClr val="dk1"/>
                </a:solidFill>
              </a:defRPr>
            </a:lvl9pPr>
          </a:lstStyle>
          <a:p/>
        </p:txBody>
      </p:sp>
      <p:sp>
        <p:nvSpPr>
          <p:cNvPr id="1324" name="Google Shape;1324;p209"/>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_5">
    <p:spTree>
      <p:nvGrpSpPr>
        <p:cNvPr id="1325" name="Shape 1325"/>
        <p:cNvGrpSpPr/>
        <p:nvPr/>
      </p:nvGrpSpPr>
      <p:grpSpPr>
        <a:xfrm>
          <a:off x="0" y="0"/>
          <a:ext cx="0" cy="0"/>
          <a:chOff x="0" y="0"/>
          <a:chExt cx="0" cy="0"/>
        </a:xfrm>
      </p:grpSpPr>
      <p:sp>
        <p:nvSpPr>
          <p:cNvPr id="1326" name="Google Shape;1326;p210"/>
          <p:cNvSpPr txBox="1"/>
          <p:nvPr>
            <p:ph type="title"/>
          </p:nvPr>
        </p:nvSpPr>
        <p:spPr>
          <a:xfrm>
            <a:off x="826650" y="1704884"/>
            <a:ext cx="7490700" cy="10632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8">
  <p:cSld name="CUSTOM_1_8">
    <p:spTree>
      <p:nvGrpSpPr>
        <p:cNvPr id="1327" name="Shape 1327"/>
        <p:cNvGrpSpPr/>
        <p:nvPr/>
      </p:nvGrpSpPr>
      <p:grpSpPr>
        <a:xfrm>
          <a:off x="0" y="0"/>
          <a:ext cx="0" cy="0"/>
          <a:chOff x="0" y="0"/>
          <a:chExt cx="0" cy="0"/>
        </a:xfrm>
      </p:grpSpPr>
      <p:sp>
        <p:nvSpPr>
          <p:cNvPr id="1328" name="Google Shape;1328;p211"/>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329" name="Google Shape;1329;p211"/>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30" name="Google Shape;1330;p211"/>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1331" name="Google Shape;1331;p211"/>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9">
  <p:cSld name="CUSTOM_1_9">
    <p:spTree>
      <p:nvGrpSpPr>
        <p:cNvPr id="1332" name="Shape 1332"/>
        <p:cNvGrpSpPr/>
        <p:nvPr/>
      </p:nvGrpSpPr>
      <p:grpSpPr>
        <a:xfrm>
          <a:off x="0" y="0"/>
          <a:ext cx="0" cy="0"/>
          <a:chOff x="0" y="0"/>
          <a:chExt cx="0" cy="0"/>
        </a:xfrm>
      </p:grpSpPr>
      <p:sp>
        <p:nvSpPr>
          <p:cNvPr id="1333" name="Google Shape;1333;p212"/>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334" name="Google Shape;1334;p212"/>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35" name="Google Shape;1335;p212"/>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1336" name="Google Shape;1336;p212"/>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_1_1_1_2">
    <p:spTree>
      <p:nvGrpSpPr>
        <p:cNvPr id="1337" name="Shape 1337"/>
        <p:cNvGrpSpPr/>
        <p:nvPr/>
      </p:nvGrpSpPr>
      <p:grpSpPr>
        <a:xfrm>
          <a:off x="0" y="0"/>
          <a:ext cx="0" cy="0"/>
          <a:chOff x="0" y="0"/>
          <a:chExt cx="0" cy="0"/>
        </a:xfrm>
      </p:grpSpPr>
      <p:sp>
        <p:nvSpPr>
          <p:cNvPr id="1338" name="Google Shape;1338;p213"/>
          <p:cNvSpPr txBox="1"/>
          <p:nvPr>
            <p:ph idx="1" type="subTitle"/>
          </p:nvPr>
        </p:nvSpPr>
        <p:spPr>
          <a:xfrm>
            <a:off x="826650" y="2872256"/>
            <a:ext cx="2260800" cy="664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1339" name="Google Shape;1339;p213"/>
          <p:cNvSpPr txBox="1"/>
          <p:nvPr>
            <p:ph idx="2" type="subTitle"/>
          </p:nvPr>
        </p:nvSpPr>
        <p:spPr>
          <a:xfrm>
            <a:off x="826650" y="3536456"/>
            <a:ext cx="2260800" cy="664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340" name="Google Shape;1340;p213"/>
          <p:cNvSpPr txBox="1"/>
          <p:nvPr>
            <p:ph idx="3" type="subTitle"/>
          </p:nvPr>
        </p:nvSpPr>
        <p:spPr>
          <a:xfrm>
            <a:off x="3441600" y="3536456"/>
            <a:ext cx="2260800" cy="664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341" name="Google Shape;1341;p213"/>
          <p:cNvSpPr txBox="1"/>
          <p:nvPr>
            <p:ph idx="4" type="subTitle"/>
          </p:nvPr>
        </p:nvSpPr>
        <p:spPr>
          <a:xfrm>
            <a:off x="3441600" y="2872256"/>
            <a:ext cx="2260800" cy="664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1342" name="Google Shape;1342;p213"/>
          <p:cNvSpPr txBox="1"/>
          <p:nvPr>
            <p:ph idx="5" type="subTitle"/>
          </p:nvPr>
        </p:nvSpPr>
        <p:spPr>
          <a:xfrm>
            <a:off x="6056550" y="3536456"/>
            <a:ext cx="2260800" cy="664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1343" name="Google Shape;1343;p213"/>
          <p:cNvSpPr txBox="1"/>
          <p:nvPr>
            <p:ph idx="6" type="subTitle"/>
          </p:nvPr>
        </p:nvSpPr>
        <p:spPr>
          <a:xfrm>
            <a:off x="6056550" y="2872256"/>
            <a:ext cx="2260800" cy="664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1344" name="Google Shape;1344;p213"/>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45" name="Google Shape;1345;p213"/>
          <p:cNvSpPr txBox="1"/>
          <p:nvPr>
            <p:ph idx="7" type="subTitle"/>
          </p:nvPr>
        </p:nvSpPr>
        <p:spPr>
          <a:xfrm>
            <a:off x="0" y="929775"/>
            <a:ext cx="9144000" cy="32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1346" name="Google Shape;1346;p213"/>
          <p:cNvSpPr txBox="1"/>
          <p:nvPr/>
        </p:nvSpPr>
        <p:spPr>
          <a:xfrm>
            <a:off x="3619350" y="4767306"/>
            <a:ext cx="19053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_3">
    <p:spTree>
      <p:nvGrpSpPr>
        <p:cNvPr id="1347" name="Shape 1347"/>
        <p:cNvGrpSpPr/>
        <p:nvPr/>
      </p:nvGrpSpPr>
      <p:grpSpPr>
        <a:xfrm>
          <a:off x="0" y="0"/>
          <a:ext cx="0" cy="0"/>
          <a:chOff x="0" y="0"/>
          <a:chExt cx="0" cy="0"/>
        </a:xfrm>
      </p:grpSpPr>
      <p:sp>
        <p:nvSpPr>
          <p:cNvPr id="1348" name="Google Shape;1348;p214"/>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349" name="Google Shape;1349;p214"/>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50" name="Google Shape;1350;p214"/>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4">
  <p:cSld name="text only">
    <p:spTree>
      <p:nvGrpSpPr>
        <p:cNvPr id="1351" name="Shape 1351"/>
        <p:cNvGrpSpPr/>
        <p:nvPr/>
      </p:nvGrpSpPr>
      <p:grpSpPr>
        <a:xfrm>
          <a:off x="0" y="0"/>
          <a:ext cx="0" cy="0"/>
          <a:chOff x="0" y="0"/>
          <a:chExt cx="0" cy="0"/>
        </a:xfrm>
      </p:grpSpPr>
      <p:sp>
        <p:nvSpPr>
          <p:cNvPr id="1352" name="Google Shape;1352;p215"/>
          <p:cNvSpPr txBox="1"/>
          <p:nvPr>
            <p:ph type="title"/>
          </p:nvPr>
        </p:nvSpPr>
        <p:spPr>
          <a:xfrm>
            <a:off x="457200" y="0"/>
            <a:ext cx="7772400" cy="10287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2600"/>
              <a:buFont typeface="Overpass"/>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9pPr>
          </a:lstStyle>
          <a:p/>
        </p:txBody>
      </p:sp>
      <p:sp>
        <p:nvSpPr>
          <p:cNvPr id="1353" name="Google Shape;1353;p215"/>
          <p:cNvSpPr txBox="1"/>
          <p:nvPr>
            <p:ph idx="1" type="body"/>
          </p:nvPr>
        </p:nvSpPr>
        <p:spPr>
          <a:xfrm>
            <a:off x="457200" y="1096025"/>
            <a:ext cx="8286900" cy="33045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300"/>
              </a:spcBef>
              <a:spcAft>
                <a:spcPts val="0"/>
              </a:spcAft>
              <a:buClr>
                <a:srgbClr val="000000"/>
              </a:buClr>
              <a:buSzPts val="1800"/>
              <a:buFont typeface="Overpass"/>
              <a:buChar char="•"/>
              <a:defRPr i="0" sz="1800" u="none" cap="none" strike="noStrike">
                <a:solidFill>
                  <a:srgbClr val="000000"/>
                </a:solidFill>
                <a:latin typeface="Overpass"/>
                <a:ea typeface="Overpass"/>
                <a:cs typeface="Overpass"/>
                <a:sym typeface="Overpass"/>
              </a:defRPr>
            </a:lvl1pPr>
            <a:lvl2pPr indent="-330200" lvl="1" marL="914400" marR="0" rtl="0" algn="l">
              <a:lnSpc>
                <a:spcPct val="110000"/>
              </a:lnSpc>
              <a:spcBef>
                <a:spcPts val="300"/>
              </a:spcBef>
              <a:spcAft>
                <a:spcPts val="0"/>
              </a:spcAft>
              <a:buClr>
                <a:srgbClr val="000000"/>
              </a:buClr>
              <a:buSzPts val="1600"/>
              <a:buFont typeface="Overpass"/>
              <a:buChar char="•"/>
              <a:defRPr i="0" sz="16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300"/>
              </a:spcBef>
              <a:spcAft>
                <a:spcPts val="0"/>
              </a:spcAft>
              <a:buClr>
                <a:srgbClr val="000000"/>
              </a:buClr>
              <a:buSzPts val="1200"/>
              <a:buFont typeface="Overpass"/>
              <a:buChar char="•"/>
              <a:defRPr i="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30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30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5pPr>
            <a:lvl6pPr indent="-304800" lvl="5" marL="27432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6pPr>
            <a:lvl7pPr indent="-304800" lvl="6" marL="32004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7pPr>
            <a:lvl8pPr indent="-304800" lvl="7" marL="36576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8pPr>
            <a:lvl9pPr indent="-304800" lvl="8" marL="41148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26" name="Google Shape;126;p22"/>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7" name="Google Shape;127;p22"/>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28" name="Google Shape;128;p22"/>
          <p:cNvSpPr txBox="1"/>
          <p:nvPr>
            <p:ph idx="2" type="body"/>
          </p:nvPr>
        </p:nvSpPr>
        <p:spPr>
          <a:xfrm>
            <a:off x="826650" y="1512056"/>
            <a:ext cx="7490700" cy="879300"/>
          </a:xfrm>
          <a:prstGeom prst="rect">
            <a:avLst/>
          </a:prstGeom>
          <a:noFill/>
          <a:ln>
            <a:noFill/>
          </a:ln>
        </p:spPr>
        <p:txBody>
          <a:bodyPr anchorCtr="0" anchor="b"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1">
  <p:cSld name="CUSTOM_1_1_2">
    <p:spTree>
      <p:nvGrpSpPr>
        <p:cNvPr id="1354" name="Shape 1354"/>
        <p:cNvGrpSpPr/>
        <p:nvPr/>
      </p:nvGrpSpPr>
      <p:grpSpPr>
        <a:xfrm>
          <a:off x="0" y="0"/>
          <a:ext cx="0" cy="0"/>
          <a:chOff x="0" y="0"/>
          <a:chExt cx="0" cy="0"/>
        </a:xfrm>
      </p:grpSpPr>
      <p:sp>
        <p:nvSpPr>
          <p:cNvPr id="1355" name="Google Shape;1355;p216"/>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
        <p:nvSpPr>
          <p:cNvPr id="1356" name="Google Shape;1356;p216"/>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357" name="Google Shape;1357;p216"/>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58" name="Google Shape;1358;p216"/>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1359" name="Shape 1359"/>
        <p:cNvGrpSpPr/>
        <p:nvPr/>
      </p:nvGrpSpPr>
      <p:grpSpPr>
        <a:xfrm>
          <a:off x="0" y="0"/>
          <a:ext cx="0" cy="0"/>
          <a:chOff x="0" y="0"/>
          <a:chExt cx="0" cy="0"/>
        </a:xfrm>
      </p:grpSpPr>
      <p:sp>
        <p:nvSpPr>
          <p:cNvPr id="1360" name="Google Shape;1360;p21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1" name="Google Shape;1361;p217"/>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2" name="Google Shape;1362;p2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1363" name="Shape 1363"/>
        <p:cNvGrpSpPr/>
        <p:nvPr/>
      </p:nvGrpSpPr>
      <p:grpSpPr>
        <a:xfrm>
          <a:off x="0" y="0"/>
          <a:ext cx="0" cy="0"/>
          <a:chOff x="0" y="0"/>
          <a:chExt cx="0" cy="0"/>
        </a:xfrm>
      </p:grpSpPr>
      <p:sp>
        <p:nvSpPr>
          <p:cNvPr id="1364" name="Google Shape;1364;p21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65" name="Google Shape;1365;p2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366" name="Google Shape;1366;p2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67" name="Google Shape;1367;p2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68" name="Google Shape;1368;p2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69" name="Google Shape;1369;p21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_10">
    <p:spTree>
      <p:nvGrpSpPr>
        <p:cNvPr id="1370" name="Shape 1370"/>
        <p:cNvGrpSpPr/>
        <p:nvPr/>
      </p:nvGrpSpPr>
      <p:grpSpPr>
        <a:xfrm>
          <a:off x="0" y="0"/>
          <a:ext cx="0" cy="0"/>
          <a:chOff x="0" y="0"/>
          <a:chExt cx="0" cy="0"/>
        </a:xfrm>
      </p:grpSpPr>
      <p:sp>
        <p:nvSpPr>
          <p:cNvPr id="1371" name="Google Shape;1371;p219"/>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
        <p:nvSpPr>
          <p:cNvPr id="1372" name="Google Shape;1372;p219"/>
          <p:cNvSpPr txBox="1"/>
          <p:nvPr>
            <p:ph idx="1" type="body"/>
          </p:nvPr>
        </p:nvSpPr>
        <p:spPr>
          <a:xfrm>
            <a:off x="826700" y="1318050"/>
            <a:ext cx="7490700" cy="31893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373" name="Google Shape;1373;p219"/>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74" name="Google Shape;1374;p219"/>
          <p:cNvSpPr/>
          <p:nvPr/>
        </p:nvSpPr>
        <p:spPr>
          <a:xfrm>
            <a:off x="8294975" y="4771525"/>
            <a:ext cx="772500" cy="288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219"/>
          <p:cNvPicPr preferRelativeResize="0"/>
          <p:nvPr/>
        </p:nvPicPr>
        <p:blipFill>
          <a:blip r:embed="rId2">
            <a:alphaModFix/>
          </a:blip>
          <a:stretch>
            <a:fillRect/>
          </a:stretch>
        </p:blipFill>
        <p:spPr>
          <a:xfrm>
            <a:off x="8615176" y="4804506"/>
            <a:ext cx="307875" cy="232750"/>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3">
  <p:cSld name="CUSTOM_1_11">
    <p:spTree>
      <p:nvGrpSpPr>
        <p:cNvPr id="1376" name="Shape 1376"/>
        <p:cNvGrpSpPr/>
        <p:nvPr/>
      </p:nvGrpSpPr>
      <p:grpSpPr>
        <a:xfrm>
          <a:off x="0" y="0"/>
          <a:ext cx="0" cy="0"/>
          <a:chOff x="0" y="0"/>
          <a:chExt cx="0" cy="0"/>
        </a:xfrm>
      </p:grpSpPr>
      <p:sp>
        <p:nvSpPr>
          <p:cNvPr id="1377" name="Google Shape;1377;p220"/>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
        <p:nvSpPr>
          <p:cNvPr id="1378" name="Google Shape;1378;p220"/>
          <p:cNvSpPr txBox="1"/>
          <p:nvPr>
            <p:ph idx="1" type="body"/>
          </p:nvPr>
        </p:nvSpPr>
        <p:spPr>
          <a:xfrm>
            <a:off x="826700" y="1318050"/>
            <a:ext cx="7490700" cy="31893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379" name="Google Shape;1379;p22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80" name="Google Shape;1380;p220"/>
          <p:cNvSpPr/>
          <p:nvPr/>
        </p:nvSpPr>
        <p:spPr>
          <a:xfrm>
            <a:off x="8294975" y="4771525"/>
            <a:ext cx="772500" cy="288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1" name="Google Shape;1381;p220"/>
          <p:cNvPicPr preferRelativeResize="0"/>
          <p:nvPr/>
        </p:nvPicPr>
        <p:blipFill>
          <a:blip r:embed="rId2">
            <a:alphaModFix/>
          </a:blip>
          <a:stretch>
            <a:fillRect/>
          </a:stretch>
        </p:blipFill>
        <p:spPr>
          <a:xfrm>
            <a:off x="8615176" y="4804506"/>
            <a:ext cx="307875" cy="232750"/>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82" name="Shape 1382"/>
        <p:cNvGrpSpPr/>
        <p:nvPr/>
      </p:nvGrpSpPr>
      <p:grpSpPr>
        <a:xfrm>
          <a:off x="0" y="0"/>
          <a:ext cx="0" cy="0"/>
          <a:chOff x="0" y="0"/>
          <a:chExt cx="0" cy="0"/>
        </a:xfrm>
      </p:grpSpPr>
      <p:sp>
        <p:nvSpPr>
          <p:cNvPr id="1383" name="Google Shape;1383;p221"/>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4" name="Google Shape;1384;p221"/>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85" name="Google Shape;1385;p2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4">
  <p:cSld name="TITLE_4">
    <p:spTree>
      <p:nvGrpSpPr>
        <p:cNvPr id="1386" name="Shape 1386"/>
        <p:cNvGrpSpPr/>
        <p:nvPr/>
      </p:nvGrpSpPr>
      <p:grpSpPr>
        <a:xfrm>
          <a:off x="0" y="0"/>
          <a:ext cx="0" cy="0"/>
          <a:chOff x="0" y="0"/>
          <a:chExt cx="0" cy="0"/>
        </a:xfrm>
      </p:grpSpPr>
      <p:sp>
        <p:nvSpPr>
          <p:cNvPr id="1387" name="Google Shape;1387;p22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88" name="Google Shape;1388;p22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89" name="Google Shape;1389;p2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5">
  <p:cSld name="CUSTOM_1_12">
    <p:spTree>
      <p:nvGrpSpPr>
        <p:cNvPr id="1390" name="Shape 1390"/>
        <p:cNvGrpSpPr/>
        <p:nvPr/>
      </p:nvGrpSpPr>
      <p:grpSpPr>
        <a:xfrm>
          <a:off x="0" y="0"/>
          <a:ext cx="0" cy="0"/>
          <a:chOff x="0" y="0"/>
          <a:chExt cx="0" cy="0"/>
        </a:xfrm>
      </p:grpSpPr>
      <p:sp>
        <p:nvSpPr>
          <p:cNvPr id="1391" name="Google Shape;1391;p223"/>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392" name="Google Shape;1392;p223"/>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93" name="Google Shape;1393;p223"/>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6">
  <p:cSld name="CUSTOM_1_13">
    <p:spTree>
      <p:nvGrpSpPr>
        <p:cNvPr id="1394" name="Shape 1394"/>
        <p:cNvGrpSpPr/>
        <p:nvPr/>
      </p:nvGrpSpPr>
      <p:grpSpPr>
        <a:xfrm>
          <a:off x="0" y="0"/>
          <a:ext cx="0" cy="0"/>
          <a:chOff x="0" y="0"/>
          <a:chExt cx="0" cy="0"/>
        </a:xfrm>
      </p:grpSpPr>
      <p:sp>
        <p:nvSpPr>
          <p:cNvPr id="1395" name="Google Shape;1395;p224"/>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1396" name="Google Shape;1396;p224"/>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97" name="Google Shape;1397;p224"/>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1398" name="Shape 1398"/>
        <p:cNvGrpSpPr/>
        <p:nvPr/>
      </p:nvGrpSpPr>
      <p:grpSpPr>
        <a:xfrm>
          <a:off x="0" y="0"/>
          <a:ext cx="0" cy="0"/>
          <a:chOff x="0" y="0"/>
          <a:chExt cx="0" cy="0"/>
        </a:xfrm>
      </p:grpSpPr>
      <p:sp>
        <p:nvSpPr>
          <p:cNvPr id="1399" name="Google Shape;1399;p225"/>
          <p:cNvSpPr txBox="1"/>
          <p:nvPr>
            <p:ph idx="1" type="subTitle"/>
          </p:nvPr>
        </p:nvSpPr>
        <p:spPr>
          <a:xfrm>
            <a:off x="3467638" y="1809825"/>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1400" name="Google Shape;1400;p225"/>
          <p:cNvSpPr txBox="1"/>
          <p:nvPr>
            <p:ph idx="2" type="body"/>
          </p:nvPr>
        </p:nvSpPr>
        <p:spPr>
          <a:xfrm>
            <a:off x="3467638" y="2332275"/>
            <a:ext cx="2208600" cy="12174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401" name="Google Shape;1401;p225"/>
          <p:cNvSpPr txBox="1"/>
          <p:nvPr>
            <p:ph idx="3" type="subTitle"/>
          </p:nvPr>
        </p:nvSpPr>
        <p:spPr>
          <a:xfrm>
            <a:off x="6108738" y="1809825"/>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1402" name="Google Shape;1402;p225"/>
          <p:cNvSpPr txBox="1"/>
          <p:nvPr>
            <p:ph idx="4" type="body"/>
          </p:nvPr>
        </p:nvSpPr>
        <p:spPr>
          <a:xfrm>
            <a:off x="6108738" y="2332275"/>
            <a:ext cx="2208600" cy="12174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403" name="Google Shape;1403;p225"/>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404" name="Google Shape;1404;p225"/>
          <p:cNvSpPr txBox="1"/>
          <p:nvPr>
            <p:ph idx="5" type="subTitle"/>
          </p:nvPr>
        </p:nvSpPr>
        <p:spPr>
          <a:xfrm>
            <a:off x="826650" y="929775"/>
            <a:ext cx="7490700" cy="32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1405" name="Google Shape;1405;p225"/>
          <p:cNvSpPr txBox="1"/>
          <p:nvPr>
            <p:ph idx="6" type="subTitle"/>
          </p:nvPr>
        </p:nvSpPr>
        <p:spPr>
          <a:xfrm>
            <a:off x="916538" y="1809825"/>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1406" name="Google Shape;1406;p225"/>
          <p:cNvSpPr txBox="1"/>
          <p:nvPr>
            <p:ph idx="7" type="body"/>
          </p:nvPr>
        </p:nvSpPr>
        <p:spPr>
          <a:xfrm>
            <a:off x="916538" y="2332275"/>
            <a:ext cx="2208600" cy="12174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31" name="Google Shape;131;p23"/>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3"/>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33" name="Google Shape;133;p23"/>
          <p:cNvSpPr txBox="1"/>
          <p:nvPr>
            <p:ph idx="2"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_2">
    <p:spTree>
      <p:nvGrpSpPr>
        <p:cNvPr id="1407" name="Shape 1407"/>
        <p:cNvGrpSpPr/>
        <p:nvPr/>
      </p:nvGrpSpPr>
      <p:grpSpPr>
        <a:xfrm>
          <a:off x="0" y="0"/>
          <a:ext cx="0" cy="0"/>
          <a:chOff x="0" y="0"/>
          <a:chExt cx="0" cy="0"/>
        </a:xfrm>
      </p:grpSpPr>
      <p:sp>
        <p:nvSpPr>
          <p:cNvPr id="1408" name="Google Shape;1408;p226"/>
          <p:cNvSpPr txBox="1"/>
          <p:nvPr>
            <p:ph idx="1" type="body"/>
          </p:nvPr>
        </p:nvSpPr>
        <p:spPr>
          <a:xfrm>
            <a:off x="826650" y="1496698"/>
            <a:ext cx="7490700" cy="3936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400"/>
            </a:lvl1pPr>
            <a:lvl2pPr indent="-304800" lvl="1" marL="914400" rtl="0" algn="ctr">
              <a:spcBef>
                <a:spcPts val="0"/>
              </a:spcBef>
              <a:spcAft>
                <a:spcPts val="0"/>
              </a:spcAft>
              <a:buSzPts val="1200"/>
              <a:buChar char="○"/>
              <a:defRPr sz="1400"/>
            </a:lvl2pPr>
            <a:lvl3pPr indent="-304800" lvl="2" marL="1371600" rtl="0" algn="ctr">
              <a:spcBef>
                <a:spcPts val="0"/>
              </a:spcBef>
              <a:spcAft>
                <a:spcPts val="0"/>
              </a:spcAft>
              <a:buSzPts val="1200"/>
              <a:buChar char="■"/>
              <a:defRPr sz="1400"/>
            </a:lvl3pPr>
            <a:lvl4pPr indent="-304800" lvl="3" marL="1828800" rtl="0" algn="ctr">
              <a:spcBef>
                <a:spcPts val="0"/>
              </a:spcBef>
              <a:spcAft>
                <a:spcPts val="0"/>
              </a:spcAft>
              <a:buSzPts val="1200"/>
              <a:buChar char="●"/>
              <a:defRPr sz="1400"/>
            </a:lvl4pPr>
            <a:lvl5pPr indent="-304800" lvl="4" marL="2286000" rtl="0" algn="ctr">
              <a:spcBef>
                <a:spcPts val="0"/>
              </a:spcBef>
              <a:spcAft>
                <a:spcPts val="0"/>
              </a:spcAft>
              <a:buSzPts val="1200"/>
              <a:buChar char="○"/>
              <a:defRPr sz="1400"/>
            </a:lvl5pPr>
            <a:lvl6pPr indent="-304800" lvl="5" marL="2743200" rtl="0" algn="ctr">
              <a:spcBef>
                <a:spcPts val="0"/>
              </a:spcBef>
              <a:spcAft>
                <a:spcPts val="0"/>
              </a:spcAft>
              <a:buSzPts val="1200"/>
              <a:buChar char="■"/>
              <a:defRPr sz="1400"/>
            </a:lvl6pPr>
            <a:lvl7pPr indent="-304800" lvl="6" marL="3200400" rtl="0" algn="ctr">
              <a:spcBef>
                <a:spcPts val="0"/>
              </a:spcBef>
              <a:spcAft>
                <a:spcPts val="0"/>
              </a:spcAft>
              <a:buSzPts val="1200"/>
              <a:buChar char="●"/>
              <a:defRPr sz="1400"/>
            </a:lvl7pPr>
            <a:lvl8pPr indent="-304800" lvl="7" marL="3657600" rtl="0" algn="ctr">
              <a:spcBef>
                <a:spcPts val="0"/>
              </a:spcBef>
              <a:spcAft>
                <a:spcPts val="0"/>
              </a:spcAft>
              <a:buSzPts val="1200"/>
              <a:buChar char="○"/>
              <a:defRPr sz="1400"/>
            </a:lvl8pPr>
            <a:lvl9pPr indent="-304800" lvl="8" marL="4114800" rtl="0" algn="ctr">
              <a:spcBef>
                <a:spcPts val="0"/>
              </a:spcBef>
              <a:spcAft>
                <a:spcPts val="0"/>
              </a:spcAft>
              <a:buSzPts val="1200"/>
              <a:buChar char="■"/>
              <a:defRPr sz="1400"/>
            </a:lvl9pPr>
          </a:lstStyle>
          <a:p/>
        </p:txBody>
      </p:sp>
      <p:sp>
        <p:nvSpPr>
          <p:cNvPr id="1409" name="Google Shape;1409;p226"/>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410" name="Google Shape;1410;p226"/>
          <p:cNvSpPr txBox="1"/>
          <p:nvPr>
            <p:ph idx="2" type="subTitle"/>
          </p:nvPr>
        </p:nvSpPr>
        <p:spPr>
          <a:xfrm>
            <a:off x="826650" y="929775"/>
            <a:ext cx="7490700" cy="32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2">
  <p:cSld name="CUSTOM_4_3">
    <p:spTree>
      <p:nvGrpSpPr>
        <p:cNvPr id="1411" name="Shape 1411"/>
        <p:cNvGrpSpPr/>
        <p:nvPr/>
      </p:nvGrpSpPr>
      <p:grpSpPr>
        <a:xfrm>
          <a:off x="0" y="0"/>
          <a:ext cx="0" cy="0"/>
          <a:chOff x="0" y="0"/>
          <a:chExt cx="0" cy="0"/>
        </a:xfrm>
      </p:grpSpPr>
      <p:sp>
        <p:nvSpPr>
          <p:cNvPr id="1412" name="Google Shape;1412;p22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13" name="Google Shape;1413;p2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14" name="Google Shape;1414;p2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415" name="Google Shape;1415;p2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16" name="Google Shape;1416;p22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7">
  <p:cSld name="CUSTOM_1_14">
    <p:spTree>
      <p:nvGrpSpPr>
        <p:cNvPr id="1417" name="Shape 1417"/>
        <p:cNvGrpSpPr/>
        <p:nvPr/>
      </p:nvGrpSpPr>
      <p:grpSpPr>
        <a:xfrm>
          <a:off x="0" y="0"/>
          <a:ext cx="0" cy="0"/>
          <a:chOff x="0" y="0"/>
          <a:chExt cx="0" cy="0"/>
        </a:xfrm>
      </p:grpSpPr>
      <p:sp>
        <p:nvSpPr>
          <p:cNvPr id="1418" name="Google Shape;1418;p228"/>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419" name="Google Shape;1419;p228"/>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420" name="Google Shape;1420;p228"/>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1421" name="Google Shape;1421;p228"/>
          <p:cNvSpPr txBox="1"/>
          <p:nvPr>
            <p:ph idx="12" type="sldNum"/>
          </p:nvPr>
        </p:nvSpPr>
        <p:spPr>
          <a:xfrm>
            <a:off x="1177578" y="4733944"/>
            <a:ext cx="360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Proxima Nova"/>
                <a:ea typeface="Proxima Nova"/>
                <a:cs typeface="Proxima Nova"/>
                <a:sym typeface="Proxima Nova"/>
              </a:defRPr>
            </a:lvl1pPr>
            <a:lvl2pPr lvl="1" rtl="0" algn="ctr">
              <a:buNone/>
              <a:defRPr sz="600">
                <a:latin typeface="Proxima Nova"/>
                <a:ea typeface="Proxima Nova"/>
                <a:cs typeface="Proxima Nova"/>
                <a:sym typeface="Proxima Nova"/>
              </a:defRPr>
            </a:lvl2pPr>
            <a:lvl3pPr lvl="2" rtl="0" algn="ctr">
              <a:buNone/>
              <a:defRPr sz="600">
                <a:latin typeface="Proxima Nova"/>
                <a:ea typeface="Proxima Nova"/>
                <a:cs typeface="Proxima Nova"/>
                <a:sym typeface="Proxima Nova"/>
              </a:defRPr>
            </a:lvl3pPr>
            <a:lvl4pPr lvl="3" rtl="0" algn="ctr">
              <a:buNone/>
              <a:defRPr sz="600">
                <a:latin typeface="Proxima Nova"/>
                <a:ea typeface="Proxima Nova"/>
                <a:cs typeface="Proxima Nova"/>
                <a:sym typeface="Proxima Nova"/>
              </a:defRPr>
            </a:lvl4pPr>
            <a:lvl5pPr lvl="4" rtl="0" algn="ctr">
              <a:buNone/>
              <a:defRPr sz="600">
                <a:latin typeface="Proxima Nova"/>
                <a:ea typeface="Proxima Nova"/>
                <a:cs typeface="Proxima Nova"/>
                <a:sym typeface="Proxima Nova"/>
              </a:defRPr>
            </a:lvl5pPr>
            <a:lvl6pPr lvl="5" rtl="0" algn="ctr">
              <a:buNone/>
              <a:defRPr sz="600">
                <a:latin typeface="Proxima Nova"/>
                <a:ea typeface="Proxima Nova"/>
                <a:cs typeface="Proxima Nova"/>
                <a:sym typeface="Proxima Nova"/>
              </a:defRPr>
            </a:lvl6pPr>
            <a:lvl7pPr lvl="6" rtl="0" algn="ctr">
              <a:buNone/>
              <a:defRPr sz="600">
                <a:latin typeface="Proxima Nova"/>
                <a:ea typeface="Proxima Nova"/>
                <a:cs typeface="Proxima Nova"/>
                <a:sym typeface="Proxima Nova"/>
              </a:defRPr>
            </a:lvl7pPr>
            <a:lvl8pPr lvl="7" rtl="0" algn="ctr">
              <a:buNone/>
              <a:defRPr sz="600">
                <a:latin typeface="Proxima Nova"/>
                <a:ea typeface="Proxima Nova"/>
                <a:cs typeface="Proxima Nova"/>
                <a:sym typeface="Proxima Nova"/>
              </a:defRPr>
            </a:lvl8pPr>
            <a:lvl9pPr lvl="8" rtl="0" algn="ctr">
              <a:buNone/>
              <a:defRPr sz="600">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1422" name="Google Shape;1422;p228"/>
          <p:cNvSpPr txBox="1"/>
          <p:nvPr>
            <p:ph idx="3"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vl1pPr>
            <a:lvl2pPr lvl="1" rtl="0" algn="ctr">
              <a:buNone/>
              <a:defRPr sz="600"/>
            </a:lvl2pPr>
            <a:lvl3pPr lvl="2" rtl="0" algn="ctr">
              <a:buNone/>
              <a:defRPr sz="600"/>
            </a:lvl3pPr>
            <a:lvl4pPr lvl="3" rtl="0" algn="ctr">
              <a:buNone/>
              <a:defRPr sz="600"/>
            </a:lvl4pPr>
            <a:lvl5pPr lvl="4" rtl="0" algn="ctr">
              <a:buNone/>
              <a:defRPr sz="600"/>
            </a:lvl5pPr>
            <a:lvl6pPr lvl="5" rtl="0" algn="ctr">
              <a:buNone/>
              <a:defRPr sz="600"/>
            </a:lvl6pPr>
            <a:lvl7pPr lvl="6" rtl="0" algn="ctr">
              <a:buNone/>
              <a:defRPr sz="600"/>
            </a:lvl7pPr>
            <a:lvl8pPr lvl="7" rtl="0" algn="ctr">
              <a:buNone/>
              <a:defRPr sz="600"/>
            </a:lvl8pPr>
            <a:lvl9pPr lvl="8" rtl="0" algn="ctr">
              <a:buNone/>
              <a:defRPr sz="600"/>
            </a:lvl9pPr>
          </a:lstStyle>
          <a:p>
            <a:pPr indent="0" lvl="0" marL="0" rtl="0" algn="ctr">
              <a:spcBef>
                <a:spcPts val="0"/>
              </a:spcBef>
              <a:spcAft>
                <a:spcPts val="0"/>
              </a:spcAft>
              <a:buNone/>
            </a:pPr>
            <a:r>
              <a:rPr lang="en"/>
              <a:t>CONFIDENTIAL - FOR INTERNAL USE ONLY</a:t>
            </a:r>
            <a:endParaRPr>
              <a:latin typeface="Proxima Nova"/>
              <a:ea typeface="Proxima Nova"/>
              <a:cs typeface="Proxima Nova"/>
              <a:sym typeface="Proxima Nova"/>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2 1">
  <p:cSld name="CUSTOM_4_1_1">
    <p:spTree>
      <p:nvGrpSpPr>
        <p:cNvPr id="1423" name="Shape 1423"/>
        <p:cNvGrpSpPr/>
        <p:nvPr/>
      </p:nvGrpSpPr>
      <p:grpSpPr>
        <a:xfrm>
          <a:off x="0" y="0"/>
          <a:ext cx="0" cy="0"/>
          <a:chOff x="0" y="0"/>
          <a:chExt cx="0" cy="0"/>
        </a:xfrm>
      </p:grpSpPr>
      <p:cxnSp>
        <p:nvCxnSpPr>
          <p:cNvPr id="1424" name="Google Shape;1424;p22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425" name="Google Shape;1425;p229"/>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sp>
        <p:nvSpPr>
          <p:cNvPr id="1426" name="Google Shape;1426;p2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27" name="Google Shape;1427;p229"/>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3">
  <p:cSld name="CUSTOM_4_4">
    <p:spTree>
      <p:nvGrpSpPr>
        <p:cNvPr id="1428" name="Shape 1428"/>
        <p:cNvGrpSpPr/>
        <p:nvPr/>
      </p:nvGrpSpPr>
      <p:grpSpPr>
        <a:xfrm>
          <a:off x="0" y="0"/>
          <a:ext cx="0" cy="0"/>
          <a:chOff x="0" y="0"/>
          <a:chExt cx="0" cy="0"/>
        </a:xfrm>
      </p:grpSpPr>
      <p:sp>
        <p:nvSpPr>
          <p:cNvPr id="1429" name="Google Shape;1429;p230"/>
          <p:cNvSpPr txBox="1"/>
          <p:nvPr>
            <p:ph type="title"/>
          </p:nvPr>
        </p:nvSpPr>
        <p:spPr>
          <a:xfrm>
            <a:off x="1314450" y="709500"/>
            <a:ext cx="6515100" cy="7260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430" name="Google Shape;1430;p23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431" name="Google Shape;1431;p230"/>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32" name="Google Shape;1432;p230"/>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sp>
        <p:nvSpPr>
          <p:cNvPr id="1433" name="Google Shape;1433;p2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34" name="Google Shape;1434;p230"/>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435" name="Google Shape;1435;p230"/>
          <p:cNvSpPr txBox="1"/>
          <p:nvPr>
            <p:ph idx="2" type="subTitle"/>
          </p:nvPr>
        </p:nvSpPr>
        <p:spPr>
          <a:xfrm>
            <a:off x="663788" y="4627163"/>
            <a:ext cx="68874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0">
  <p:cSld name="CUSTOM_1_15">
    <p:spTree>
      <p:nvGrpSpPr>
        <p:cNvPr id="1436" name="Shape 1436"/>
        <p:cNvGrpSpPr/>
        <p:nvPr/>
      </p:nvGrpSpPr>
      <p:grpSpPr>
        <a:xfrm>
          <a:off x="0" y="0"/>
          <a:ext cx="0" cy="0"/>
          <a:chOff x="0" y="0"/>
          <a:chExt cx="0" cy="0"/>
        </a:xfrm>
      </p:grpSpPr>
      <p:sp>
        <p:nvSpPr>
          <p:cNvPr id="1437" name="Google Shape;1437;p231"/>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438" name="Google Shape;1438;p231"/>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439" name="Google Shape;1439;p231"/>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1440" name="Google Shape;1440;p231"/>
          <p:cNvSpPr txBox="1"/>
          <p:nvPr>
            <p:ph idx="12" type="sldNum"/>
          </p:nvPr>
        </p:nvSpPr>
        <p:spPr>
          <a:xfrm>
            <a:off x="1177578" y="4733944"/>
            <a:ext cx="360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Proxima Nova"/>
                <a:ea typeface="Proxima Nova"/>
                <a:cs typeface="Proxima Nova"/>
                <a:sym typeface="Proxima Nova"/>
              </a:defRPr>
            </a:lvl1pPr>
            <a:lvl2pPr lvl="1" rtl="0" algn="ctr">
              <a:buNone/>
              <a:defRPr sz="600">
                <a:latin typeface="Proxima Nova"/>
                <a:ea typeface="Proxima Nova"/>
                <a:cs typeface="Proxima Nova"/>
                <a:sym typeface="Proxima Nova"/>
              </a:defRPr>
            </a:lvl2pPr>
            <a:lvl3pPr lvl="2" rtl="0" algn="ctr">
              <a:buNone/>
              <a:defRPr sz="600">
                <a:latin typeface="Proxima Nova"/>
                <a:ea typeface="Proxima Nova"/>
                <a:cs typeface="Proxima Nova"/>
                <a:sym typeface="Proxima Nova"/>
              </a:defRPr>
            </a:lvl3pPr>
            <a:lvl4pPr lvl="3" rtl="0" algn="ctr">
              <a:buNone/>
              <a:defRPr sz="600">
                <a:latin typeface="Proxima Nova"/>
                <a:ea typeface="Proxima Nova"/>
                <a:cs typeface="Proxima Nova"/>
                <a:sym typeface="Proxima Nova"/>
              </a:defRPr>
            </a:lvl4pPr>
            <a:lvl5pPr lvl="4" rtl="0" algn="ctr">
              <a:buNone/>
              <a:defRPr sz="600">
                <a:latin typeface="Proxima Nova"/>
                <a:ea typeface="Proxima Nova"/>
                <a:cs typeface="Proxima Nova"/>
                <a:sym typeface="Proxima Nova"/>
              </a:defRPr>
            </a:lvl5pPr>
            <a:lvl6pPr lvl="5" rtl="0" algn="ctr">
              <a:buNone/>
              <a:defRPr sz="600">
                <a:latin typeface="Proxima Nova"/>
                <a:ea typeface="Proxima Nova"/>
                <a:cs typeface="Proxima Nova"/>
                <a:sym typeface="Proxima Nova"/>
              </a:defRPr>
            </a:lvl6pPr>
            <a:lvl7pPr lvl="6" rtl="0" algn="ctr">
              <a:buNone/>
              <a:defRPr sz="600">
                <a:latin typeface="Proxima Nova"/>
                <a:ea typeface="Proxima Nova"/>
                <a:cs typeface="Proxima Nova"/>
                <a:sym typeface="Proxima Nova"/>
              </a:defRPr>
            </a:lvl7pPr>
            <a:lvl8pPr lvl="7" rtl="0" algn="ctr">
              <a:buNone/>
              <a:defRPr sz="600">
                <a:latin typeface="Proxima Nova"/>
                <a:ea typeface="Proxima Nova"/>
                <a:cs typeface="Proxima Nova"/>
                <a:sym typeface="Proxima Nova"/>
              </a:defRPr>
            </a:lvl8pPr>
            <a:lvl9pPr lvl="8" rtl="0" algn="ctr">
              <a:buNone/>
              <a:defRPr sz="600">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1441" name="Google Shape;1441;p231"/>
          <p:cNvSpPr txBox="1"/>
          <p:nvPr>
            <p:ph idx="3"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vl1pPr>
            <a:lvl2pPr lvl="1" rtl="0" algn="ctr">
              <a:buNone/>
              <a:defRPr sz="600"/>
            </a:lvl2pPr>
            <a:lvl3pPr lvl="2" rtl="0" algn="ctr">
              <a:buNone/>
              <a:defRPr sz="600"/>
            </a:lvl3pPr>
            <a:lvl4pPr lvl="3" rtl="0" algn="ctr">
              <a:buNone/>
              <a:defRPr sz="600"/>
            </a:lvl4pPr>
            <a:lvl5pPr lvl="4" rtl="0" algn="ctr">
              <a:buNone/>
              <a:defRPr sz="600"/>
            </a:lvl5pPr>
            <a:lvl6pPr lvl="5" rtl="0" algn="ctr">
              <a:buNone/>
              <a:defRPr sz="600"/>
            </a:lvl6pPr>
            <a:lvl7pPr lvl="6" rtl="0" algn="ctr">
              <a:buNone/>
              <a:defRPr sz="600"/>
            </a:lvl7pPr>
            <a:lvl8pPr lvl="7" rtl="0" algn="ctr">
              <a:buNone/>
              <a:defRPr sz="600"/>
            </a:lvl8pPr>
            <a:lvl9pPr lvl="8" rtl="0" algn="ctr">
              <a:buNone/>
              <a:defRPr sz="600"/>
            </a:lvl9pPr>
          </a:lstStyle>
          <a:p>
            <a:pPr indent="0" lvl="0" marL="0" rtl="0" algn="ctr">
              <a:spcBef>
                <a:spcPts val="0"/>
              </a:spcBef>
              <a:spcAft>
                <a:spcPts val="0"/>
              </a:spcAft>
              <a:buNone/>
            </a:pPr>
            <a:r>
              <a:rPr lang="en"/>
              <a:t>CONFIDENTIAL - FOR INTERNAL USE ONLY</a:t>
            </a:r>
            <a:endParaRPr>
              <a:latin typeface="Proxima Nova"/>
              <a:ea typeface="Proxima Nova"/>
              <a:cs typeface="Proxima Nova"/>
              <a:sym typeface="Proxima Nova"/>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1">
  <p:cSld name="CUSTOM_1_16">
    <p:spTree>
      <p:nvGrpSpPr>
        <p:cNvPr id="1442" name="Shape 1442"/>
        <p:cNvGrpSpPr/>
        <p:nvPr/>
      </p:nvGrpSpPr>
      <p:grpSpPr>
        <a:xfrm>
          <a:off x="0" y="0"/>
          <a:ext cx="0" cy="0"/>
          <a:chOff x="0" y="0"/>
          <a:chExt cx="0" cy="0"/>
        </a:xfrm>
      </p:grpSpPr>
      <p:sp>
        <p:nvSpPr>
          <p:cNvPr id="1443" name="Google Shape;1443;p232"/>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444" name="Google Shape;1444;p232"/>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445" name="Google Shape;1445;p232"/>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1446" name="Google Shape;1446;p232"/>
          <p:cNvSpPr txBox="1"/>
          <p:nvPr>
            <p:ph idx="12" type="sldNum"/>
          </p:nvPr>
        </p:nvSpPr>
        <p:spPr>
          <a:xfrm>
            <a:off x="1177578" y="4733944"/>
            <a:ext cx="360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Proxima Nova"/>
                <a:ea typeface="Proxima Nova"/>
                <a:cs typeface="Proxima Nova"/>
                <a:sym typeface="Proxima Nova"/>
              </a:defRPr>
            </a:lvl1pPr>
            <a:lvl2pPr lvl="1" rtl="0" algn="ctr">
              <a:buNone/>
              <a:defRPr sz="600">
                <a:latin typeface="Proxima Nova"/>
                <a:ea typeface="Proxima Nova"/>
                <a:cs typeface="Proxima Nova"/>
                <a:sym typeface="Proxima Nova"/>
              </a:defRPr>
            </a:lvl2pPr>
            <a:lvl3pPr lvl="2" rtl="0" algn="ctr">
              <a:buNone/>
              <a:defRPr sz="600">
                <a:latin typeface="Proxima Nova"/>
                <a:ea typeface="Proxima Nova"/>
                <a:cs typeface="Proxima Nova"/>
                <a:sym typeface="Proxima Nova"/>
              </a:defRPr>
            </a:lvl3pPr>
            <a:lvl4pPr lvl="3" rtl="0" algn="ctr">
              <a:buNone/>
              <a:defRPr sz="600">
                <a:latin typeface="Proxima Nova"/>
                <a:ea typeface="Proxima Nova"/>
                <a:cs typeface="Proxima Nova"/>
                <a:sym typeface="Proxima Nova"/>
              </a:defRPr>
            </a:lvl4pPr>
            <a:lvl5pPr lvl="4" rtl="0" algn="ctr">
              <a:buNone/>
              <a:defRPr sz="600">
                <a:latin typeface="Proxima Nova"/>
                <a:ea typeface="Proxima Nova"/>
                <a:cs typeface="Proxima Nova"/>
                <a:sym typeface="Proxima Nova"/>
              </a:defRPr>
            </a:lvl5pPr>
            <a:lvl6pPr lvl="5" rtl="0" algn="ctr">
              <a:buNone/>
              <a:defRPr sz="600">
                <a:latin typeface="Proxima Nova"/>
                <a:ea typeface="Proxima Nova"/>
                <a:cs typeface="Proxima Nova"/>
                <a:sym typeface="Proxima Nova"/>
              </a:defRPr>
            </a:lvl6pPr>
            <a:lvl7pPr lvl="6" rtl="0" algn="ctr">
              <a:buNone/>
              <a:defRPr sz="600">
                <a:latin typeface="Proxima Nova"/>
                <a:ea typeface="Proxima Nova"/>
                <a:cs typeface="Proxima Nova"/>
                <a:sym typeface="Proxima Nova"/>
              </a:defRPr>
            </a:lvl7pPr>
            <a:lvl8pPr lvl="7" rtl="0" algn="ctr">
              <a:buNone/>
              <a:defRPr sz="600">
                <a:latin typeface="Proxima Nova"/>
                <a:ea typeface="Proxima Nova"/>
                <a:cs typeface="Proxima Nova"/>
                <a:sym typeface="Proxima Nova"/>
              </a:defRPr>
            </a:lvl8pPr>
            <a:lvl9pPr lvl="8" rtl="0" algn="ctr">
              <a:buNone/>
              <a:defRPr sz="600">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1447" name="Google Shape;1447;p232"/>
          <p:cNvSpPr txBox="1"/>
          <p:nvPr>
            <p:ph idx="3"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vl1pPr>
            <a:lvl2pPr lvl="1" rtl="0" algn="ctr">
              <a:buNone/>
              <a:defRPr sz="600"/>
            </a:lvl2pPr>
            <a:lvl3pPr lvl="2" rtl="0" algn="ctr">
              <a:buNone/>
              <a:defRPr sz="600"/>
            </a:lvl3pPr>
            <a:lvl4pPr lvl="3" rtl="0" algn="ctr">
              <a:buNone/>
              <a:defRPr sz="600"/>
            </a:lvl4pPr>
            <a:lvl5pPr lvl="4" rtl="0" algn="ctr">
              <a:buNone/>
              <a:defRPr sz="600"/>
            </a:lvl5pPr>
            <a:lvl6pPr lvl="5" rtl="0" algn="ctr">
              <a:buNone/>
              <a:defRPr sz="600"/>
            </a:lvl6pPr>
            <a:lvl7pPr lvl="6" rtl="0" algn="ctr">
              <a:buNone/>
              <a:defRPr sz="600"/>
            </a:lvl7pPr>
            <a:lvl8pPr lvl="7" rtl="0" algn="ctr">
              <a:buNone/>
              <a:defRPr sz="600"/>
            </a:lvl8pPr>
            <a:lvl9pPr lvl="8" rtl="0" algn="ctr">
              <a:buNone/>
              <a:defRPr sz="600"/>
            </a:lvl9pPr>
          </a:lstStyle>
          <a:p>
            <a:pPr indent="0" lvl="0" marL="0" rtl="0" algn="ctr">
              <a:spcBef>
                <a:spcPts val="0"/>
              </a:spcBef>
              <a:spcAft>
                <a:spcPts val="0"/>
              </a:spcAft>
              <a:buNone/>
            </a:pPr>
            <a:r>
              <a:rPr lang="en"/>
              <a:t>CONFIDENTIAL - FOR INTERNAL USE ONLY</a:t>
            </a:r>
            <a:endParaRPr>
              <a:latin typeface="Proxima Nova"/>
              <a:ea typeface="Proxima Nova"/>
              <a:cs typeface="Proxima Nova"/>
              <a:sym typeface="Proxima Nova"/>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2">
  <p:cSld name="CUSTOM_1_17">
    <p:spTree>
      <p:nvGrpSpPr>
        <p:cNvPr id="1448" name="Shape 1448"/>
        <p:cNvGrpSpPr/>
        <p:nvPr/>
      </p:nvGrpSpPr>
      <p:grpSpPr>
        <a:xfrm>
          <a:off x="0" y="0"/>
          <a:ext cx="0" cy="0"/>
          <a:chOff x="0" y="0"/>
          <a:chExt cx="0" cy="0"/>
        </a:xfrm>
      </p:grpSpPr>
      <p:sp>
        <p:nvSpPr>
          <p:cNvPr id="1449" name="Google Shape;1449;p233"/>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450" name="Google Shape;1450;p233"/>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451" name="Google Shape;1451;p233"/>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1452" name="Google Shape;1452;p233"/>
          <p:cNvSpPr txBox="1"/>
          <p:nvPr>
            <p:ph idx="12" type="sldNum"/>
          </p:nvPr>
        </p:nvSpPr>
        <p:spPr>
          <a:xfrm>
            <a:off x="1177578" y="4733944"/>
            <a:ext cx="360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Proxima Nova"/>
                <a:ea typeface="Proxima Nova"/>
                <a:cs typeface="Proxima Nova"/>
                <a:sym typeface="Proxima Nova"/>
              </a:defRPr>
            </a:lvl1pPr>
            <a:lvl2pPr lvl="1" rtl="0" algn="ctr">
              <a:buNone/>
              <a:defRPr sz="600">
                <a:latin typeface="Proxima Nova"/>
                <a:ea typeface="Proxima Nova"/>
                <a:cs typeface="Proxima Nova"/>
                <a:sym typeface="Proxima Nova"/>
              </a:defRPr>
            </a:lvl2pPr>
            <a:lvl3pPr lvl="2" rtl="0" algn="ctr">
              <a:buNone/>
              <a:defRPr sz="600">
                <a:latin typeface="Proxima Nova"/>
                <a:ea typeface="Proxima Nova"/>
                <a:cs typeface="Proxima Nova"/>
                <a:sym typeface="Proxima Nova"/>
              </a:defRPr>
            </a:lvl3pPr>
            <a:lvl4pPr lvl="3" rtl="0" algn="ctr">
              <a:buNone/>
              <a:defRPr sz="600">
                <a:latin typeface="Proxima Nova"/>
                <a:ea typeface="Proxima Nova"/>
                <a:cs typeface="Proxima Nova"/>
                <a:sym typeface="Proxima Nova"/>
              </a:defRPr>
            </a:lvl4pPr>
            <a:lvl5pPr lvl="4" rtl="0" algn="ctr">
              <a:buNone/>
              <a:defRPr sz="600">
                <a:latin typeface="Proxima Nova"/>
                <a:ea typeface="Proxima Nova"/>
                <a:cs typeface="Proxima Nova"/>
                <a:sym typeface="Proxima Nova"/>
              </a:defRPr>
            </a:lvl5pPr>
            <a:lvl6pPr lvl="5" rtl="0" algn="ctr">
              <a:buNone/>
              <a:defRPr sz="600">
                <a:latin typeface="Proxima Nova"/>
                <a:ea typeface="Proxima Nova"/>
                <a:cs typeface="Proxima Nova"/>
                <a:sym typeface="Proxima Nova"/>
              </a:defRPr>
            </a:lvl6pPr>
            <a:lvl7pPr lvl="6" rtl="0" algn="ctr">
              <a:buNone/>
              <a:defRPr sz="600">
                <a:latin typeface="Proxima Nova"/>
                <a:ea typeface="Proxima Nova"/>
                <a:cs typeface="Proxima Nova"/>
                <a:sym typeface="Proxima Nova"/>
              </a:defRPr>
            </a:lvl7pPr>
            <a:lvl8pPr lvl="7" rtl="0" algn="ctr">
              <a:buNone/>
              <a:defRPr sz="600">
                <a:latin typeface="Proxima Nova"/>
                <a:ea typeface="Proxima Nova"/>
                <a:cs typeface="Proxima Nova"/>
                <a:sym typeface="Proxima Nova"/>
              </a:defRPr>
            </a:lvl8pPr>
            <a:lvl9pPr lvl="8" rtl="0" algn="ctr">
              <a:buNone/>
              <a:defRPr sz="600">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1453" name="Google Shape;1453;p233"/>
          <p:cNvSpPr txBox="1"/>
          <p:nvPr>
            <p:ph idx="3"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vl1pPr>
            <a:lvl2pPr lvl="1" rtl="0" algn="ctr">
              <a:buNone/>
              <a:defRPr sz="600"/>
            </a:lvl2pPr>
            <a:lvl3pPr lvl="2" rtl="0" algn="ctr">
              <a:buNone/>
              <a:defRPr sz="600"/>
            </a:lvl3pPr>
            <a:lvl4pPr lvl="3" rtl="0" algn="ctr">
              <a:buNone/>
              <a:defRPr sz="600"/>
            </a:lvl4pPr>
            <a:lvl5pPr lvl="4" rtl="0" algn="ctr">
              <a:buNone/>
              <a:defRPr sz="600"/>
            </a:lvl5pPr>
            <a:lvl6pPr lvl="5" rtl="0" algn="ctr">
              <a:buNone/>
              <a:defRPr sz="600"/>
            </a:lvl6pPr>
            <a:lvl7pPr lvl="6" rtl="0" algn="ctr">
              <a:buNone/>
              <a:defRPr sz="600"/>
            </a:lvl7pPr>
            <a:lvl8pPr lvl="7" rtl="0" algn="ctr">
              <a:buNone/>
              <a:defRPr sz="600"/>
            </a:lvl8pPr>
            <a:lvl9pPr lvl="8" rtl="0" algn="ctr">
              <a:buNone/>
              <a:defRPr sz="600"/>
            </a:lvl9pPr>
          </a:lstStyle>
          <a:p>
            <a:pPr indent="0" lvl="0" marL="0" rtl="0" algn="ctr">
              <a:spcBef>
                <a:spcPts val="0"/>
              </a:spcBef>
              <a:spcAft>
                <a:spcPts val="0"/>
              </a:spcAft>
              <a:buNone/>
            </a:pPr>
            <a:r>
              <a:rPr lang="en"/>
              <a:t>CONFIDENTIAL - FOR INTERNAL USE ONLY</a:t>
            </a:r>
            <a:endParaRPr>
              <a:latin typeface="Proxima Nova"/>
              <a:ea typeface="Proxima Nova"/>
              <a:cs typeface="Proxima Nova"/>
              <a:sym typeface="Proxima Nova"/>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C">
  <p:cSld name="CUSTOM_1_2_1">
    <p:bg>
      <p:bgPr>
        <a:blipFill>
          <a:blip r:embed="rId2">
            <a:alphaModFix/>
          </a:blip>
          <a:stretch>
            <a:fillRect/>
          </a:stretch>
        </a:blipFill>
      </p:bgPr>
    </p:bg>
    <p:spTree>
      <p:nvGrpSpPr>
        <p:cNvPr id="1454" name="Shape 1454"/>
        <p:cNvGrpSpPr/>
        <p:nvPr/>
      </p:nvGrpSpPr>
      <p:grpSpPr>
        <a:xfrm>
          <a:off x="0" y="0"/>
          <a:ext cx="0" cy="0"/>
          <a:chOff x="0" y="0"/>
          <a:chExt cx="0" cy="0"/>
        </a:xfrm>
      </p:grpSpPr>
      <p:sp>
        <p:nvSpPr>
          <p:cNvPr id="1455" name="Google Shape;1455;p234"/>
          <p:cNvSpPr txBox="1"/>
          <p:nvPr>
            <p:ph type="title"/>
          </p:nvPr>
        </p:nvSpPr>
        <p:spPr>
          <a:xfrm>
            <a:off x="826650" y="1660725"/>
            <a:ext cx="7490700" cy="1268700"/>
          </a:xfrm>
          <a:prstGeom prst="rect">
            <a:avLst/>
          </a:prstGeom>
        </p:spPr>
        <p:txBody>
          <a:bodyPr anchorCtr="0" anchor="b" bIns="0" lIns="0" spcFirstLastPara="1" rIns="0" wrap="square" tIns="0">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6" name="Google Shape;1456;p234"/>
          <p:cNvSpPr txBox="1"/>
          <p:nvPr/>
        </p:nvSpPr>
        <p:spPr>
          <a:xfrm>
            <a:off x="5810400" y="0"/>
            <a:ext cx="33336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Overpass"/>
                <a:ea typeface="Overpass"/>
                <a:cs typeface="Overpass"/>
                <a:sym typeface="Overpass"/>
              </a:rPr>
              <a:t>CONFIDENTIAL - FOR INTERNAL USE ONLY</a:t>
            </a:r>
            <a:endParaRPr b="1" sz="1000">
              <a:solidFill>
                <a:srgbClr val="FFFFFF"/>
              </a:solidFill>
              <a:latin typeface="Overpass"/>
              <a:ea typeface="Overpass"/>
              <a:cs typeface="Overpass"/>
              <a:sym typeface="Overpass"/>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3">
  <p:cSld name="CUSTOM_1_18">
    <p:spTree>
      <p:nvGrpSpPr>
        <p:cNvPr id="1457" name="Shape 1457"/>
        <p:cNvGrpSpPr/>
        <p:nvPr/>
      </p:nvGrpSpPr>
      <p:grpSpPr>
        <a:xfrm>
          <a:off x="0" y="0"/>
          <a:ext cx="0" cy="0"/>
          <a:chOff x="0" y="0"/>
          <a:chExt cx="0" cy="0"/>
        </a:xfrm>
      </p:grpSpPr>
      <p:sp>
        <p:nvSpPr>
          <p:cNvPr id="1458" name="Google Shape;1458;p235"/>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1459" name="Google Shape;1459;p235"/>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9pPr>
          </a:lstStyle>
          <a:p/>
        </p:txBody>
      </p:sp>
      <p:sp>
        <p:nvSpPr>
          <p:cNvPr id="1460" name="Google Shape;1460;p235"/>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1461" name="Google Shape;1461;p235"/>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1100">
                <a:latin typeface="Overpass"/>
                <a:ea typeface="Overpass"/>
                <a:cs typeface="Overpass"/>
                <a:sym typeface="Overpass"/>
              </a:rPr>
              <a:t>‹#›</a:t>
            </a:fld>
            <a:endParaRPr sz="1100">
              <a:latin typeface="Overpass"/>
              <a:ea typeface="Overpass"/>
              <a:cs typeface="Overpass"/>
              <a:sym typeface="Overpas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134" name="Shape 134"/>
        <p:cNvGrpSpPr/>
        <p:nvPr/>
      </p:nvGrpSpPr>
      <p:grpSpPr>
        <a:xfrm>
          <a:off x="0" y="0"/>
          <a:ext cx="0" cy="0"/>
          <a:chOff x="0" y="0"/>
          <a:chExt cx="0" cy="0"/>
        </a:xfrm>
      </p:grpSpPr>
      <p:sp>
        <p:nvSpPr>
          <p:cNvPr id="135" name="Google Shape;135;p2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36" name="Google Shape;136;p24"/>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2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38" name="Google Shape;138;p24"/>
          <p:cNvSpPr txBox="1"/>
          <p:nvPr>
            <p:ph idx="2" type="body"/>
          </p:nvPr>
        </p:nvSpPr>
        <p:spPr>
          <a:xfrm>
            <a:off x="826700" y="1625925"/>
            <a:ext cx="3585000" cy="25305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465" name="Shape 1465"/>
        <p:cNvGrpSpPr/>
        <p:nvPr/>
      </p:nvGrpSpPr>
      <p:grpSpPr>
        <a:xfrm>
          <a:off x="0" y="0"/>
          <a:ext cx="0" cy="0"/>
          <a:chOff x="0" y="0"/>
          <a:chExt cx="0" cy="0"/>
        </a:xfrm>
      </p:grpSpPr>
      <p:sp>
        <p:nvSpPr>
          <p:cNvPr id="1466" name="Google Shape;1466;p23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67" name="Google Shape;1467;p23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468" name="Google Shape;1468;p23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469" name="Google Shape;1469;p23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470" name="Google Shape;1470;p23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471" name="Google Shape;1471;p23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472" name="Google Shape;1472;p2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73" name="Google Shape;1473;p2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474" name="Shape 1474"/>
        <p:cNvGrpSpPr/>
        <p:nvPr/>
      </p:nvGrpSpPr>
      <p:grpSpPr>
        <a:xfrm>
          <a:off x="0" y="0"/>
          <a:ext cx="0" cy="0"/>
          <a:chOff x="0" y="0"/>
          <a:chExt cx="0" cy="0"/>
        </a:xfrm>
      </p:grpSpPr>
      <p:sp>
        <p:nvSpPr>
          <p:cNvPr id="1475" name="Google Shape;1475;p23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476" name="Google Shape;1476;p23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477" name="Google Shape;1477;p23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478" name="Google Shape;1478;p238"/>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479" name="Google Shape;1479;p238"/>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480" name="Google Shape;1480;p238"/>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481" name="Google Shape;1481;p238"/>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482" name="Google Shape;1482;p238"/>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483" name="Google Shape;1483;p23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484" name="Google Shape;1484;p23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485" name="Google Shape;1485;p23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486" name="Google Shape;1486;p23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487" name="Google Shape;1487;p23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488" name="Google Shape;1488;p2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89" name="Google Shape;1489;p2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490" name="Shape 1490"/>
        <p:cNvGrpSpPr/>
        <p:nvPr/>
      </p:nvGrpSpPr>
      <p:grpSpPr>
        <a:xfrm>
          <a:off x="0" y="0"/>
          <a:ext cx="0" cy="0"/>
          <a:chOff x="0" y="0"/>
          <a:chExt cx="0" cy="0"/>
        </a:xfrm>
      </p:grpSpPr>
      <p:sp>
        <p:nvSpPr>
          <p:cNvPr id="1491" name="Google Shape;1491;p23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492" name="Google Shape;1492;p23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493" name="Google Shape;1493;p23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494" name="Google Shape;1494;p239"/>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495" name="Google Shape;1495;p239"/>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496" name="Google Shape;1496;p23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497" name="Google Shape;1497;p2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98" name="Google Shape;1498;p2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499" name="Shape 1499"/>
        <p:cNvGrpSpPr/>
        <p:nvPr/>
      </p:nvGrpSpPr>
      <p:grpSpPr>
        <a:xfrm>
          <a:off x="0" y="0"/>
          <a:ext cx="0" cy="0"/>
          <a:chOff x="0" y="0"/>
          <a:chExt cx="0" cy="0"/>
        </a:xfrm>
      </p:grpSpPr>
      <p:sp>
        <p:nvSpPr>
          <p:cNvPr id="1500" name="Google Shape;1500;p24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501" name="Google Shape;1501;p24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502" name="Google Shape;1502;p24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503" name="Google Shape;1503;p240"/>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504" name="Google Shape;1504;p24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505" name="Google Shape;1505;p240"/>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506" name="Google Shape;1506;p24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507" name="Google Shape;1507;p24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508" name="Google Shape;1508;p24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509" name="Google Shape;1509;p240"/>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510" name="Google Shape;1510;p240"/>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511" name="Google Shape;1511;p240"/>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512" name="Google Shape;1512;p240"/>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513" name="Google Shape;1513;p2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14" name="Google Shape;1514;p2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515" name="Shape 1515"/>
        <p:cNvGrpSpPr/>
        <p:nvPr/>
      </p:nvGrpSpPr>
      <p:grpSpPr>
        <a:xfrm>
          <a:off x="0" y="0"/>
          <a:ext cx="0" cy="0"/>
          <a:chOff x="0" y="0"/>
          <a:chExt cx="0" cy="0"/>
        </a:xfrm>
      </p:grpSpPr>
      <p:sp>
        <p:nvSpPr>
          <p:cNvPr id="1516" name="Google Shape;1516;p24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517" name="Google Shape;1517;p24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518" name="Google Shape;1518;p24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519" name="Google Shape;1519;p2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20" name="Google Shape;1520;p241"/>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521" name="Google Shape;1521;p241"/>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522" name="Google Shape;1522;p241"/>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523" name="Google Shape;1523;p241"/>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524" name="Shape 1524"/>
        <p:cNvGrpSpPr/>
        <p:nvPr/>
      </p:nvGrpSpPr>
      <p:grpSpPr>
        <a:xfrm>
          <a:off x="0" y="0"/>
          <a:ext cx="0" cy="0"/>
          <a:chOff x="0" y="0"/>
          <a:chExt cx="0" cy="0"/>
        </a:xfrm>
      </p:grpSpPr>
      <p:sp>
        <p:nvSpPr>
          <p:cNvPr id="1525" name="Google Shape;1525;p24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526" name="Google Shape;1526;p24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527" name="Google Shape;1527;p24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528" name="Google Shape;1528;p2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29" name="Google Shape;1529;p242"/>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530" name="Google Shape;1530;p24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531" name="Google Shape;1531;p242"/>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532" name="Google Shape;1532;p242"/>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533" name="Google Shape;1533;p242"/>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534" name="Google Shape;1534;p242"/>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535" name="Google Shape;1535;p242"/>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536" name="Google Shape;1536;p242"/>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537" name="Google Shape;1537;p242"/>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538" name="Google Shape;1538;p242"/>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539" name="Google Shape;1539;p242"/>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540" name="Shape 1540"/>
        <p:cNvGrpSpPr/>
        <p:nvPr/>
      </p:nvGrpSpPr>
      <p:grpSpPr>
        <a:xfrm>
          <a:off x="0" y="0"/>
          <a:ext cx="0" cy="0"/>
          <a:chOff x="0" y="0"/>
          <a:chExt cx="0" cy="0"/>
        </a:xfrm>
      </p:grpSpPr>
      <p:sp>
        <p:nvSpPr>
          <p:cNvPr id="1541" name="Google Shape;1541;p24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542" name="Google Shape;1542;p2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43" name="Google Shape;1543;p2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544" name="Google Shape;1544;p2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45" name="Google Shape;1545;p2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546" name="Google Shape;1546;p24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547" name="Google Shape;1547;p24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548" name="Shape 1548"/>
        <p:cNvGrpSpPr/>
        <p:nvPr/>
      </p:nvGrpSpPr>
      <p:grpSpPr>
        <a:xfrm>
          <a:off x="0" y="0"/>
          <a:ext cx="0" cy="0"/>
          <a:chOff x="0" y="0"/>
          <a:chExt cx="0" cy="0"/>
        </a:xfrm>
      </p:grpSpPr>
      <p:sp>
        <p:nvSpPr>
          <p:cNvPr id="1549" name="Google Shape;1549;p24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550" name="Google Shape;1550;p2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51" name="Google Shape;1551;p2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552" name="Google Shape;1552;p2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53" name="Google Shape;1553;p2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554" name="Google Shape;1554;p24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555" name="Google Shape;1555;p24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556" name="Google Shape;1556;p24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557" name="Shape 1557"/>
        <p:cNvGrpSpPr/>
        <p:nvPr/>
      </p:nvGrpSpPr>
      <p:grpSpPr>
        <a:xfrm>
          <a:off x="0" y="0"/>
          <a:ext cx="0" cy="0"/>
          <a:chOff x="0" y="0"/>
          <a:chExt cx="0" cy="0"/>
        </a:xfrm>
      </p:grpSpPr>
      <p:sp>
        <p:nvSpPr>
          <p:cNvPr id="1558" name="Google Shape;1558;p24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559" name="Google Shape;1559;p2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60" name="Google Shape;1560;p2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561" name="Google Shape;1561;p2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62" name="Google Shape;1562;p2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563" name="Google Shape;1563;p24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564" name="Google Shape;1564;p24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565" name="Google Shape;1565;p24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566" name="Google Shape;1566;p245"/>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567" name="Shape 1567"/>
        <p:cNvGrpSpPr/>
        <p:nvPr/>
      </p:nvGrpSpPr>
      <p:grpSpPr>
        <a:xfrm>
          <a:off x="0" y="0"/>
          <a:ext cx="0" cy="0"/>
          <a:chOff x="0" y="0"/>
          <a:chExt cx="0" cy="0"/>
        </a:xfrm>
      </p:grpSpPr>
      <p:sp>
        <p:nvSpPr>
          <p:cNvPr id="1568" name="Google Shape;1568;p246"/>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569" name="Google Shape;1569;p2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70" name="Google Shape;1570;p2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71" name="Google Shape;1571;p24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572" name="Google Shape;1572;p24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573" name="Google Shape;1573;p24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1574" name="Google Shape;1574;p246"/>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139" name="Shape 139"/>
        <p:cNvGrpSpPr/>
        <p:nvPr/>
      </p:nvGrpSpPr>
      <p:grpSpPr>
        <a:xfrm>
          <a:off x="0" y="0"/>
          <a:ext cx="0" cy="0"/>
          <a:chOff x="0" y="0"/>
          <a:chExt cx="0" cy="0"/>
        </a:xfrm>
      </p:grpSpPr>
      <p:sp>
        <p:nvSpPr>
          <p:cNvPr id="140" name="Google Shape;140;p2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41" name="Google Shape;141;p25"/>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5"/>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43" name="Google Shape;143;p25"/>
          <p:cNvSpPr txBox="1"/>
          <p:nvPr>
            <p:ph idx="2" type="body"/>
          </p:nvPr>
        </p:nvSpPr>
        <p:spPr>
          <a:xfrm>
            <a:off x="4732350" y="1625925"/>
            <a:ext cx="3585000" cy="2536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575" name="Shape 1575"/>
        <p:cNvGrpSpPr/>
        <p:nvPr/>
      </p:nvGrpSpPr>
      <p:grpSpPr>
        <a:xfrm>
          <a:off x="0" y="0"/>
          <a:ext cx="0" cy="0"/>
          <a:chOff x="0" y="0"/>
          <a:chExt cx="0" cy="0"/>
        </a:xfrm>
      </p:grpSpPr>
      <p:sp>
        <p:nvSpPr>
          <p:cNvPr id="1576" name="Google Shape;1576;p24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577" name="Google Shape;1577;p2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78" name="Google Shape;1578;p2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79" name="Google Shape;1579;p24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580" name="Google Shape;1580;p24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1581" name="Google Shape;1581;p24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582" name="Google Shape;1582;p24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83" name="Google Shape;1583;p2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584" name="Shape 1584"/>
        <p:cNvGrpSpPr/>
        <p:nvPr/>
      </p:nvGrpSpPr>
      <p:grpSpPr>
        <a:xfrm>
          <a:off x="0" y="0"/>
          <a:ext cx="0" cy="0"/>
          <a:chOff x="0" y="0"/>
          <a:chExt cx="0" cy="0"/>
        </a:xfrm>
      </p:grpSpPr>
      <p:sp>
        <p:nvSpPr>
          <p:cNvPr id="1585" name="Google Shape;1585;p248"/>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586" name="Google Shape;1586;p24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587" name="Google Shape;1587;p2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88" name="Google Shape;1588;p24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589" name="Google Shape;1589;p24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590" name="Google Shape;1590;p248"/>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591" name="Shape 1591"/>
        <p:cNvGrpSpPr/>
        <p:nvPr/>
      </p:nvGrpSpPr>
      <p:grpSpPr>
        <a:xfrm>
          <a:off x="0" y="0"/>
          <a:ext cx="0" cy="0"/>
          <a:chOff x="0" y="0"/>
          <a:chExt cx="0" cy="0"/>
        </a:xfrm>
      </p:grpSpPr>
      <p:sp>
        <p:nvSpPr>
          <p:cNvPr id="1592" name="Google Shape;1592;p24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93" name="Google Shape;1593;p24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94" name="Google Shape;1594;p24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95" name="Google Shape;1595;p24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96" name="Google Shape;1596;p2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97" name="Google Shape;1597;p2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98" name="Google Shape;1598;p24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599" name="Shape 1599"/>
        <p:cNvGrpSpPr/>
        <p:nvPr/>
      </p:nvGrpSpPr>
      <p:grpSpPr>
        <a:xfrm>
          <a:off x="0" y="0"/>
          <a:ext cx="0" cy="0"/>
          <a:chOff x="0" y="0"/>
          <a:chExt cx="0" cy="0"/>
        </a:xfrm>
      </p:grpSpPr>
      <p:sp>
        <p:nvSpPr>
          <p:cNvPr id="1600" name="Google Shape;1600;p25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601" name="Google Shape;1601;p2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02" name="Google Shape;1602;p2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603" name="Google Shape;1603;p25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04" name="Google Shape;1604;p2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05" name="Google Shape;1605;p25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606" name="Google Shape;1606;p25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607" name="Google Shape;1607;p250"/>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_2">
    <p:bg>
      <p:bgPr>
        <a:blipFill>
          <a:blip r:embed="rId2">
            <a:alphaModFix/>
          </a:blip>
          <a:stretch>
            <a:fillRect/>
          </a:stretch>
        </a:blipFill>
      </p:bgPr>
    </p:bg>
    <p:spTree>
      <p:nvGrpSpPr>
        <p:cNvPr id="1608" name="Shape 1608"/>
        <p:cNvGrpSpPr/>
        <p:nvPr/>
      </p:nvGrpSpPr>
      <p:grpSpPr>
        <a:xfrm>
          <a:off x="0" y="0"/>
          <a:ext cx="0" cy="0"/>
          <a:chOff x="0" y="0"/>
          <a:chExt cx="0" cy="0"/>
        </a:xfrm>
      </p:grpSpPr>
      <p:sp>
        <p:nvSpPr>
          <p:cNvPr id="1609" name="Google Shape;1609;p251"/>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1610" name="Google Shape;1610;p251"/>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1600"/>
              </a:spcBef>
              <a:spcAft>
                <a:spcPts val="0"/>
              </a:spcAft>
              <a:buNone/>
              <a:defRPr sz="1600">
                <a:latin typeface="Overpass"/>
                <a:ea typeface="Overpass"/>
                <a:cs typeface="Overpass"/>
                <a:sym typeface="Overpass"/>
              </a:defRPr>
            </a:lvl2pPr>
            <a:lvl3pPr lvl="2" rtl="0">
              <a:spcBef>
                <a:spcPts val="1600"/>
              </a:spcBef>
              <a:spcAft>
                <a:spcPts val="0"/>
              </a:spcAft>
              <a:buNone/>
              <a:defRPr sz="1600">
                <a:latin typeface="Overpass"/>
                <a:ea typeface="Overpass"/>
                <a:cs typeface="Overpass"/>
                <a:sym typeface="Overpass"/>
              </a:defRPr>
            </a:lvl3pPr>
            <a:lvl4pPr lvl="3" rtl="0">
              <a:spcBef>
                <a:spcPts val="1600"/>
              </a:spcBef>
              <a:spcAft>
                <a:spcPts val="0"/>
              </a:spcAft>
              <a:buNone/>
              <a:defRPr sz="1600">
                <a:latin typeface="Overpass"/>
                <a:ea typeface="Overpass"/>
                <a:cs typeface="Overpass"/>
                <a:sym typeface="Overpass"/>
              </a:defRPr>
            </a:lvl4pPr>
            <a:lvl5pPr lvl="4" rtl="0">
              <a:spcBef>
                <a:spcPts val="1600"/>
              </a:spcBef>
              <a:spcAft>
                <a:spcPts val="0"/>
              </a:spcAft>
              <a:buNone/>
              <a:defRPr sz="1600">
                <a:latin typeface="Overpass"/>
                <a:ea typeface="Overpass"/>
                <a:cs typeface="Overpass"/>
                <a:sym typeface="Overpass"/>
              </a:defRPr>
            </a:lvl5pPr>
            <a:lvl6pPr lvl="5" rtl="0">
              <a:spcBef>
                <a:spcPts val="1600"/>
              </a:spcBef>
              <a:spcAft>
                <a:spcPts val="0"/>
              </a:spcAft>
              <a:buNone/>
              <a:defRPr sz="1600">
                <a:latin typeface="Overpass"/>
                <a:ea typeface="Overpass"/>
                <a:cs typeface="Overpass"/>
                <a:sym typeface="Overpass"/>
              </a:defRPr>
            </a:lvl6pPr>
            <a:lvl7pPr lvl="6" rtl="0">
              <a:spcBef>
                <a:spcPts val="1600"/>
              </a:spcBef>
              <a:spcAft>
                <a:spcPts val="0"/>
              </a:spcAft>
              <a:buNone/>
              <a:defRPr sz="1600">
                <a:latin typeface="Overpass"/>
                <a:ea typeface="Overpass"/>
                <a:cs typeface="Overpass"/>
                <a:sym typeface="Overpass"/>
              </a:defRPr>
            </a:lvl7pPr>
            <a:lvl8pPr lvl="7" rtl="0">
              <a:spcBef>
                <a:spcPts val="1600"/>
              </a:spcBef>
              <a:spcAft>
                <a:spcPts val="0"/>
              </a:spcAft>
              <a:buNone/>
              <a:defRPr sz="1600">
                <a:latin typeface="Overpass"/>
                <a:ea typeface="Overpass"/>
                <a:cs typeface="Overpass"/>
                <a:sym typeface="Overpass"/>
              </a:defRPr>
            </a:lvl8pPr>
            <a:lvl9pPr lvl="8" rtl="0">
              <a:spcBef>
                <a:spcPts val="1600"/>
              </a:spcBef>
              <a:spcAft>
                <a:spcPts val="1600"/>
              </a:spcAft>
              <a:buNone/>
              <a:defRPr sz="1600">
                <a:latin typeface="Overpass"/>
                <a:ea typeface="Overpass"/>
                <a:cs typeface="Overpass"/>
                <a:sym typeface="Overpass"/>
              </a:defRPr>
            </a:lvl9pPr>
          </a:lstStyle>
          <a:p/>
        </p:txBody>
      </p:sp>
      <p:sp>
        <p:nvSpPr>
          <p:cNvPr id="1611" name="Google Shape;1611;p251"/>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1600"/>
              </a:spcBef>
              <a:spcAft>
                <a:spcPts val="0"/>
              </a:spcAft>
              <a:buNone/>
              <a:defRPr sz="1200">
                <a:latin typeface="Overpass"/>
                <a:ea typeface="Overpass"/>
                <a:cs typeface="Overpass"/>
                <a:sym typeface="Overpass"/>
              </a:defRPr>
            </a:lvl2pPr>
            <a:lvl3pPr lvl="2" rtl="0">
              <a:spcBef>
                <a:spcPts val="1600"/>
              </a:spcBef>
              <a:spcAft>
                <a:spcPts val="0"/>
              </a:spcAft>
              <a:buNone/>
              <a:defRPr sz="1200">
                <a:latin typeface="Overpass"/>
                <a:ea typeface="Overpass"/>
                <a:cs typeface="Overpass"/>
                <a:sym typeface="Overpass"/>
              </a:defRPr>
            </a:lvl3pPr>
            <a:lvl4pPr lvl="3" rtl="0">
              <a:spcBef>
                <a:spcPts val="1600"/>
              </a:spcBef>
              <a:spcAft>
                <a:spcPts val="0"/>
              </a:spcAft>
              <a:buNone/>
              <a:defRPr sz="1200">
                <a:latin typeface="Overpass"/>
                <a:ea typeface="Overpass"/>
                <a:cs typeface="Overpass"/>
                <a:sym typeface="Overpass"/>
              </a:defRPr>
            </a:lvl4pPr>
            <a:lvl5pPr lvl="4" rtl="0">
              <a:spcBef>
                <a:spcPts val="1600"/>
              </a:spcBef>
              <a:spcAft>
                <a:spcPts val="0"/>
              </a:spcAft>
              <a:buNone/>
              <a:defRPr sz="1200">
                <a:latin typeface="Overpass"/>
                <a:ea typeface="Overpass"/>
                <a:cs typeface="Overpass"/>
                <a:sym typeface="Overpass"/>
              </a:defRPr>
            </a:lvl5pPr>
            <a:lvl6pPr lvl="5" rtl="0">
              <a:spcBef>
                <a:spcPts val="1600"/>
              </a:spcBef>
              <a:spcAft>
                <a:spcPts val="0"/>
              </a:spcAft>
              <a:buNone/>
              <a:defRPr sz="1200">
                <a:latin typeface="Overpass"/>
                <a:ea typeface="Overpass"/>
                <a:cs typeface="Overpass"/>
                <a:sym typeface="Overpass"/>
              </a:defRPr>
            </a:lvl6pPr>
            <a:lvl7pPr lvl="6" rtl="0">
              <a:spcBef>
                <a:spcPts val="1600"/>
              </a:spcBef>
              <a:spcAft>
                <a:spcPts val="0"/>
              </a:spcAft>
              <a:buNone/>
              <a:defRPr sz="1200">
                <a:latin typeface="Overpass"/>
                <a:ea typeface="Overpass"/>
                <a:cs typeface="Overpass"/>
                <a:sym typeface="Overpass"/>
              </a:defRPr>
            </a:lvl7pPr>
            <a:lvl8pPr lvl="7" rtl="0">
              <a:spcBef>
                <a:spcPts val="1600"/>
              </a:spcBef>
              <a:spcAft>
                <a:spcPts val="0"/>
              </a:spcAft>
              <a:buNone/>
              <a:defRPr sz="1200">
                <a:latin typeface="Overpass"/>
                <a:ea typeface="Overpass"/>
                <a:cs typeface="Overpass"/>
                <a:sym typeface="Overpass"/>
              </a:defRPr>
            </a:lvl8pPr>
            <a:lvl9pPr lvl="8" rtl="0">
              <a:spcBef>
                <a:spcPts val="1600"/>
              </a:spcBef>
              <a:spcAft>
                <a:spcPts val="1600"/>
              </a:spcAft>
              <a:buNone/>
              <a:defRPr sz="1200">
                <a:latin typeface="Overpass"/>
                <a:ea typeface="Overpass"/>
                <a:cs typeface="Overpass"/>
                <a:sym typeface="Overpass"/>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1612" name="Shape 1612"/>
        <p:cNvGrpSpPr/>
        <p:nvPr/>
      </p:nvGrpSpPr>
      <p:grpSpPr>
        <a:xfrm>
          <a:off x="0" y="0"/>
          <a:ext cx="0" cy="0"/>
          <a:chOff x="0" y="0"/>
          <a:chExt cx="0" cy="0"/>
        </a:xfrm>
      </p:grpSpPr>
      <p:sp>
        <p:nvSpPr>
          <p:cNvPr id="1613" name="Google Shape;1613;p252"/>
          <p:cNvSpPr txBox="1"/>
          <p:nvPr>
            <p:ph type="title"/>
          </p:nvPr>
        </p:nvSpPr>
        <p:spPr>
          <a:xfrm>
            <a:off x="4572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Overpass"/>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9pPr>
          </a:lstStyle>
          <a:p/>
        </p:txBody>
      </p:sp>
      <p:sp>
        <p:nvSpPr>
          <p:cNvPr id="1614" name="Google Shape;1614;p252"/>
          <p:cNvSpPr txBox="1"/>
          <p:nvPr>
            <p:ph idx="1" type="body"/>
          </p:nvPr>
        </p:nvSpPr>
        <p:spPr>
          <a:xfrm>
            <a:off x="457200" y="1096025"/>
            <a:ext cx="8286900" cy="330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0000"/>
              </a:lnSpc>
              <a:spcBef>
                <a:spcPts val="200"/>
              </a:spcBef>
              <a:spcAft>
                <a:spcPts val="0"/>
              </a:spcAft>
              <a:buClr>
                <a:srgbClr val="000000"/>
              </a:buClr>
              <a:buSzPts val="1800"/>
              <a:buFont typeface="Overpass"/>
              <a:buChar char="•"/>
              <a:defRPr i="0" sz="1800" u="none" cap="none" strike="noStrike">
                <a:solidFill>
                  <a:srgbClr val="000000"/>
                </a:solidFill>
                <a:latin typeface="Overpass"/>
                <a:ea typeface="Overpass"/>
                <a:cs typeface="Overpass"/>
                <a:sym typeface="Overpass"/>
              </a:defRPr>
            </a:lvl1pPr>
            <a:lvl2pPr indent="-330200" lvl="1" marL="914400" marR="0" rtl="0" algn="l">
              <a:lnSpc>
                <a:spcPct val="110000"/>
              </a:lnSpc>
              <a:spcBef>
                <a:spcPts val="200"/>
              </a:spcBef>
              <a:spcAft>
                <a:spcPts val="0"/>
              </a:spcAft>
              <a:buClr>
                <a:srgbClr val="000000"/>
              </a:buClr>
              <a:buSzPts val="1600"/>
              <a:buFont typeface="Overpass"/>
              <a:buChar char="•"/>
              <a:defRPr i="0" sz="1600" u="none" cap="none" strike="noStrike">
                <a:solidFill>
                  <a:srgbClr val="000000"/>
                </a:solidFill>
                <a:latin typeface="Overpass"/>
                <a:ea typeface="Overpass"/>
                <a:cs typeface="Overpass"/>
                <a:sym typeface="Overpass"/>
              </a:defRPr>
            </a:lvl2pPr>
            <a:lvl3pPr indent="-317500" lvl="2" marL="1371600" marR="0" rtl="0" algn="l">
              <a:lnSpc>
                <a:spcPct val="110000"/>
              </a:lnSpc>
              <a:spcBef>
                <a:spcPts val="200"/>
              </a:spcBef>
              <a:spcAft>
                <a:spcPts val="0"/>
              </a:spcAft>
              <a:buClr>
                <a:srgbClr val="000000"/>
              </a:buClr>
              <a:buSzPts val="1400"/>
              <a:buFont typeface="Overpass"/>
              <a:buChar char="•"/>
              <a:defRPr i="0" sz="14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0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0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5pPr>
            <a:lvl6pPr indent="-304800" lvl="5" marL="27432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6pPr>
            <a:lvl7pPr indent="-304800" lvl="6" marL="32004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7pPr>
            <a:lvl8pPr indent="-304800" lvl="7" marL="36576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8pPr>
            <a:lvl9pPr indent="-304800" lvl="8" marL="41148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CUSTOM_1_1">
    <p:bg>
      <p:bgPr>
        <a:blipFill>
          <a:blip r:embed="rId2">
            <a:alphaModFix/>
          </a:blip>
          <a:stretch>
            <a:fillRect/>
          </a:stretch>
        </a:blipFill>
      </p:bgPr>
    </p:bg>
    <p:spTree>
      <p:nvGrpSpPr>
        <p:cNvPr id="1615" name="Shape 1615"/>
        <p:cNvGrpSpPr/>
        <p:nvPr/>
      </p:nvGrpSpPr>
      <p:grpSpPr>
        <a:xfrm>
          <a:off x="0" y="0"/>
          <a:ext cx="0" cy="0"/>
          <a:chOff x="0" y="0"/>
          <a:chExt cx="0" cy="0"/>
        </a:xfrm>
      </p:grpSpPr>
      <p:sp>
        <p:nvSpPr>
          <p:cNvPr id="1616" name="Google Shape;1616;p253"/>
          <p:cNvSpPr txBox="1"/>
          <p:nvPr>
            <p:ph type="title"/>
          </p:nvPr>
        </p:nvSpPr>
        <p:spPr>
          <a:xfrm>
            <a:off x="826650" y="1660725"/>
            <a:ext cx="7490700" cy="1822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_1">
    <p:spTree>
      <p:nvGrpSpPr>
        <p:cNvPr id="1617" name="Shape 1617"/>
        <p:cNvGrpSpPr/>
        <p:nvPr/>
      </p:nvGrpSpPr>
      <p:grpSpPr>
        <a:xfrm>
          <a:off x="0" y="0"/>
          <a:ext cx="0" cy="0"/>
          <a:chOff x="0" y="0"/>
          <a:chExt cx="0" cy="0"/>
        </a:xfrm>
      </p:grpSpPr>
      <p:sp>
        <p:nvSpPr>
          <p:cNvPr id="1618" name="Google Shape;1618;p254"/>
          <p:cNvSpPr txBox="1"/>
          <p:nvPr>
            <p:ph type="title"/>
          </p:nvPr>
        </p:nvSpPr>
        <p:spPr>
          <a:xfrm>
            <a:off x="4572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Overpass"/>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9pPr>
          </a:lstStyle>
          <a:p/>
        </p:txBody>
      </p:sp>
      <p:sp>
        <p:nvSpPr>
          <p:cNvPr id="1619" name="Google Shape;1619;p254"/>
          <p:cNvSpPr txBox="1"/>
          <p:nvPr>
            <p:ph idx="1" type="body"/>
          </p:nvPr>
        </p:nvSpPr>
        <p:spPr>
          <a:xfrm>
            <a:off x="457200" y="1096025"/>
            <a:ext cx="8286900" cy="330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0000"/>
              </a:lnSpc>
              <a:spcBef>
                <a:spcPts val="200"/>
              </a:spcBef>
              <a:spcAft>
                <a:spcPts val="0"/>
              </a:spcAft>
              <a:buClr>
                <a:srgbClr val="000000"/>
              </a:buClr>
              <a:buSzPts val="1800"/>
              <a:buFont typeface="Overpass"/>
              <a:buChar char="•"/>
              <a:defRPr i="0" sz="1800" u="none" cap="none" strike="noStrike">
                <a:solidFill>
                  <a:srgbClr val="000000"/>
                </a:solidFill>
                <a:latin typeface="Overpass"/>
                <a:ea typeface="Overpass"/>
                <a:cs typeface="Overpass"/>
                <a:sym typeface="Overpass"/>
              </a:defRPr>
            </a:lvl1pPr>
            <a:lvl2pPr indent="-330200" lvl="1" marL="914400" marR="0" rtl="0" algn="l">
              <a:lnSpc>
                <a:spcPct val="110000"/>
              </a:lnSpc>
              <a:spcBef>
                <a:spcPts val="200"/>
              </a:spcBef>
              <a:spcAft>
                <a:spcPts val="0"/>
              </a:spcAft>
              <a:buClr>
                <a:srgbClr val="000000"/>
              </a:buClr>
              <a:buSzPts val="1600"/>
              <a:buFont typeface="Overpass"/>
              <a:buChar char="•"/>
              <a:defRPr i="0" sz="1600" u="none" cap="none" strike="noStrike">
                <a:solidFill>
                  <a:srgbClr val="000000"/>
                </a:solidFill>
                <a:latin typeface="Overpass"/>
                <a:ea typeface="Overpass"/>
                <a:cs typeface="Overpass"/>
                <a:sym typeface="Overpass"/>
              </a:defRPr>
            </a:lvl2pPr>
            <a:lvl3pPr indent="-317500" lvl="2" marL="1371600" marR="0" rtl="0" algn="l">
              <a:lnSpc>
                <a:spcPct val="110000"/>
              </a:lnSpc>
              <a:spcBef>
                <a:spcPts val="200"/>
              </a:spcBef>
              <a:spcAft>
                <a:spcPts val="0"/>
              </a:spcAft>
              <a:buClr>
                <a:srgbClr val="000000"/>
              </a:buClr>
              <a:buSzPts val="1400"/>
              <a:buFont typeface="Overpass"/>
              <a:buChar char="•"/>
              <a:defRPr i="0" sz="14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0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0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5pPr>
            <a:lvl6pPr indent="-304800" lvl="5" marL="27432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6pPr>
            <a:lvl7pPr indent="-304800" lvl="6" marL="32004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7pPr>
            <a:lvl8pPr indent="-304800" lvl="7" marL="36576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8pPr>
            <a:lvl9pPr indent="-304800" lvl="8" marL="41148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_2">
    <p:spTree>
      <p:nvGrpSpPr>
        <p:cNvPr id="1620" name="Shape 1620"/>
        <p:cNvGrpSpPr/>
        <p:nvPr/>
      </p:nvGrpSpPr>
      <p:grpSpPr>
        <a:xfrm>
          <a:off x="0" y="0"/>
          <a:ext cx="0" cy="0"/>
          <a:chOff x="0" y="0"/>
          <a:chExt cx="0" cy="0"/>
        </a:xfrm>
      </p:grpSpPr>
      <p:sp>
        <p:nvSpPr>
          <p:cNvPr id="1621" name="Google Shape;1621;p255"/>
          <p:cNvSpPr txBox="1"/>
          <p:nvPr>
            <p:ph type="title"/>
          </p:nvPr>
        </p:nvSpPr>
        <p:spPr>
          <a:xfrm>
            <a:off x="4572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Overpass"/>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1400"/>
              <a:buFont typeface="Overpass"/>
              <a:buNone/>
              <a:defRPr i="0" sz="4400" u="none" cap="none" strike="noStrike">
                <a:solidFill>
                  <a:schemeClr val="dk1"/>
                </a:solidFill>
                <a:latin typeface="Overpass"/>
                <a:ea typeface="Overpass"/>
                <a:cs typeface="Overpass"/>
                <a:sym typeface="Overpass"/>
              </a:defRPr>
            </a:lvl9pPr>
          </a:lstStyle>
          <a:p/>
        </p:txBody>
      </p:sp>
      <p:sp>
        <p:nvSpPr>
          <p:cNvPr id="1622" name="Google Shape;1622;p255"/>
          <p:cNvSpPr txBox="1"/>
          <p:nvPr>
            <p:ph idx="1" type="body"/>
          </p:nvPr>
        </p:nvSpPr>
        <p:spPr>
          <a:xfrm>
            <a:off x="457200" y="1096025"/>
            <a:ext cx="8286900" cy="330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0000"/>
              </a:lnSpc>
              <a:spcBef>
                <a:spcPts val="200"/>
              </a:spcBef>
              <a:spcAft>
                <a:spcPts val="0"/>
              </a:spcAft>
              <a:buClr>
                <a:srgbClr val="000000"/>
              </a:buClr>
              <a:buSzPts val="1800"/>
              <a:buFont typeface="Overpass"/>
              <a:buChar char="•"/>
              <a:defRPr i="0" sz="1800" u="none" cap="none" strike="noStrike">
                <a:solidFill>
                  <a:srgbClr val="000000"/>
                </a:solidFill>
                <a:latin typeface="Overpass"/>
                <a:ea typeface="Overpass"/>
                <a:cs typeface="Overpass"/>
                <a:sym typeface="Overpass"/>
              </a:defRPr>
            </a:lvl1pPr>
            <a:lvl2pPr indent="-330200" lvl="1" marL="914400" marR="0" rtl="0" algn="l">
              <a:lnSpc>
                <a:spcPct val="110000"/>
              </a:lnSpc>
              <a:spcBef>
                <a:spcPts val="200"/>
              </a:spcBef>
              <a:spcAft>
                <a:spcPts val="0"/>
              </a:spcAft>
              <a:buClr>
                <a:srgbClr val="000000"/>
              </a:buClr>
              <a:buSzPts val="1600"/>
              <a:buFont typeface="Overpass"/>
              <a:buChar char="•"/>
              <a:defRPr i="0" sz="1600" u="none" cap="none" strike="noStrike">
                <a:solidFill>
                  <a:srgbClr val="000000"/>
                </a:solidFill>
                <a:latin typeface="Overpass"/>
                <a:ea typeface="Overpass"/>
                <a:cs typeface="Overpass"/>
                <a:sym typeface="Overpass"/>
              </a:defRPr>
            </a:lvl2pPr>
            <a:lvl3pPr indent="-317500" lvl="2" marL="1371600" marR="0" rtl="0" algn="l">
              <a:lnSpc>
                <a:spcPct val="110000"/>
              </a:lnSpc>
              <a:spcBef>
                <a:spcPts val="200"/>
              </a:spcBef>
              <a:spcAft>
                <a:spcPts val="0"/>
              </a:spcAft>
              <a:buClr>
                <a:srgbClr val="000000"/>
              </a:buClr>
              <a:buSzPts val="1400"/>
              <a:buFont typeface="Overpass"/>
              <a:buChar char="•"/>
              <a:defRPr i="0" sz="14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0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0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5pPr>
            <a:lvl6pPr indent="-304800" lvl="5" marL="27432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6pPr>
            <a:lvl7pPr indent="-304800" lvl="6" marL="32004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7pPr>
            <a:lvl8pPr indent="-304800" lvl="7" marL="36576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8pPr>
            <a:lvl9pPr indent="-304800" lvl="8" marL="41148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TITLE_3">
    <p:spTree>
      <p:nvGrpSpPr>
        <p:cNvPr id="1623" name="Shape 1623"/>
        <p:cNvGrpSpPr/>
        <p:nvPr/>
      </p:nvGrpSpPr>
      <p:grpSpPr>
        <a:xfrm>
          <a:off x="0" y="0"/>
          <a:ext cx="0" cy="0"/>
          <a:chOff x="0" y="0"/>
          <a:chExt cx="0" cy="0"/>
        </a:xfrm>
      </p:grpSpPr>
      <p:sp>
        <p:nvSpPr>
          <p:cNvPr id="1624" name="Google Shape;1624;p256"/>
          <p:cNvSpPr txBox="1"/>
          <p:nvPr>
            <p:ph type="title"/>
          </p:nvPr>
        </p:nvSpPr>
        <p:spPr>
          <a:xfrm>
            <a:off x="1786275" y="1895025"/>
            <a:ext cx="5938800" cy="121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sz="1400">
                <a:latin typeface="Overpass"/>
                <a:ea typeface="Overpass"/>
                <a:cs typeface="Overpass"/>
                <a:sym typeface="Overpass"/>
              </a:defRPr>
            </a:lvl2pPr>
            <a:lvl3pPr lvl="2" rtl="0">
              <a:spcBef>
                <a:spcPts val="0"/>
              </a:spcBef>
              <a:spcAft>
                <a:spcPts val="0"/>
              </a:spcAft>
              <a:buNone/>
              <a:defRPr b="1" sz="1400">
                <a:latin typeface="Overpass"/>
                <a:ea typeface="Overpass"/>
                <a:cs typeface="Overpass"/>
                <a:sym typeface="Overpass"/>
              </a:defRPr>
            </a:lvl3pPr>
            <a:lvl4pPr lvl="3" rtl="0">
              <a:spcBef>
                <a:spcPts val="0"/>
              </a:spcBef>
              <a:spcAft>
                <a:spcPts val="0"/>
              </a:spcAft>
              <a:buNone/>
              <a:defRPr b="1" sz="1400">
                <a:latin typeface="Overpass"/>
                <a:ea typeface="Overpass"/>
                <a:cs typeface="Overpass"/>
                <a:sym typeface="Overpass"/>
              </a:defRPr>
            </a:lvl4pPr>
            <a:lvl5pPr lvl="4" rtl="0">
              <a:spcBef>
                <a:spcPts val="0"/>
              </a:spcBef>
              <a:spcAft>
                <a:spcPts val="0"/>
              </a:spcAft>
              <a:buNone/>
              <a:defRPr b="1" sz="1400">
                <a:latin typeface="Overpass"/>
                <a:ea typeface="Overpass"/>
                <a:cs typeface="Overpass"/>
                <a:sym typeface="Overpass"/>
              </a:defRPr>
            </a:lvl5pPr>
            <a:lvl6pPr lvl="5" rtl="0">
              <a:spcBef>
                <a:spcPts val="0"/>
              </a:spcBef>
              <a:spcAft>
                <a:spcPts val="0"/>
              </a:spcAft>
              <a:buNone/>
              <a:defRPr b="1" sz="1400">
                <a:latin typeface="Overpass"/>
                <a:ea typeface="Overpass"/>
                <a:cs typeface="Overpass"/>
                <a:sym typeface="Overpass"/>
              </a:defRPr>
            </a:lvl6pPr>
            <a:lvl7pPr lvl="6" rtl="0">
              <a:spcBef>
                <a:spcPts val="0"/>
              </a:spcBef>
              <a:spcAft>
                <a:spcPts val="0"/>
              </a:spcAft>
              <a:buNone/>
              <a:defRPr b="1" sz="1400">
                <a:latin typeface="Overpass"/>
                <a:ea typeface="Overpass"/>
                <a:cs typeface="Overpass"/>
                <a:sym typeface="Overpass"/>
              </a:defRPr>
            </a:lvl7pPr>
            <a:lvl8pPr lvl="7" rtl="0">
              <a:spcBef>
                <a:spcPts val="0"/>
              </a:spcBef>
              <a:spcAft>
                <a:spcPts val="0"/>
              </a:spcAft>
              <a:buNone/>
              <a:defRPr b="1" sz="1400">
                <a:latin typeface="Overpass"/>
                <a:ea typeface="Overpass"/>
                <a:cs typeface="Overpass"/>
                <a:sym typeface="Overpass"/>
              </a:defRPr>
            </a:lvl8pPr>
            <a:lvl9pPr lvl="8" rtl="0">
              <a:spcBef>
                <a:spcPts val="0"/>
              </a:spcBef>
              <a:spcAft>
                <a:spcPts val="0"/>
              </a:spcAft>
              <a:buNone/>
              <a:defRPr b="1" sz="1400">
                <a:latin typeface="Overpass"/>
                <a:ea typeface="Overpass"/>
                <a:cs typeface="Overpass"/>
                <a:sym typeface="Overpass"/>
              </a:defRPr>
            </a:lvl9pPr>
          </a:lstStyle>
          <a:p/>
        </p:txBody>
      </p:sp>
      <p:pic>
        <p:nvPicPr>
          <p:cNvPr descr="social_google-01.png" id="1625" name="Google Shape;1625;p256"/>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descr="social_linkedin-01.png" id="1626" name="Google Shape;1626;p256"/>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descr="social_youtube-01.png" id="1627" name="Google Shape;1627;p256"/>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descr="social_facebook-01.png" id="1628" name="Google Shape;1628;p256"/>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descr="social_twitter-01.png" id="1629" name="Google Shape;1629;p256"/>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1630" name="Google Shape;1630;p256"/>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1631" name="Google Shape;1631;p256"/>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1632" name="Google Shape;1632;p256"/>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1633" name="Google Shape;1633;p256"/>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1634" name="Google Shape;1634;p256"/>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46" name="Google Shape;146;p26"/>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7" name="Google Shape;147;p2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48" name="Google Shape;148;p26"/>
          <p:cNvSpPr txBox="1"/>
          <p:nvPr>
            <p:ph idx="2" type="body"/>
          </p:nvPr>
        </p:nvSpPr>
        <p:spPr>
          <a:xfrm>
            <a:off x="4934725" y="2048925"/>
            <a:ext cx="3382500" cy="1955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5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9" name="Google Shape;149;p26"/>
          <p:cNvSpPr txBox="1"/>
          <p:nvPr>
            <p:ph idx="3" type="subTitle"/>
          </p:nvPr>
        </p:nvSpPr>
        <p:spPr>
          <a:xfrm>
            <a:off x="4943325" y="1834500"/>
            <a:ext cx="3382500" cy="3288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50" name="Google Shape;150;p26"/>
          <p:cNvSpPr txBox="1"/>
          <p:nvPr>
            <p:ph idx="4" type="subTitle"/>
          </p:nvPr>
        </p:nvSpPr>
        <p:spPr>
          <a:xfrm>
            <a:off x="826650" y="2625314"/>
            <a:ext cx="3112800" cy="13287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solidFill>
          <a:srgbClr val="FFFFFF"/>
        </a:solidFill>
      </p:bgPr>
    </p:bg>
    <p:spTree>
      <p:nvGrpSpPr>
        <p:cNvPr id="1635" name="Shape 1635"/>
        <p:cNvGrpSpPr/>
        <p:nvPr/>
      </p:nvGrpSpPr>
      <p:grpSpPr>
        <a:xfrm>
          <a:off x="0" y="0"/>
          <a:ext cx="0" cy="0"/>
          <a:chOff x="0" y="0"/>
          <a:chExt cx="0" cy="0"/>
        </a:xfrm>
      </p:grpSpPr>
      <p:sp>
        <p:nvSpPr>
          <p:cNvPr id="1636" name="Google Shape;1636;p257"/>
          <p:cNvSpPr/>
          <p:nvPr>
            <p:ph idx="2" type="pic"/>
          </p:nvPr>
        </p:nvSpPr>
        <p:spPr>
          <a:xfrm>
            <a:off x="7077456" y="177165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76200" lvl="1" marL="8128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219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5400" lvl="3" marL="1625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5400" lvl="4" marL="2082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5400" lvl="5" marL="2540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5400" lvl="6" marL="299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5400" lvl="7" marL="345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5400" lvl="8" marL="391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37" name="Google Shape;1637;p257"/>
          <p:cNvSpPr/>
          <p:nvPr>
            <p:ph idx="3" type="pic"/>
          </p:nvPr>
        </p:nvSpPr>
        <p:spPr>
          <a:xfrm>
            <a:off x="7077456" y="297180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76200" lvl="1" marL="8128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219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5400" lvl="3" marL="1625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5400" lvl="4" marL="2082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5400" lvl="5" marL="2540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5400" lvl="6" marL="299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5400" lvl="7" marL="345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5400" lvl="8" marL="391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38" name="Google Shape;1638;p257"/>
          <p:cNvSpPr/>
          <p:nvPr>
            <p:ph idx="4" type="pic"/>
          </p:nvPr>
        </p:nvSpPr>
        <p:spPr>
          <a:xfrm>
            <a:off x="5410200" y="177165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76200" lvl="1" marL="8128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219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5400" lvl="3" marL="1625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5400" lvl="4" marL="2082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5400" lvl="5" marL="2540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5400" lvl="6" marL="299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5400" lvl="7" marL="345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5400" lvl="8" marL="391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39" name="Google Shape;1639;p257"/>
          <p:cNvSpPr/>
          <p:nvPr>
            <p:ph idx="5" type="pic"/>
          </p:nvPr>
        </p:nvSpPr>
        <p:spPr>
          <a:xfrm>
            <a:off x="5410200" y="297180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76200" lvl="1" marL="8128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219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5400" lvl="3" marL="1625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5400" lvl="4" marL="2082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5400" lvl="5" marL="2540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5400" lvl="6" marL="299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5400" lvl="7" marL="345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5400" lvl="8" marL="391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40" name="Google Shape;1640;p257"/>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641" name="Google Shape;1641;p257"/>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42" name="Google Shape;1642;p257"/>
          <p:cNvSpPr txBox="1"/>
          <p:nvPr>
            <p:ph idx="1" type="body"/>
          </p:nvPr>
        </p:nvSpPr>
        <p:spPr>
          <a:xfrm>
            <a:off x="685800" y="1771650"/>
            <a:ext cx="3657600" cy="6858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3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30200" lvl="1" marL="9144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43" name="Google Shape;1643;p257"/>
          <p:cNvSpPr txBox="1"/>
          <p:nvPr>
            <p:ph idx="6" type="body"/>
          </p:nvPr>
        </p:nvSpPr>
        <p:spPr>
          <a:xfrm>
            <a:off x="685800" y="2571750"/>
            <a:ext cx="3657600" cy="1428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44" name="Google Shape;1644;p257"/>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45" name="Google Shape;1645;p25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_3">
    <p:bg>
      <p:bgPr>
        <a:blipFill>
          <a:blip r:embed="rId2">
            <a:alphaModFix/>
          </a:blip>
          <a:stretch>
            <a:fillRect/>
          </a:stretch>
        </a:blipFill>
      </p:bgPr>
    </p:bg>
    <p:spTree>
      <p:nvGrpSpPr>
        <p:cNvPr id="1646" name="Shape 1646"/>
        <p:cNvGrpSpPr/>
        <p:nvPr/>
      </p:nvGrpSpPr>
      <p:grpSpPr>
        <a:xfrm>
          <a:off x="0" y="0"/>
          <a:ext cx="0" cy="0"/>
          <a:chOff x="0" y="0"/>
          <a:chExt cx="0" cy="0"/>
        </a:xfrm>
      </p:grpSpPr>
      <p:sp>
        <p:nvSpPr>
          <p:cNvPr id="1647" name="Google Shape;1647;p258"/>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1648" name="Google Shape;1648;p258"/>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1600"/>
              </a:spcBef>
              <a:spcAft>
                <a:spcPts val="0"/>
              </a:spcAft>
              <a:buNone/>
              <a:defRPr sz="1600">
                <a:latin typeface="Overpass"/>
                <a:ea typeface="Overpass"/>
                <a:cs typeface="Overpass"/>
                <a:sym typeface="Overpass"/>
              </a:defRPr>
            </a:lvl2pPr>
            <a:lvl3pPr lvl="2" rtl="0">
              <a:spcBef>
                <a:spcPts val="1600"/>
              </a:spcBef>
              <a:spcAft>
                <a:spcPts val="0"/>
              </a:spcAft>
              <a:buNone/>
              <a:defRPr sz="1600">
                <a:latin typeface="Overpass"/>
                <a:ea typeface="Overpass"/>
                <a:cs typeface="Overpass"/>
                <a:sym typeface="Overpass"/>
              </a:defRPr>
            </a:lvl3pPr>
            <a:lvl4pPr lvl="3" rtl="0">
              <a:spcBef>
                <a:spcPts val="1600"/>
              </a:spcBef>
              <a:spcAft>
                <a:spcPts val="0"/>
              </a:spcAft>
              <a:buNone/>
              <a:defRPr sz="1600">
                <a:latin typeface="Overpass"/>
                <a:ea typeface="Overpass"/>
                <a:cs typeface="Overpass"/>
                <a:sym typeface="Overpass"/>
              </a:defRPr>
            </a:lvl4pPr>
            <a:lvl5pPr lvl="4" rtl="0">
              <a:spcBef>
                <a:spcPts val="1600"/>
              </a:spcBef>
              <a:spcAft>
                <a:spcPts val="0"/>
              </a:spcAft>
              <a:buNone/>
              <a:defRPr sz="1600">
                <a:latin typeface="Overpass"/>
                <a:ea typeface="Overpass"/>
                <a:cs typeface="Overpass"/>
                <a:sym typeface="Overpass"/>
              </a:defRPr>
            </a:lvl5pPr>
            <a:lvl6pPr lvl="5" rtl="0">
              <a:spcBef>
                <a:spcPts val="1600"/>
              </a:spcBef>
              <a:spcAft>
                <a:spcPts val="0"/>
              </a:spcAft>
              <a:buNone/>
              <a:defRPr sz="1600">
                <a:latin typeface="Overpass"/>
                <a:ea typeface="Overpass"/>
                <a:cs typeface="Overpass"/>
                <a:sym typeface="Overpass"/>
              </a:defRPr>
            </a:lvl6pPr>
            <a:lvl7pPr lvl="6" rtl="0">
              <a:spcBef>
                <a:spcPts val="1600"/>
              </a:spcBef>
              <a:spcAft>
                <a:spcPts val="0"/>
              </a:spcAft>
              <a:buNone/>
              <a:defRPr sz="1600">
                <a:latin typeface="Overpass"/>
                <a:ea typeface="Overpass"/>
                <a:cs typeface="Overpass"/>
                <a:sym typeface="Overpass"/>
              </a:defRPr>
            </a:lvl7pPr>
            <a:lvl8pPr lvl="7" rtl="0">
              <a:spcBef>
                <a:spcPts val="1600"/>
              </a:spcBef>
              <a:spcAft>
                <a:spcPts val="0"/>
              </a:spcAft>
              <a:buNone/>
              <a:defRPr sz="1600">
                <a:latin typeface="Overpass"/>
                <a:ea typeface="Overpass"/>
                <a:cs typeface="Overpass"/>
                <a:sym typeface="Overpass"/>
              </a:defRPr>
            </a:lvl8pPr>
            <a:lvl9pPr lvl="8" rtl="0">
              <a:spcBef>
                <a:spcPts val="1600"/>
              </a:spcBef>
              <a:spcAft>
                <a:spcPts val="1600"/>
              </a:spcAft>
              <a:buNone/>
              <a:defRPr sz="1600">
                <a:latin typeface="Overpass"/>
                <a:ea typeface="Overpass"/>
                <a:cs typeface="Overpass"/>
                <a:sym typeface="Overpass"/>
              </a:defRPr>
            </a:lvl9pPr>
          </a:lstStyle>
          <a:p/>
        </p:txBody>
      </p:sp>
      <p:sp>
        <p:nvSpPr>
          <p:cNvPr id="1649" name="Google Shape;1649;p258"/>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1600"/>
              </a:spcBef>
              <a:spcAft>
                <a:spcPts val="0"/>
              </a:spcAft>
              <a:buNone/>
              <a:defRPr sz="1200">
                <a:latin typeface="Overpass"/>
                <a:ea typeface="Overpass"/>
                <a:cs typeface="Overpass"/>
                <a:sym typeface="Overpass"/>
              </a:defRPr>
            </a:lvl2pPr>
            <a:lvl3pPr lvl="2" rtl="0">
              <a:spcBef>
                <a:spcPts val="1600"/>
              </a:spcBef>
              <a:spcAft>
                <a:spcPts val="0"/>
              </a:spcAft>
              <a:buNone/>
              <a:defRPr sz="1200">
                <a:latin typeface="Overpass"/>
                <a:ea typeface="Overpass"/>
                <a:cs typeface="Overpass"/>
                <a:sym typeface="Overpass"/>
              </a:defRPr>
            </a:lvl3pPr>
            <a:lvl4pPr lvl="3" rtl="0">
              <a:spcBef>
                <a:spcPts val="1600"/>
              </a:spcBef>
              <a:spcAft>
                <a:spcPts val="0"/>
              </a:spcAft>
              <a:buNone/>
              <a:defRPr sz="1200">
                <a:latin typeface="Overpass"/>
                <a:ea typeface="Overpass"/>
                <a:cs typeface="Overpass"/>
                <a:sym typeface="Overpass"/>
              </a:defRPr>
            </a:lvl4pPr>
            <a:lvl5pPr lvl="4" rtl="0">
              <a:spcBef>
                <a:spcPts val="1600"/>
              </a:spcBef>
              <a:spcAft>
                <a:spcPts val="0"/>
              </a:spcAft>
              <a:buNone/>
              <a:defRPr sz="1200">
                <a:latin typeface="Overpass"/>
                <a:ea typeface="Overpass"/>
                <a:cs typeface="Overpass"/>
                <a:sym typeface="Overpass"/>
              </a:defRPr>
            </a:lvl5pPr>
            <a:lvl6pPr lvl="5" rtl="0">
              <a:spcBef>
                <a:spcPts val="1600"/>
              </a:spcBef>
              <a:spcAft>
                <a:spcPts val="0"/>
              </a:spcAft>
              <a:buNone/>
              <a:defRPr sz="1200">
                <a:latin typeface="Overpass"/>
                <a:ea typeface="Overpass"/>
                <a:cs typeface="Overpass"/>
                <a:sym typeface="Overpass"/>
              </a:defRPr>
            </a:lvl6pPr>
            <a:lvl7pPr lvl="6" rtl="0">
              <a:spcBef>
                <a:spcPts val="1600"/>
              </a:spcBef>
              <a:spcAft>
                <a:spcPts val="0"/>
              </a:spcAft>
              <a:buNone/>
              <a:defRPr sz="1200">
                <a:latin typeface="Overpass"/>
                <a:ea typeface="Overpass"/>
                <a:cs typeface="Overpass"/>
                <a:sym typeface="Overpass"/>
              </a:defRPr>
            </a:lvl7pPr>
            <a:lvl8pPr lvl="7" rtl="0">
              <a:spcBef>
                <a:spcPts val="1600"/>
              </a:spcBef>
              <a:spcAft>
                <a:spcPts val="0"/>
              </a:spcAft>
              <a:buNone/>
              <a:defRPr sz="1200">
                <a:latin typeface="Overpass"/>
                <a:ea typeface="Overpass"/>
                <a:cs typeface="Overpass"/>
                <a:sym typeface="Overpass"/>
              </a:defRPr>
            </a:lvl8pPr>
            <a:lvl9pPr lvl="8" rtl="0">
              <a:spcBef>
                <a:spcPts val="1600"/>
              </a:spcBef>
              <a:spcAft>
                <a:spcPts val="1600"/>
              </a:spcAft>
              <a:buNone/>
              <a:defRPr sz="1200">
                <a:latin typeface="Overpass"/>
                <a:ea typeface="Overpass"/>
                <a:cs typeface="Overpass"/>
                <a:sym typeface="Overpass"/>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TITLE_4">
    <p:spTree>
      <p:nvGrpSpPr>
        <p:cNvPr id="1650" name="Shape 1650"/>
        <p:cNvGrpSpPr/>
        <p:nvPr/>
      </p:nvGrpSpPr>
      <p:grpSpPr>
        <a:xfrm>
          <a:off x="0" y="0"/>
          <a:ext cx="0" cy="0"/>
          <a:chOff x="0" y="0"/>
          <a:chExt cx="0" cy="0"/>
        </a:xfrm>
      </p:grpSpPr>
      <p:sp>
        <p:nvSpPr>
          <p:cNvPr id="1651" name="Google Shape;1651;p259"/>
          <p:cNvSpPr txBox="1"/>
          <p:nvPr>
            <p:ph type="title"/>
          </p:nvPr>
        </p:nvSpPr>
        <p:spPr>
          <a:xfrm>
            <a:off x="1786275" y="1895025"/>
            <a:ext cx="5938800" cy="121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sz="1400">
                <a:latin typeface="Overpass"/>
                <a:ea typeface="Overpass"/>
                <a:cs typeface="Overpass"/>
                <a:sym typeface="Overpass"/>
              </a:defRPr>
            </a:lvl2pPr>
            <a:lvl3pPr lvl="2" rtl="0">
              <a:spcBef>
                <a:spcPts val="0"/>
              </a:spcBef>
              <a:spcAft>
                <a:spcPts val="0"/>
              </a:spcAft>
              <a:buNone/>
              <a:defRPr b="1" sz="1400">
                <a:latin typeface="Overpass"/>
                <a:ea typeface="Overpass"/>
                <a:cs typeface="Overpass"/>
                <a:sym typeface="Overpass"/>
              </a:defRPr>
            </a:lvl3pPr>
            <a:lvl4pPr lvl="3" rtl="0">
              <a:spcBef>
                <a:spcPts val="0"/>
              </a:spcBef>
              <a:spcAft>
                <a:spcPts val="0"/>
              </a:spcAft>
              <a:buNone/>
              <a:defRPr b="1" sz="1400">
                <a:latin typeface="Overpass"/>
                <a:ea typeface="Overpass"/>
                <a:cs typeface="Overpass"/>
                <a:sym typeface="Overpass"/>
              </a:defRPr>
            </a:lvl4pPr>
            <a:lvl5pPr lvl="4" rtl="0">
              <a:spcBef>
                <a:spcPts val="0"/>
              </a:spcBef>
              <a:spcAft>
                <a:spcPts val="0"/>
              </a:spcAft>
              <a:buNone/>
              <a:defRPr b="1" sz="1400">
                <a:latin typeface="Overpass"/>
                <a:ea typeface="Overpass"/>
                <a:cs typeface="Overpass"/>
                <a:sym typeface="Overpass"/>
              </a:defRPr>
            </a:lvl5pPr>
            <a:lvl6pPr lvl="5" rtl="0">
              <a:spcBef>
                <a:spcPts val="0"/>
              </a:spcBef>
              <a:spcAft>
                <a:spcPts val="0"/>
              </a:spcAft>
              <a:buNone/>
              <a:defRPr b="1" sz="1400">
                <a:latin typeface="Overpass"/>
                <a:ea typeface="Overpass"/>
                <a:cs typeface="Overpass"/>
                <a:sym typeface="Overpass"/>
              </a:defRPr>
            </a:lvl6pPr>
            <a:lvl7pPr lvl="6" rtl="0">
              <a:spcBef>
                <a:spcPts val="0"/>
              </a:spcBef>
              <a:spcAft>
                <a:spcPts val="0"/>
              </a:spcAft>
              <a:buNone/>
              <a:defRPr b="1" sz="1400">
                <a:latin typeface="Overpass"/>
                <a:ea typeface="Overpass"/>
                <a:cs typeface="Overpass"/>
                <a:sym typeface="Overpass"/>
              </a:defRPr>
            </a:lvl7pPr>
            <a:lvl8pPr lvl="7" rtl="0">
              <a:spcBef>
                <a:spcPts val="0"/>
              </a:spcBef>
              <a:spcAft>
                <a:spcPts val="0"/>
              </a:spcAft>
              <a:buNone/>
              <a:defRPr b="1" sz="1400">
                <a:latin typeface="Overpass"/>
                <a:ea typeface="Overpass"/>
                <a:cs typeface="Overpass"/>
                <a:sym typeface="Overpass"/>
              </a:defRPr>
            </a:lvl8pPr>
            <a:lvl9pPr lvl="8" rtl="0">
              <a:spcBef>
                <a:spcPts val="0"/>
              </a:spcBef>
              <a:spcAft>
                <a:spcPts val="0"/>
              </a:spcAft>
              <a:buNone/>
              <a:defRPr b="1" sz="1400">
                <a:latin typeface="Overpass"/>
                <a:ea typeface="Overpass"/>
                <a:cs typeface="Overpass"/>
                <a:sym typeface="Overpass"/>
              </a:defRPr>
            </a:lvl9pPr>
          </a:lstStyle>
          <a:p/>
        </p:txBody>
      </p:sp>
      <p:pic>
        <p:nvPicPr>
          <p:cNvPr descr="social_google-01.png" id="1652" name="Google Shape;1652;p259"/>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descr="social_linkedin-01.png" id="1653" name="Google Shape;1653;p259"/>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descr="social_youtube-01.png" id="1654" name="Google Shape;1654;p259"/>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descr="social_facebook-01.png" id="1655" name="Google Shape;1655;p259"/>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descr="social_twitter-01.png" id="1656" name="Google Shape;1656;p259"/>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1657" name="Google Shape;1657;p259"/>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1658" name="Google Shape;1658;p259"/>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1659" name="Google Shape;1659;p259"/>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1660" name="Google Shape;1660;p259"/>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
        <p:nvSpPr>
          <p:cNvPr id="1661" name="Google Shape;1661;p259"/>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1600"/>
              </a:spcBef>
              <a:spcAft>
                <a:spcPts val="0"/>
              </a:spcAft>
              <a:buNone/>
              <a:defRPr sz="1100">
                <a:latin typeface="Overpass"/>
                <a:ea typeface="Overpass"/>
                <a:cs typeface="Overpass"/>
                <a:sym typeface="Overpass"/>
              </a:defRPr>
            </a:lvl2pPr>
            <a:lvl3pPr lvl="2" rtl="0">
              <a:spcBef>
                <a:spcPts val="1600"/>
              </a:spcBef>
              <a:spcAft>
                <a:spcPts val="0"/>
              </a:spcAft>
              <a:buNone/>
              <a:defRPr sz="1100">
                <a:latin typeface="Overpass"/>
                <a:ea typeface="Overpass"/>
                <a:cs typeface="Overpass"/>
                <a:sym typeface="Overpass"/>
              </a:defRPr>
            </a:lvl3pPr>
            <a:lvl4pPr lvl="3" rtl="0">
              <a:spcBef>
                <a:spcPts val="1600"/>
              </a:spcBef>
              <a:spcAft>
                <a:spcPts val="0"/>
              </a:spcAft>
              <a:buNone/>
              <a:defRPr sz="1100">
                <a:latin typeface="Overpass"/>
                <a:ea typeface="Overpass"/>
                <a:cs typeface="Overpass"/>
                <a:sym typeface="Overpass"/>
              </a:defRPr>
            </a:lvl4pPr>
            <a:lvl5pPr lvl="4" rtl="0">
              <a:spcBef>
                <a:spcPts val="1600"/>
              </a:spcBef>
              <a:spcAft>
                <a:spcPts val="0"/>
              </a:spcAft>
              <a:buNone/>
              <a:defRPr sz="1100">
                <a:latin typeface="Overpass"/>
                <a:ea typeface="Overpass"/>
                <a:cs typeface="Overpass"/>
                <a:sym typeface="Overpass"/>
              </a:defRPr>
            </a:lvl5pPr>
            <a:lvl6pPr lvl="5" rtl="0">
              <a:spcBef>
                <a:spcPts val="1600"/>
              </a:spcBef>
              <a:spcAft>
                <a:spcPts val="0"/>
              </a:spcAft>
              <a:buNone/>
              <a:defRPr sz="1100">
                <a:latin typeface="Overpass"/>
                <a:ea typeface="Overpass"/>
                <a:cs typeface="Overpass"/>
                <a:sym typeface="Overpass"/>
              </a:defRPr>
            </a:lvl6pPr>
            <a:lvl7pPr lvl="6" rtl="0">
              <a:spcBef>
                <a:spcPts val="1600"/>
              </a:spcBef>
              <a:spcAft>
                <a:spcPts val="0"/>
              </a:spcAft>
              <a:buNone/>
              <a:defRPr sz="1100">
                <a:latin typeface="Overpass"/>
                <a:ea typeface="Overpass"/>
                <a:cs typeface="Overpass"/>
                <a:sym typeface="Overpass"/>
              </a:defRPr>
            </a:lvl7pPr>
            <a:lvl8pPr lvl="7" rtl="0">
              <a:spcBef>
                <a:spcPts val="1600"/>
              </a:spcBef>
              <a:spcAft>
                <a:spcPts val="0"/>
              </a:spcAft>
              <a:buNone/>
              <a:defRPr sz="1100">
                <a:latin typeface="Overpass"/>
                <a:ea typeface="Overpass"/>
                <a:cs typeface="Overpass"/>
                <a:sym typeface="Overpass"/>
              </a:defRPr>
            </a:lvl8pPr>
            <a:lvl9pPr lvl="8" rtl="0">
              <a:spcBef>
                <a:spcPts val="1600"/>
              </a:spcBef>
              <a:spcAft>
                <a:spcPts val="1600"/>
              </a:spcAft>
              <a:buNone/>
              <a:defRPr sz="1100">
                <a:latin typeface="Overpass"/>
                <a:ea typeface="Overpass"/>
                <a:cs typeface="Overpass"/>
                <a:sym typeface="Overpass"/>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ayout">
  <p:cSld name="Text Layout">
    <p:spTree>
      <p:nvGrpSpPr>
        <p:cNvPr id="1662" name="Shape 1662"/>
        <p:cNvGrpSpPr/>
        <p:nvPr/>
      </p:nvGrpSpPr>
      <p:grpSpPr>
        <a:xfrm>
          <a:off x="0" y="0"/>
          <a:ext cx="0" cy="0"/>
          <a:chOff x="0" y="0"/>
          <a:chExt cx="0" cy="0"/>
        </a:xfrm>
      </p:grpSpPr>
      <p:sp>
        <p:nvSpPr>
          <p:cNvPr id="1663" name="Google Shape;1663;p26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64" name="Google Shape;1664;p260"/>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20000"/>
              </a:lnSpc>
              <a:spcBef>
                <a:spcPts val="0"/>
              </a:spcBef>
              <a:spcAft>
                <a:spcPts val="0"/>
              </a:spcAft>
              <a:buClr>
                <a:schemeClr val="dk1"/>
              </a:buClr>
              <a:buSzPts val="1300"/>
              <a:buNone/>
              <a:defRPr sz="1400"/>
            </a:lvl2pPr>
            <a:lvl3pPr indent="-228600" lvl="2" marL="1371600" rtl="0" algn="l">
              <a:lnSpc>
                <a:spcPct val="100000"/>
              </a:lnSpc>
              <a:spcBef>
                <a:spcPts val="0"/>
              </a:spcBef>
              <a:spcAft>
                <a:spcPts val="0"/>
              </a:spcAft>
              <a:buClr>
                <a:schemeClr val="dk2"/>
              </a:buClr>
              <a:buSzPts val="1200"/>
              <a:buNone/>
              <a:defRPr sz="1400"/>
            </a:lvl3pPr>
            <a:lvl4pPr indent="-228600" lvl="3" marL="1828800" rtl="0" algn="l">
              <a:lnSpc>
                <a:spcPct val="100000"/>
              </a:lnSpc>
              <a:spcBef>
                <a:spcPts val="0"/>
              </a:spcBef>
              <a:spcAft>
                <a:spcPts val="0"/>
              </a:spcAft>
              <a:buClr>
                <a:schemeClr val="dk1"/>
              </a:buClr>
              <a:buSzPts val="1200"/>
              <a:buNone/>
              <a:defRPr sz="1400"/>
            </a:lvl4pPr>
            <a:lvl5pPr indent="-228600" lvl="4" marL="2286000" rtl="0" algn="l">
              <a:lnSpc>
                <a:spcPct val="100000"/>
              </a:lnSpc>
              <a:spcBef>
                <a:spcPts val="0"/>
              </a:spcBef>
              <a:spcAft>
                <a:spcPts val="0"/>
              </a:spcAft>
              <a:buClr>
                <a:schemeClr val="dk1"/>
              </a:buClr>
              <a:buSzPts val="800"/>
              <a:buNone/>
              <a:defRPr sz="1400"/>
            </a:lvl5pPr>
            <a:lvl6pPr indent="-311150" lvl="5" marL="2743200" rtl="0" algn="l">
              <a:spcBef>
                <a:spcPts val="300"/>
              </a:spcBef>
              <a:spcAft>
                <a:spcPts val="0"/>
              </a:spcAft>
              <a:buClr>
                <a:schemeClr val="dk1"/>
              </a:buClr>
              <a:buSzPts val="1300"/>
              <a:buChar char="■"/>
              <a:defRPr sz="1400"/>
            </a:lvl6pPr>
            <a:lvl7pPr indent="-311150" lvl="6" marL="3200400" rtl="0" algn="l">
              <a:lnSpc>
                <a:spcPct val="100000"/>
              </a:lnSpc>
              <a:spcBef>
                <a:spcPts val="1600"/>
              </a:spcBef>
              <a:spcAft>
                <a:spcPts val="0"/>
              </a:spcAft>
              <a:buClr>
                <a:schemeClr val="dk1"/>
              </a:buClr>
              <a:buSzPts val="1300"/>
              <a:buChar char="●"/>
              <a:defRPr sz="1400"/>
            </a:lvl7pPr>
            <a:lvl8pPr indent="-311150" lvl="7" marL="3657600" rtl="0" algn="l">
              <a:spcBef>
                <a:spcPts val="300"/>
              </a:spcBef>
              <a:spcAft>
                <a:spcPts val="0"/>
              </a:spcAft>
              <a:buClr>
                <a:schemeClr val="dk1"/>
              </a:buClr>
              <a:buSzPts val="1300"/>
              <a:buChar char="○"/>
              <a:defRPr sz="1400"/>
            </a:lvl8pPr>
            <a:lvl9pPr indent="-311150" lvl="8" marL="4114800" rtl="0" algn="l">
              <a:spcBef>
                <a:spcPts val="1600"/>
              </a:spcBef>
              <a:spcAft>
                <a:spcPts val="1600"/>
              </a:spcAft>
              <a:buClr>
                <a:schemeClr val="dk1"/>
              </a:buClr>
              <a:buSzPts val="1300"/>
              <a:buChar char="■"/>
              <a:defRPr sz="1400"/>
            </a:lvl9pPr>
          </a:lstStyle>
          <a:p/>
        </p:txBody>
      </p:sp>
      <p:sp>
        <p:nvSpPr>
          <p:cNvPr id="1665" name="Google Shape;1665;p260"/>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sz="1400"/>
            </a:lvl3pPr>
            <a:lvl4pPr indent="-228600" lvl="3" marL="1828800" rtl="0" algn="l">
              <a:lnSpc>
                <a:spcPct val="100000"/>
              </a:lnSpc>
              <a:spcBef>
                <a:spcPts val="0"/>
              </a:spcBef>
              <a:spcAft>
                <a:spcPts val="0"/>
              </a:spcAft>
              <a:buClr>
                <a:schemeClr val="dk1"/>
              </a:buClr>
              <a:buSzPts val="1200"/>
              <a:buNone/>
              <a:defRPr sz="1400"/>
            </a:lvl4pPr>
            <a:lvl5pPr indent="-228600" lvl="4" marL="2286000" rtl="0" algn="l">
              <a:lnSpc>
                <a:spcPct val="100000"/>
              </a:lnSpc>
              <a:spcBef>
                <a:spcPts val="0"/>
              </a:spcBef>
              <a:spcAft>
                <a:spcPts val="0"/>
              </a:spcAft>
              <a:buClr>
                <a:schemeClr val="dk1"/>
              </a:buClr>
              <a:buSzPts val="800"/>
              <a:buNone/>
              <a:defRPr sz="1400"/>
            </a:lvl5pPr>
            <a:lvl6pPr indent="-311150" lvl="5" marL="2743200" rtl="0" algn="l">
              <a:spcBef>
                <a:spcPts val="300"/>
              </a:spcBef>
              <a:spcAft>
                <a:spcPts val="0"/>
              </a:spcAft>
              <a:buClr>
                <a:schemeClr val="dk1"/>
              </a:buClr>
              <a:buSzPts val="1300"/>
              <a:buChar char="■"/>
              <a:defRPr sz="1400"/>
            </a:lvl6pPr>
            <a:lvl7pPr indent="-311150" lvl="6" marL="3200400" rtl="0" algn="l">
              <a:lnSpc>
                <a:spcPct val="100000"/>
              </a:lnSpc>
              <a:spcBef>
                <a:spcPts val="1600"/>
              </a:spcBef>
              <a:spcAft>
                <a:spcPts val="0"/>
              </a:spcAft>
              <a:buClr>
                <a:schemeClr val="dk1"/>
              </a:buClr>
              <a:buSzPts val="1300"/>
              <a:buChar char="●"/>
              <a:defRPr sz="1400"/>
            </a:lvl7pPr>
            <a:lvl8pPr indent="-311150" lvl="7" marL="3657600" rtl="0" algn="l">
              <a:spcBef>
                <a:spcPts val="300"/>
              </a:spcBef>
              <a:spcAft>
                <a:spcPts val="0"/>
              </a:spcAft>
              <a:buClr>
                <a:schemeClr val="dk1"/>
              </a:buClr>
              <a:buSzPts val="1300"/>
              <a:buChar char="○"/>
              <a:defRPr sz="1400"/>
            </a:lvl8pPr>
            <a:lvl9pPr indent="-311150" lvl="8" marL="4114800" rtl="0" algn="l">
              <a:spcBef>
                <a:spcPts val="1600"/>
              </a:spcBef>
              <a:spcAft>
                <a:spcPts val="1600"/>
              </a:spcAft>
              <a:buClr>
                <a:schemeClr val="dk1"/>
              </a:buClr>
              <a:buSzPts val="1300"/>
              <a:buChar char="■"/>
              <a:defRPr sz="1400"/>
            </a:lvl9pPr>
          </a:lstStyle>
          <a:p/>
        </p:txBody>
      </p:sp>
      <p:sp>
        <p:nvSpPr>
          <p:cNvPr id="1666" name="Google Shape;1666;p260"/>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700"/>
              <a:buNone/>
              <a:defRPr sz="700">
                <a:solidFill>
                  <a:schemeClr val="dk1"/>
                </a:solidFill>
              </a:defRPr>
            </a:lvl1pPr>
            <a:lvl2pPr indent="-228600" lvl="1" marL="914400" rtl="0" algn="l">
              <a:lnSpc>
                <a:spcPct val="100000"/>
              </a:lnSpc>
              <a:spcBef>
                <a:spcPts val="0"/>
              </a:spcBef>
              <a:spcAft>
                <a:spcPts val="0"/>
              </a:spcAft>
              <a:buClr>
                <a:schemeClr val="dk1"/>
              </a:buClr>
              <a:buSzPts val="700"/>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sz="1400"/>
            </a:lvl3pPr>
            <a:lvl4pPr indent="-228600" lvl="3" marL="1828800" rtl="0" algn="l">
              <a:lnSpc>
                <a:spcPct val="100000"/>
              </a:lnSpc>
              <a:spcBef>
                <a:spcPts val="0"/>
              </a:spcBef>
              <a:spcAft>
                <a:spcPts val="0"/>
              </a:spcAft>
              <a:buClr>
                <a:schemeClr val="dk1"/>
              </a:buClr>
              <a:buSzPts val="1200"/>
              <a:buNone/>
              <a:defRPr sz="1400"/>
            </a:lvl4pPr>
            <a:lvl5pPr indent="-228600" lvl="4" marL="2286000" rtl="0" algn="l">
              <a:lnSpc>
                <a:spcPct val="100000"/>
              </a:lnSpc>
              <a:spcBef>
                <a:spcPts val="0"/>
              </a:spcBef>
              <a:spcAft>
                <a:spcPts val="0"/>
              </a:spcAft>
              <a:buClr>
                <a:schemeClr val="dk1"/>
              </a:buClr>
              <a:buSzPts val="800"/>
              <a:buNone/>
              <a:defRPr sz="1400"/>
            </a:lvl5pPr>
            <a:lvl6pPr indent="-311150" lvl="5" marL="2743200" rtl="0" algn="l">
              <a:spcBef>
                <a:spcPts val="300"/>
              </a:spcBef>
              <a:spcAft>
                <a:spcPts val="0"/>
              </a:spcAft>
              <a:buClr>
                <a:schemeClr val="dk1"/>
              </a:buClr>
              <a:buSzPts val="1300"/>
              <a:buChar char="■"/>
              <a:defRPr sz="1400"/>
            </a:lvl6pPr>
            <a:lvl7pPr indent="-311150" lvl="6" marL="3200400" rtl="0" algn="l">
              <a:lnSpc>
                <a:spcPct val="100000"/>
              </a:lnSpc>
              <a:spcBef>
                <a:spcPts val="1600"/>
              </a:spcBef>
              <a:spcAft>
                <a:spcPts val="0"/>
              </a:spcAft>
              <a:buClr>
                <a:schemeClr val="dk1"/>
              </a:buClr>
              <a:buSzPts val="1300"/>
              <a:buChar char="●"/>
              <a:defRPr sz="1400"/>
            </a:lvl7pPr>
            <a:lvl8pPr indent="-311150" lvl="7" marL="3657600" rtl="0" algn="l">
              <a:spcBef>
                <a:spcPts val="300"/>
              </a:spcBef>
              <a:spcAft>
                <a:spcPts val="0"/>
              </a:spcAft>
              <a:buClr>
                <a:schemeClr val="dk1"/>
              </a:buClr>
              <a:buSzPts val="1300"/>
              <a:buChar char="○"/>
              <a:defRPr sz="1400"/>
            </a:lvl8pPr>
            <a:lvl9pPr indent="-311150" lvl="8" marL="4114800" rtl="0" algn="l">
              <a:spcBef>
                <a:spcPts val="1600"/>
              </a:spcBef>
              <a:spcAft>
                <a:spcPts val="1600"/>
              </a:spcAft>
              <a:buClr>
                <a:schemeClr val="dk1"/>
              </a:buClr>
              <a:buSzPts val="1300"/>
              <a:buChar char="■"/>
              <a:defRPr sz="1400"/>
            </a:lvl9pPr>
          </a:lstStyle>
          <a:p/>
        </p:txBody>
      </p:sp>
      <p:sp>
        <p:nvSpPr>
          <p:cNvPr id="1667" name="Google Shape;1667;p260"/>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rtl="0" algn="l">
              <a:spcBef>
                <a:spcPts val="0"/>
              </a:spcBef>
              <a:spcAft>
                <a:spcPts val="0"/>
              </a:spcAft>
              <a:buSzPts val="1000"/>
              <a:buNone/>
              <a:defRPr sz="500">
                <a:solidFill>
                  <a:srgbClr val="8F8F91"/>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_1">
    <p:spTree>
      <p:nvGrpSpPr>
        <p:cNvPr id="1668" name="Shape 1668"/>
        <p:cNvGrpSpPr/>
        <p:nvPr/>
      </p:nvGrpSpPr>
      <p:grpSpPr>
        <a:xfrm>
          <a:off x="0" y="0"/>
          <a:ext cx="0" cy="0"/>
          <a:chOff x="0" y="0"/>
          <a:chExt cx="0" cy="0"/>
        </a:xfrm>
      </p:grpSpPr>
      <p:sp>
        <p:nvSpPr>
          <p:cNvPr id="1669" name="Google Shape;1669;p261"/>
          <p:cNvSpPr txBox="1"/>
          <p:nvPr>
            <p:ph idx="1" type="subTitle"/>
          </p:nvPr>
        </p:nvSpPr>
        <p:spPr>
          <a:xfrm>
            <a:off x="826650" y="1533307"/>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1670" name="Google Shape;1670;p261"/>
          <p:cNvSpPr txBox="1"/>
          <p:nvPr>
            <p:ph idx="2" type="subTitle"/>
          </p:nvPr>
        </p:nvSpPr>
        <p:spPr>
          <a:xfrm>
            <a:off x="3467638" y="1533307"/>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1671" name="Google Shape;1671;p261"/>
          <p:cNvSpPr txBox="1"/>
          <p:nvPr>
            <p:ph idx="3" type="body"/>
          </p:nvPr>
        </p:nvSpPr>
        <p:spPr>
          <a:xfrm>
            <a:off x="3467638" y="3110231"/>
            <a:ext cx="2208600" cy="12174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672" name="Google Shape;1672;p261"/>
          <p:cNvSpPr txBox="1"/>
          <p:nvPr>
            <p:ph idx="4" type="subTitle"/>
          </p:nvPr>
        </p:nvSpPr>
        <p:spPr>
          <a:xfrm>
            <a:off x="6108738" y="1533307"/>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1673" name="Google Shape;1673;p261"/>
          <p:cNvSpPr txBox="1"/>
          <p:nvPr>
            <p:ph idx="5" type="body"/>
          </p:nvPr>
        </p:nvSpPr>
        <p:spPr>
          <a:xfrm>
            <a:off x="6108738" y="3110231"/>
            <a:ext cx="2208600" cy="12174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674" name="Google Shape;1674;p261"/>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9pPr>
          </a:lstStyle>
          <a:p/>
        </p:txBody>
      </p:sp>
      <p:sp>
        <p:nvSpPr>
          <p:cNvPr id="1675" name="Google Shape;1675;p261"/>
          <p:cNvSpPr txBox="1"/>
          <p:nvPr>
            <p:ph idx="6" type="subTitle"/>
          </p:nvPr>
        </p:nvSpPr>
        <p:spPr>
          <a:xfrm>
            <a:off x="826650" y="929775"/>
            <a:ext cx="7490700" cy="32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1676" name="Google Shape;1676;p261"/>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680" name="Shape 1680"/>
        <p:cNvGrpSpPr/>
        <p:nvPr/>
      </p:nvGrpSpPr>
      <p:grpSpPr>
        <a:xfrm>
          <a:off x="0" y="0"/>
          <a:ext cx="0" cy="0"/>
          <a:chOff x="0" y="0"/>
          <a:chExt cx="0" cy="0"/>
        </a:xfrm>
      </p:grpSpPr>
      <p:sp>
        <p:nvSpPr>
          <p:cNvPr id="1681" name="Google Shape;1681;p26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682" name="Google Shape;1682;p26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683" name="Google Shape;1683;p263"/>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684" name="Google Shape;1684;p263"/>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685" name="Google Shape;1685;p26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686" name="Google Shape;1686;p2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87" name="Google Shape;1687;p2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688" name="Shape 1688"/>
        <p:cNvGrpSpPr/>
        <p:nvPr/>
      </p:nvGrpSpPr>
      <p:grpSpPr>
        <a:xfrm>
          <a:off x="0" y="0"/>
          <a:ext cx="0" cy="0"/>
          <a:chOff x="0" y="0"/>
          <a:chExt cx="0" cy="0"/>
        </a:xfrm>
      </p:grpSpPr>
      <p:sp>
        <p:nvSpPr>
          <p:cNvPr id="1689" name="Google Shape;1689;p26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690" name="Google Shape;1690;p26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691" name="Google Shape;1691;p264"/>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692" name="Google Shape;1692;p264"/>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693" name="Google Shape;1693;p264"/>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694" name="Google Shape;1694;p264"/>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695" name="Google Shape;1695;p264"/>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696" name="Google Shape;1696;p26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697" name="Google Shape;1697;p264"/>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698" name="Google Shape;1698;p264"/>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699" name="Google Shape;1699;p264"/>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700" name="Google Shape;1700;p264"/>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701" name="Google Shape;1701;p2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02" name="Google Shape;1702;p2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703" name="Shape 1703"/>
        <p:cNvGrpSpPr/>
        <p:nvPr/>
      </p:nvGrpSpPr>
      <p:grpSpPr>
        <a:xfrm>
          <a:off x="0" y="0"/>
          <a:ext cx="0" cy="0"/>
          <a:chOff x="0" y="0"/>
          <a:chExt cx="0" cy="0"/>
        </a:xfrm>
      </p:grpSpPr>
      <p:sp>
        <p:nvSpPr>
          <p:cNvPr id="1704" name="Google Shape;1704;p26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705" name="Google Shape;1705;p26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706" name="Google Shape;1706;p26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707" name="Google Shape;1707;p26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708" name="Google Shape;1708;p26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709" name="Google Shape;1709;p2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10" name="Google Shape;1710;p2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711" name="Shape 1711"/>
        <p:cNvGrpSpPr/>
        <p:nvPr/>
      </p:nvGrpSpPr>
      <p:grpSpPr>
        <a:xfrm>
          <a:off x="0" y="0"/>
          <a:ext cx="0" cy="0"/>
          <a:chOff x="0" y="0"/>
          <a:chExt cx="0" cy="0"/>
        </a:xfrm>
      </p:grpSpPr>
      <p:sp>
        <p:nvSpPr>
          <p:cNvPr id="1712" name="Google Shape;1712;p26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713" name="Google Shape;1713;p26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714" name="Google Shape;1714;p266"/>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715" name="Google Shape;1715;p26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716" name="Google Shape;1716;p26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717" name="Google Shape;1717;p26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718" name="Google Shape;1718;p26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719" name="Google Shape;1719;p26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720" name="Google Shape;1720;p266"/>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721" name="Google Shape;1721;p266"/>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722" name="Google Shape;1722;p266"/>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723" name="Google Shape;1723;p266"/>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724" name="Google Shape;1724;p2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25" name="Google Shape;1725;p2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726" name="Shape 1726"/>
        <p:cNvGrpSpPr/>
        <p:nvPr/>
      </p:nvGrpSpPr>
      <p:grpSpPr>
        <a:xfrm>
          <a:off x="0" y="0"/>
          <a:ext cx="0" cy="0"/>
          <a:chOff x="0" y="0"/>
          <a:chExt cx="0" cy="0"/>
        </a:xfrm>
      </p:grpSpPr>
      <p:pic>
        <p:nvPicPr>
          <p:cNvPr id="1727" name="Google Shape;1727;p26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728" name="Google Shape;1728;p26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729" name="Google Shape;1729;p2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30" name="Google Shape;1730;p267"/>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731" name="Google Shape;1731;p267"/>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732" name="Google Shape;1732;p267"/>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733" name="Google Shape;1733;p267"/>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51" name="Shape 151"/>
        <p:cNvGrpSpPr/>
        <p:nvPr/>
      </p:nvGrpSpPr>
      <p:grpSpPr>
        <a:xfrm>
          <a:off x="0" y="0"/>
          <a:ext cx="0" cy="0"/>
          <a:chOff x="0" y="0"/>
          <a:chExt cx="0" cy="0"/>
        </a:xfrm>
      </p:grpSpPr>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734" name="Shape 1734"/>
        <p:cNvGrpSpPr/>
        <p:nvPr/>
      </p:nvGrpSpPr>
      <p:grpSpPr>
        <a:xfrm>
          <a:off x="0" y="0"/>
          <a:ext cx="0" cy="0"/>
          <a:chOff x="0" y="0"/>
          <a:chExt cx="0" cy="0"/>
        </a:xfrm>
      </p:grpSpPr>
      <p:pic>
        <p:nvPicPr>
          <p:cNvPr id="1735" name="Google Shape;1735;p26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736" name="Google Shape;1736;p26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737" name="Google Shape;1737;p2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38" name="Google Shape;1738;p268"/>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739" name="Google Shape;1739;p26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740" name="Google Shape;1740;p268"/>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741" name="Google Shape;1741;p268"/>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742" name="Google Shape;1742;p268"/>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743" name="Google Shape;1743;p268"/>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744" name="Google Shape;1744;p268"/>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745" name="Google Shape;1745;p268"/>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746" name="Google Shape;1746;p268"/>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747" name="Google Shape;1747;p268"/>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748" name="Google Shape;1748;p268"/>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749" name="Shape 1749"/>
        <p:cNvGrpSpPr/>
        <p:nvPr/>
      </p:nvGrpSpPr>
      <p:grpSpPr>
        <a:xfrm>
          <a:off x="0" y="0"/>
          <a:ext cx="0" cy="0"/>
          <a:chOff x="0" y="0"/>
          <a:chExt cx="0" cy="0"/>
        </a:xfrm>
      </p:grpSpPr>
      <p:sp>
        <p:nvSpPr>
          <p:cNvPr id="1750" name="Google Shape;1750;p26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751" name="Google Shape;1751;p2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52" name="Google Shape;1752;p2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53" name="Google Shape;1753;p2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54" name="Google Shape;1754;p2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755" name="Google Shape;1755;p26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756" name="Google Shape;1756;p26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757" name="Shape 1757"/>
        <p:cNvGrpSpPr/>
        <p:nvPr/>
      </p:nvGrpSpPr>
      <p:grpSpPr>
        <a:xfrm>
          <a:off x="0" y="0"/>
          <a:ext cx="0" cy="0"/>
          <a:chOff x="0" y="0"/>
          <a:chExt cx="0" cy="0"/>
        </a:xfrm>
      </p:grpSpPr>
      <p:sp>
        <p:nvSpPr>
          <p:cNvPr id="1758" name="Google Shape;1758;p27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759" name="Google Shape;1759;p2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60" name="Google Shape;1760;p2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61" name="Google Shape;1761;p27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62" name="Google Shape;1762;p2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763" name="Google Shape;1763;p27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764" name="Google Shape;1764;p27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765" name="Shape 1765"/>
        <p:cNvGrpSpPr/>
        <p:nvPr/>
      </p:nvGrpSpPr>
      <p:grpSpPr>
        <a:xfrm>
          <a:off x="0" y="0"/>
          <a:ext cx="0" cy="0"/>
          <a:chOff x="0" y="0"/>
          <a:chExt cx="0" cy="0"/>
        </a:xfrm>
      </p:grpSpPr>
      <p:sp>
        <p:nvSpPr>
          <p:cNvPr id="1766" name="Google Shape;1766;p27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767" name="Google Shape;1767;p2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68" name="Google Shape;1768;p2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69" name="Google Shape;1769;p2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70" name="Google Shape;1770;p2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771" name="Google Shape;1771;p27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772" name="Google Shape;1772;p27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773" name="Google Shape;1773;p27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774" name="Shape 1774"/>
        <p:cNvGrpSpPr/>
        <p:nvPr/>
      </p:nvGrpSpPr>
      <p:grpSpPr>
        <a:xfrm>
          <a:off x="0" y="0"/>
          <a:ext cx="0" cy="0"/>
          <a:chOff x="0" y="0"/>
          <a:chExt cx="0" cy="0"/>
        </a:xfrm>
      </p:grpSpPr>
      <p:sp>
        <p:nvSpPr>
          <p:cNvPr id="1775" name="Google Shape;1775;p27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776" name="Google Shape;1776;p2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77" name="Google Shape;1777;p2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78" name="Google Shape;1778;p27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779" name="Google Shape;1779;p27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780" name="Google Shape;1780;p27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781" name="Shape 1781"/>
        <p:cNvGrpSpPr/>
        <p:nvPr/>
      </p:nvGrpSpPr>
      <p:grpSpPr>
        <a:xfrm>
          <a:off x="0" y="0"/>
          <a:ext cx="0" cy="0"/>
          <a:chOff x="0" y="0"/>
          <a:chExt cx="0" cy="0"/>
        </a:xfrm>
      </p:grpSpPr>
      <p:sp>
        <p:nvSpPr>
          <p:cNvPr id="1782" name="Google Shape;1782;p27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783" name="Google Shape;1783;p27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84" name="Google Shape;1784;p2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85" name="Google Shape;1785;p27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786" name="Google Shape;1786;p27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787" name="Google Shape;1787;p2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88" name="Google Shape;1788;p2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789" name="Shape 1789"/>
        <p:cNvGrpSpPr/>
        <p:nvPr/>
      </p:nvGrpSpPr>
      <p:grpSpPr>
        <a:xfrm>
          <a:off x="0" y="0"/>
          <a:ext cx="0" cy="0"/>
          <a:chOff x="0" y="0"/>
          <a:chExt cx="0" cy="0"/>
        </a:xfrm>
      </p:grpSpPr>
      <p:sp>
        <p:nvSpPr>
          <p:cNvPr id="1790" name="Google Shape;1790;p274"/>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791" name="Google Shape;1791;p27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792" name="Google Shape;1792;p2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93" name="Google Shape;1793;p27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794" name="Google Shape;1794;p27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795" name="Shape 1795"/>
        <p:cNvGrpSpPr/>
        <p:nvPr/>
      </p:nvGrpSpPr>
      <p:grpSpPr>
        <a:xfrm>
          <a:off x="0" y="0"/>
          <a:ext cx="0" cy="0"/>
          <a:chOff x="0" y="0"/>
          <a:chExt cx="0" cy="0"/>
        </a:xfrm>
      </p:grpSpPr>
      <p:sp>
        <p:nvSpPr>
          <p:cNvPr id="1796" name="Google Shape;1796;p27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97" name="Google Shape;1797;p2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98" name="Google Shape;1798;p2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99" name="Google Shape;1799;p2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00" name="Google Shape;1800;p2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01" name="Google Shape;1801;p27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802" name="Shape 1802"/>
        <p:cNvGrpSpPr/>
        <p:nvPr/>
      </p:nvGrpSpPr>
      <p:grpSpPr>
        <a:xfrm>
          <a:off x="0" y="0"/>
          <a:ext cx="0" cy="0"/>
          <a:chOff x="0" y="0"/>
          <a:chExt cx="0" cy="0"/>
        </a:xfrm>
      </p:grpSpPr>
      <p:sp>
        <p:nvSpPr>
          <p:cNvPr id="1803" name="Google Shape;1803;p27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804" name="Google Shape;1804;p2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05" name="Google Shape;1805;p2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06" name="Google Shape;1806;p2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07" name="Google Shape;1807;p276"/>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808" name="Google Shape;1808;p276"/>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1809" name="Shape 1809"/>
        <p:cNvGrpSpPr/>
        <p:nvPr/>
      </p:nvGrpSpPr>
      <p:grpSpPr>
        <a:xfrm>
          <a:off x="0" y="0"/>
          <a:ext cx="0" cy="0"/>
          <a:chOff x="0" y="0"/>
          <a:chExt cx="0" cy="0"/>
        </a:xfrm>
      </p:grpSpPr>
      <p:sp>
        <p:nvSpPr>
          <p:cNvPr id="1810" name="Google Shape;1810;p27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11" name="Google Shape;1811;p27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12" name="Google Shape;1812;p27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13" name="Google Shape;1813;p2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14" name="Google Shape;1814;p2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15" name="Google Shape;1815;p2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16" name="Google Shape;1816;p27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152" name="Shape 152"/>
        <p:cNvGrpSpPr/>
        <p:nvPr/>
      </p:nvGrpSpPr>
      <p:grpSpPr>
        <a:xfrm>
          <a:off x="0" y="0"/>
          <a:ext cx="0" cy="0"/>
          <a:chOff x="0" y="0"/>
          <a:chExt cx="0" cy="0"/>
        </a:xfrm>
      </p:grpSpPr>
      <p:sp>
        <p:nvSpPr>
          <p:cNvPr id="153" name="Google Shape;153;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154" name="Google Shape;154;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155" name="Google Shape;155;p28"/>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 no subtitle">
  <p:cSld name="CUSTOM_1_2">
    <p:spTree>
      <p:nvGrpSpPr>
        <p:cNvPr id="1817" name="Shape 1817"/>
        <p:cNvGrpSpPr/>
        <p:nvPr/>
      </p:nvGrpSpPr>
      <p:grpSpPr>
        <a:xfrm>
          <a:off x="0" y="0"/>
          <a:ext cx="0" cy="0"/>
          <a:chOff x="0" y="0"/>
          <a:chExt cx="0" cy="0"/>
        </a:xfrm>
      </p:grpSpPr>
      <p:sp>
        <p:nvSpPr>
          <p:cNvPr id="1818" name="Google Shape;1818;p278"/>
          <p:cNvSpPr txBox="1"/>
          <p:nvPr>
            <p:ph idx="1" type="body"/>
          </p:nvPr>
        </p:nvSpPr>
        <p:spPr>
          <a:xfrm>
            <a:off x="826700" y="1109900"/>
            <a:ext cx="7490700" cy="34776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spcBef>
                <a:spcPts val="1600"/>
              </a:spcBef>
              <a:spcAft>
                <a:spcPts val="0"/>
              </a:spcAft>
              <a:buSzPts val="1600"/>
              <a:buFont typeface="Proxima Nova"/>
              <a:buChar char="○"/>
              <a:defRPr sz="1600">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819" name="Google Shape;1819;p278"/>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823" name="Shape 1823"/>
        <p:cNvGrpSpPr/>
        <p:nvPr/>
      </p:nvGrpSpPr>
      <p:grpSpPr>
        <a:xfrm>
          <a:off x="0" y="0"/>
          <a:ext cx="0" cy="0"/>
          <a:chOff x="0" y="0"/>
          <a:chExt cx="0" cy="0"/>
        </a:xfrm>
      </p:grpSpPr>
      <p:sp>
        <p:nvSpPr>
          <p:cNvPr id="1824" name="Google Shape;1824;p28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825" name="Google Shape;1825;p28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400">
                <a:solidFill>
                  <a:schemeClr val="lt1"/>
                </a:solidFill>
              </a:defRPr>
            </a:lvl1pPr>
            <a:lvl2pPr lvl="1" rtl="0">
              <a:lnSpc>
                <a:spcPct val="105000"/>
              </a:lnSpc>
              <a:spcBef>
                <a:spcPts val="0"/>
              </a:spcBef>
              <a:spcAft>
                <a:spcPts val="0"/>
              </a:spcAft>
              <a:buNone/>
              <a:defRPr sz="3400">
                <a:solidFill>
                  <a:schemeClr val="lt1"/>
                </a:solidFill>
              </a:defRPr>
            </a:lvl2pPr>
            <a:lvl3pPr lvl="2" rtl="0">
              <a:lnSpc>
                <a:spcPct val="105000"/>
              </a:lnSpc>
              <a:spcBef>
                <a:spcPts val="0"/>
              </a:spcBef>
              <a:spcAft>
                <a:spcPts val="0"/>
              </a:spcAft>
              <a:buNone/>
              <a:defRPr sz="3400">
                <a:solidFill>
                  <a:schemeClr val="lt1"/>
                </a:solidFill>
              </a:defRPr>
            </a:lvl3pPr>
            <a:lvl4pPr lvl="3" rtl="0">
              <a:lnSpc>
                <a:spcPct val="105000"/>
              </a:lnSpc>
              <a:spcBef>
                <a:spcPts val="0"/>
              </a:spcBef>
              <a:spcAft>
                <a:spcPts val="0"/>
              </a:spcAft>
              <a:buNone/>
              <a:defRPr sz="3400">
                <a:solidFill>
                  <a:schemeClr val="lt1"/>
                </a:solidFill>
              </a:defRPr>
            </a:lvl4pPr>
            <a:lvl5pPr lvl="4" rtl="0">
              <a:lnSpc>
                <a:spcPct val="105000"/>
              </a:lnSpc>
              <a:spcBef>
                <a:spcPts val="0"/>
              </a:spcBef>
              <a:spcAft>
                <a:spcPts val="0"/>
              </a:spcAft>
              <a:buNone/>
              <a:defRPr sz="3400">
                <a:solidFill>
                  <a:schemeClr val="lt1"/>
                </a:solidFill>
              </a:defRPr>
            </a:lvl5pPr>
            <a:lvl6pPr lvl="5" rtl="0">
              <a:lnSpc>
                <a:spcPct val="105000"/>
              </a:lnSpc>
              <a:spcBef>
                <a:spcPts val="0"/>
              </a:spcBef>
              <a:spcAft>
                <a:spcPts val="0"/>
              </a:spcAft>
              <a:buNone/>
              <a:defRPr sz="3400">
                <a:solidFill>
                  <a:schemeClr val="lt1"/>
                </a:solidFill>
              </a:defRPr>
            </a:lvl6pPr>
            <a:lvl7pPr lvl="6" rtl="0">
              <a:lnSpc>
                <a:spcPct val="105000"/>
              </a:lnSpc>
              <a:spcBef>
                <a:spcPts val="0"/>
              </a:spcBef>
              <a:spcAft>
                <a:spcPts val="0"/>
              </a:spcAft>
              <a:buNone/>
              <a:defRPr sz="3400">
                <a:solidFill>
                  <a:schemeClr val="lt1"/>
                </a:solidFill>
              </a:defRPr>
            </a:lvl7pPr>
            <a:lvl8pPr lvl="7" rtl="0">
              <a:lnSpc>
                <a:spcPct val="105000"/>
              </a:lnSpc>
              <a:spcBef>
                <a:spcPts val="0"/>
              </a:spcBef>
              <a:spcAft>
                <a:spcPts val="0"/>
              </a:spcAft>
              <a:buNone/>
              <a:defRPr sz="3400">
                <a:solidFill>
                  <a:schemeClr val="lt1"/>
                </a:solidFill>
              </a:defRPr>
            </a:lvl8pPr>
            <a:lvl9pPr lvl="8" rtl="0">
              <a:lnSpc>
                <a:spcPct val="105000"/>
              </a:lnSpc>
              <a:spcBef>
                <a:spcPts val="0"/>
              </a:spcBef>
              <a:spcAft>
                <a:spcPts val="0"/>
              </a:spcAft>
              <a:buNone/>
              <a:defRPr sz="3400">
                <a:solidFill>
                  <a:schemeClr val="lt1"/>
                </a:solidFill>
              </a:defRPr>
            </a:lvl9pPr>
          </a:lstStyle>
          <a:p/>
        </p:txBody>
      </p:sp>
      <p:sp>
        <p:nvSpPr>
          <p:cNvPr id="1826" name="Google Shape;1826;p28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827" name="Google Shape;1827;p28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828" name="Google Shape;1828;p28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829" name="Google Shape;1829;p28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830" name="Google Shape;1830;p2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831" name="Shape 1831"/>
        <p:cNvGrpSpPr/>
        <p:nvPr/>
      </p:nvGrpSpPr>
      <p:grpSpPr>
        <a:xfrm>
          <a:off x="0" y="0"/>
          <a:ext cx="0" cy="0"/>
          <a:chOff x="0" y="0"/>
          <a:chExt cx="0" cy="0"/>
        </a:xfrm>
      </p:grpSpPr>
      <p:sp>
        <p:nvSpPr>
          <p:cNvPr id="1832" name="Google Shape;1832;p28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833" name="Google Shape;1833;p28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834" name="Google Shape;1834;p281"/>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835" name="Google Shape;1835;p281"/>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836" name="Google Shape;1836;p281"/>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837" name="Google Shape;1837;p281"/>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838" name="Google Shape;1838;p281"/>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839" name="Google Shape;1839;p28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840" name="Google Shape;1840;p28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841" name="Google Shape;1841;p28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842" name="Google Shape;1842;p28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843" name="Google Shape;1843;p28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844" name="Google Shape;1844;p28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845" name="Google Shape;1845;p2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846" name="Shape 1846"/>
        <p:cNvGrpSpPr/>
        <p:nvPr/>
      </p:nvGrpSpPr>
      <p:grpSpPr>
        <a:xfrm>
          <a:off x="0" y="0"/>
          <a:ext cx="0" cy="0"/>
          <a:chOff x="0" y="0"/>
          <a:chExt cx="0" cy="0"/>
        </a:xfrm>
      </p:grpSpPr>
      <p:sp>
        <p:nvSpPr>
          <p:cNvPr id="1847" name="Google Shape;1847;p28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848" name="Google Shape;1848;p282"/>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EBEBEB"/>
                </a:solidFill>
                <a:latin typeface="Overpass"/>
                <a:ea typeface="Overpass"/>
                <a:cs typeface="Overpass"/>
                <a:sym typeface="Overpass"/>
              </a:rPr>
              <a:t>CONFIDENTIAL </a:t>
            </a:r>
            <a:r>
              <a:rPr lang="en" sz="400">
                <a:solidFill>
                  <a:srgbClr val="EBEBEB"/>
                </a:solidFill>
                <a:latin typeface="Overpass Light"/>
                <a:ea typeface="Overpass Light"/>
                <a:cs typeface="Overpass Light"/>
                <a:sym typeface="Overpass Light"/>
              </a:rPr>
              <a:t>Designator</a:t>
            </a:r>
            <a:endParaRPr sz="400">
              <a:solidFill>
                <a:srgbClr val="EBEBEB"/>
              </a:solidFill>
              <a:latin typeface="Overpass Light"/>
              <a:ea typeface="Overpass Light"/>
              <a:cs typeface="Overpass Light"/>
              <a:sym typeface="Overpass Light"/>
            </a:endParaRPr>
          </a:p>
        </p:txBody>
      </p:sp>
      <p:sp>
        <p:nvSpPr>
          <p:cNvPr id="1849" name="Google Shape;1849;p28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400">
                <a:solidFill>
                  <a:srgbClr val="EBEBEB"/>
                </a:solidFill>
              </a:defRPr>
            </a:lvl1pPr>
            <a:lvl2pPr lvl="1" rtl="0">
              <a:lnSpc>
                <a:spcPct val="105000"/>
              </a:lnSpc>
              <a:spcBef>
                <a:spcPts val="0"/>
              </a:spcBef>
              <a:spcAft>
                <a:spcPts val="0"/>
              </a:spcAft>
              <a:buNone/>
              <a:defRPr sz="3400">
                <a:solidFill>
                  <a:srgbClr val="EBEBEB"/>
                </a:solidFill>
              </a:defRPr>
            </a:lvl2pPr>
            <a:lvl3pPr lvl="2" rtl="0">
              <a:lnSpc>
                <a:spcPct val="105000"/>
              </a:lnSpc>
              <a:spcBef>
                <a:spcPts val="0"/>
              </a:spcBef>
              <a:spcAft>
                <a:spcPts val="0"/>
              </a:spcAft>
              <a:buNone/>
              <a:defRPr sz="3400">
                <a:solidFill>
                  <a:srgbClr val="EBEBEB"/>
                </a:solidFill>
              </a:defRPr>
            </a:lvl3pPr>
            <a:lvl4pPr lvl="3" rtl="0">
              <a:lnSpc>
                <a:spcPct val="105000"/>
              </a:lnSpc>
              <a:spcBef>
                <a:spcPts val="0"/>
              </a:spcBef>
              <a:spcAft>
                <a:spcPts val="0"/>
              </a:spcAft>
              <a:buNone/>
              <a:defRPr sz="3400">
                <a:solidFill>
                  <a:srgbClr val="EBEBEB"/>
                </a:solidFill>
              </a:defRPr>
            </a:lvl4pPr>
            <a:lvl5pPr lvl="4" rtl="0">
              <a:lnSpc>
                <a:spcPct val="105000"/>
              </a:lnSpc>
              <a:spcBef>
                <a:spcPts val="0"/>
              </a:spcBef>
              <a:spcAft>
                <a:spcPts val="0"/>
              </a:spcAft>
              <a:buNone/>
              <a:defRPr sz="3400">
                <a:solidFill>
                  <a:srgbClr val="EBEBEB"/>
                </a:solidFill>
              </a:defRPr>
            </a:lvl5pPr>
            <a:lvl6pPr lvl="5" rtl="0">
              <a:lnSpc>
                <a:spcPct val="105000"/>
              </a:lnSpc>
              <a:spcBef>
                <a:spcPts val="0"/>
              </a:spcBef>
              <a:spcAft>
                <a:spcPts val="0"/>
              </a:spcAft>
              <a:buNone/>
              <a:defRPr sz="3400">
                <a:solidFill>
                  <a:srgbClr val="EBEBEB"/>
                </a:solidFill>
              </a:defRPr>
            </a:lvl6pPr>
            <a:lvl7pPr lvl="6" rtl="0">
              <a:lnSpc>
                <a:spcPct val="105000"/>
              </a:lnSpc>
              <a:spcBef>
                <a:spcPts val="0"/>
              </a:spcBef>
              <a:spcAft>
                <a:spcPts val="0"/>
              </a:spcAft>
              <a:buNone/>
              <a:defRPr sz="3400">
                <a:solidFill>
                  <a:srgbClr val="EBEBEB"/>
                </a:solidFill>
              </a:defRPr>
            </a:lvl7pPr>
            <a:lvl8pPr lvl="7" rtl="0">
              <a:lnSpc>
                <a:spcPct val="105000"/>
              </a:lnSpc>
              <a:spcBef>
                <a:spcPts val="0"/>
              </a:spcBef>
              <a:spcAft>
                <a:spcPts val="0"/>
              </a:spcAft>
              <a:buNone/>
              <a:defRPr sz="3400">
                <a:solidFill>
                  <a:srgbClr val="EBEBEB"/>
                </a:solidFill>
              </a:defRPr>
            </a:lvl8pPr>
            <a:lvl9pPr lvl="8" rtl="0">
              <a:lnSpc>
                <a:spcPct val="105000"/>
              </a:lnSpc>
              <a:spcBef>
                <a:spcPts val="0"/>
              </a:spcBef>
              <a:spcAft>
                <a:spcPts val="0"/>
              </a:spcAft>
              <a:buNone/>
              <a:defRPr sz="3400">
                <a:solidFill>
                  <a:srgbClr val="EBEBEB"/>
                </a:solidFill>
              </a:defRPr>
            </a:lvl9pPr>
          </a:lstStyle>
          <a:p/>
        </p:txBody>
      </p:sp>
      <p:sp>
        <p:nvSpPr>
          <p:cNvPr id="1850" name="Google Shape;1850;p28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851" name="Google Shape;1851;p28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852" name="Google Shape;1852;p28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853" name="Google Shape;1853;p28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854" name="Google Shape;1854;p2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p28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857" name="Google Shape;1857;p283"/>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EBEBEB"/>
                </a:solidFill>
                <a:latin typeface="Overpass"/>
                <a:ea typeface="Overpass"/>
                <a:cs typeface="Overpass"/>
                <a:sym typeface="Overpass"/>
              </a:rPr>
              <a:t>CONFIDENTIAL </a:t>
            </a:r>
            <a:r>
              <a:rPr lang="en" sz="400">
                <a:solidFill>
                  <a:srgbClr val="EBEBEB"/>
                </a:solidFill>
                <a:latin typeface="Overpass Light"/>
                <a:ea typeface="Overpass Light"/>
                <a:cs typeface="Overpass Light"/>
                <a:sym typeface="Overpass Light"/>
              </a:rPr>
              <a:t>Designator</a:t>
            </a:r>
            <a:endParaRPr sz="400">
              <a:solidFill>
                <a:srgbClr val="EBEBEB"/>
              </a:solidFill>
              <a:latin typeface="Overpass Light"/>
              <a:ea typeface="Overpass Light"/>
              <a:cs typeface="Overpass Light"/>
              <a:sym typeface="Overpass Light"/>
            </a:endParaRPr>
          </a:p>
        </p:txBody>
      </p:sp>
      <p:sp>
        <p:nvSpPr>
          <p:cNvPr id="1858" name="Google Shape;1858;p28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859" name="Google Shape;1859;p283"/>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860" name="Google Shape;1860;p28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861" name="Google Shape;1861;p28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862" name="Google Shape;1862;p28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863" name="Google Shape;1863;p28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864" name="Google Shape;1864;p28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865" name="Google Shape;1865;p283"/>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866" name="Google Shape;1866;p283"/>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867" name="Google Shape;1867;p283"/>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868" name="Google Shape;1868;p283"/>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869" name="Google Shape;1869;p28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870" name="Google Shape;1870;p2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871" name="Shape 1871"/>
        <p:cNvGrpSpPr/>
        <p:nvPr/>
      </p:nvGrpSpPr>
      <p:grpSpPr>
        <a:xfrm>
          <a:off x="0" y="0"/>
          <a:ext cx="0" cy="0"/>
          <a:chOff x="0" y="0"/>
          <a:chExt cx="0" cy="0"/>
        </a:xfrm>
      </p:grpSpPr>
      <p:sp>
        <p:nvSpPr>
          <p:cNvPr id="1872" name="Google Shape;1872;p284"/>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CONFIDENTIAL </a:t>
            </a:r>
            <a:r>
              <a:rPr lang="en" sz="400">
                <a:solidFill>
                  <a:srgbClr val="666666"/>
                </a:solidFill>
                <a:latin typeface="Overpass Light"/>
                <a:ea typeface="Overpass Light"/>
                <a:cs typeface="Overpass Light"/>
                <a:sym typeface="Overpass Light"/>
              </a:rPr>
              <a:t>Designator</a:t>
            </a:r>
            <a:endParaRPr sz="400">
              <a:solidFill>
                <a:srgbClr val="666666"/>
              </a:solidFill>
              <a:latin typeface="Overpass Light"/>
              <a:ea typeface="Overpass Light"/>
              <a:cs typeface="Overpass Light"/>
              <a:sym typeface="Overpass Light"/>
            </a:endParaRPr>
          </a:p>
        </p:txBody>
      </p:sp>
      <p:pic>
        <p:nvPicPr>
          <p:cNvPr id="1873" name="Google Shape;1873;p28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874" name="Google Shape;1874;p284"/>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1875" name="Google Shape;1875;p2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76" name="Google Shape;1876;p284"/>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877" name="Google Shape;1877;p284"/>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4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4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4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4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4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4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4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4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400">
                <a:solidFill>
                  <a:srgbClr val="EE0000"/>
                </a:solidFill>
                <a:latin typeface="Overpass"/>
                <a:ea typeface="Overpass"/>
                <a:cs typeface="Overpass"/>
                <a:sym typeface="Overpass"/>
              </a:defRPr>
            </a:lvl9pPr>
          </a:lstStyle>
          <a:p/>
        </p:txBody>
      </p:sp>
      <p:sp>
        <p:nvSpPr>
          <p:cNvPr id="1878" name="Google Shape;1878;p284"/>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879" name="Google Shape;1879;p284"/>
          <p:cNvSpPr txBox="1"/>
          <p:nvPr>
            <p:ph idx="3"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880" name="Shape 1880"/>
        <p:cNvGrpSpPr/>
        <p:nvPr/>
      </p:nvGrpSpPr>
      <p:grpSpPr>
        <a:xfrm>
          <a:off x="0" y="0"/>
          <a:ext cx="0" cy="0"/>
          <a:chOff x="0" y="0"/>
          <a:chExt cx="0" cy="0"/>
        </a:xfrm>
      </p:grpSpPr>
      <p:sp>
        <p:nvSpPr>
          <p:cNvPr id="1881" name="Google Shape;1881;p285"/>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CONFIDENTIAL </a:t>
            </a:r>
            <a:r>
              <a:rPr lang="en" sz="400">
                <a:solidFill>
                  <a:srgbClr val="666666"/>
                </a:solidFill>
                <a:latin typeface="Overpass Light"/>
                <a:ea typeface="Overpass Light"/>
                <a:cs typeface="Overpass Light"/>
                <a:sym typeface="Overpass Light"/>
              </a:rPr>
              <a:t>Designator</a:t>
            </a:r>
            <a:endParaRPr sz="400">
              <a:solidFill>
                <a:srgbClr val="666666"/>
              </a:solidFill>
              <a:latin typeface="Overpass Light"/>
              <a:ea typeface="Overpass Light"/>
              <a:cs typeface="Overpass Light"/>
              <a:sym typeface="Overpass Light"/>
            </a:endParaRPr>
          </a:p>
        </p:txBody>
      </p:sp>
      <p:pic>
        <p:nvPicPr>
          <p:cNvPr id="1882" name="Google Shape;1882;p28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883" name="Google Shape;1883;p285"/>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1884" name="Google Shape;1884;p2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85" name="Google Shape;1885;p285"/>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886" name="Google Shape;1886;p285"/>
          <p:cNvSpPr txBox="1"/>
          <p:nvPr>
            <p:ph idx="1"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887" name="Google Shape;1887;p285"/>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888" name="Google Shape;1888;p285"/>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889" name="Google Shape;1889;p285"/>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890" name="Google Shape;1890;p285"/>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891" name="Google Shape;1891;p285"/>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892" name="Google Shape;1892;p28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893" name="Google Shape;1893;p28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894" name="Google Shape;1894;p28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895" name="Google Shape;1895;p28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896" name="Shape 1896"/>
        <p:cNvGrpSpPr/>
        <p:nvPr/>
      </p:nvGrpSpPr>
      <p:grpSpPr>
        <a:xfrm>
          <a:off x="0" y="0"/>
          <a:ext cx="0" cy="0"/>
          <a:chOff x="0" y="0"/>
          <a:chExt cx="0" cy="0"/>
        </a:xfrm>
      </p:grpSpPr>
      <p:sp>
        <p:nvSpPr>
          <p:cNvPr id="1897" name="Google Shape;1897;p286"/>
          <p:cNvSpPr txBox="1"/>
          <p:nvPr>
            <p:ph type="title"/>
          </p:nvPr>
        </p:nvSpPr>
        <p:spPr>
          <a:xfrm>
            <a:off x="335831" y="813421"/>
            <a:ext cx="5118900" cy="15786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898" name="Google Shape;1898;p28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899" name="Google Shape;1899;p2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900" name="Google Shape;1900;p2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01" name="Google Shape;1901;p286"/>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902" name="Google Shape;1902;p286"/>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CONFIDENTIAL </a:t>
            </a:r>
            <a:r>
              <a:rPr lang="en" sz="400">
                <a:solidFill>
                  <a:srgbClr val="666666"/>
                </a:solidFill>
                <a:latin typeface="Overpass Light"/>
                <a:ea typeface="Overpass Light"/>
                <a:cs typeface="Overpass Light"/>
                <a:sym typeface="Overpass Light"/>
              </a:rPr>
              <a:t>Designator</a:t>
            </a:r>
            <a:endParaRPr sz="400">
              <a:solidFill>
                <a:srgbClr val="666666"/>
              </a:solidFill>
              <a:latin typeface="Overpass Light"/>
              <a:ea typeface="Overpass Light"/>
              <a:cs typeface="Overpass Light"/>
              <a:sym typeface="Overpass Light"/>
            </a:endParaRPr>
          </a:p>
        </p:txBody>
      </p:sp>
      <p:sp>
        <p:nvSpPr>
          <p:cNvPr id="1903" name="Google Shape;1903;p28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904" name="Google Shape;1904;p28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905" name="Shape 1905"/>
        <p:cNvGrpSpPr/>
        <p:nvPr/>
      </p:nvGrpSpPr>
      <p:grpSpPr>
        <a:xfrm>
          <a:off x="0" y="0"/>
          <a:ext cx="0" cy="0"/>
          <a:chOff x="0" y="0"/>
          <a:chExt cx="0" cy="0"/>
        </a:xfrm>
      </p:grpSpPr>
      <p:sp>
        <p:nvSpPr>
          <p:cNvPr id="1906" name="Google Shape;1906;p287"/>
          <p:cNvSpPr txBox="1"/>
          <p:nvPr>
            <p:ph type="title"/>
          </p:nvPr>
        </p:nvSpPr>
        <p:spPr>
          <a:xfrm>
            <a:off x="335831" y="813421"/>
            <a:ext cx="5118900" cy="15786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907" name="Google Shape;1907;p28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908" name="Google Shape;1908;p2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909" name="Google Shape;1909;p28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10" name="Google Shape;1910;p287"/>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EBEBEB"/>
                </a:solidFill>
                <a:latin typeface="Overpass"/>
                <a:ea typeface="Overpass"/>
                <a:cs typeface="Overpass"/>
                <a:sym typeface="Overpass"/>
              </a:rPr>
              <a:t>CONFIDENTIAL </a:t>
            </a:r>
            <a:r>
              <a:rPr lang="en" sz="400">
                <a:solidFill>
                  <a:srgbClr val="EBEBEB"/>
                </a:solidFill>
                <a:latin typeface="Overpass Light"/>
                <a:ea typeface="Overpass Light"/>
                <a:cs typeface="Overpass Light"/>
                <a:sym typeface="Overpass Light"/>
              </a:rPr>
              <a:t>Designator</a:t>
            </a:r>
            <a:endParaRPr sz="400">
              <a:solidFill>
                <a:srgbClr val="EBEBEB"/>
              </a:solidFill>
              <a:latin typeface="Overpass Light"/>
              <a:ea typeface="Overpass Light"/>
              <a:cs typeface="Overpass Light"/>
              <a:sym typeface="Overpass Light"/>
            </a:endParaRPr>
          </a:p>
        </p:txBody>
      </p:sp>
      <p:sp>
        <p:nvSpPr>
          <p:cNvPr id="1911" name="Google Shape;1911;p287"/>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912" name="Google Shape;1912;p287"/>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913" name="Google Shape;1913;p287"/>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latin typeface="Overpass"/>
                <a:ea typeface="Overpass"/>
                <a:cs typeface="Overpass"/>
                <a:sym typeface="Overpass"/>
              </a:rPr>
              <a:t>2019 RED HAT TECH EXCHANGE</a:t>
            </a:r>
            <a:endParaRPr b="1" sz="600">
              <a:latin typeface="Overpass"/>
              <a:ea typeface="Overpass"/>
              <a:cs typeface="Overpass"/>
              <a:sym typeface="Overpass"/>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914" name="Shape 1914"/>
        <p:cNvGrpSpPr/>
        <p:nvPr/>
      </p:nvGrpSpPr>
      <p:grpSpPr>
        <a:xfrm>
          <a:off x="0" y="0"/>
          <a:ext cx="0" cy="0"/>
          <a:chOff x="0" y="0"/>
          <a:chExt cx="0" cy="0"/>
        </a:xfrm>
      </p:grpSpPr>
      <p:sp>
        <p:nvSpPr>
          <p:cNvPr id="1915" name="Google Shape;1915;p288"/>
          <p:cNvSpPr txBox="1"/>
          <p:nvPr>
            <p:ph type="title"/>
          </p:nvPr>
        </p:nvSpPr>
        <p:spPr>
          <a:xfrm>
            <a:off x="335831" y="813421"/>
            <a:ext cx="5118900" cy="15786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916" name="Google Shape;1916;p28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917" name="Google Shape;1917;p2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918" name="Google Shape;1918;p28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19" name="Google Shape;1919;p288"/>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920" name="Google Shape;1920;p28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921" name="Google Shape;1921;p28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
        <p:nvSpPr>
          <p:cNvPr id="1922" name="Google Shape;1922;p288"/>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latin typeface="Overpass"/>
                <a:ea typeface="Overpass"/>
                <a:cs typeface="Overpass"/>
                <a:sym typeface="Overpass"/>
              </a:rPr>
              <a:t>2019 RED HAT TECH EXCHANGE</a:t>
            </a:r>
            <a:endParaRPr b="1" sz="600">
              <a:latin typeface="Overpass"/>
              <a:ea typeface="Overpass"/>
              <a:cs typeface="Overpass"/>
              <a:sym typeface="Overpas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56" name="Shape 156"/>
        <p:cNvGrpSpPr/>
        <p:nvPr/>
      </p:nvGrpSpPr>
      <p:grpSpPr>
        <a:xfrm>
          <a:off x="0" y="0"/>
          <a:ext cx="0" cy="0"/>
          <a:chOff x="0" y="0"/>
          <a:chExt cx="0" cy="0"/>
        </a:xfrm>
      </p:grpSpPr>
      <p:sp>
        <p:nvSpPr>
          <p:cNvPr id="157" name="Google Shape;157;p29"/>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158" name="Google Shape;158;p29"/>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9" name="Google Shape;159;p29"/>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0" name="Google Shape;160;p29"/>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923" name="Shape 1923"/>
        <p:cNvGrpSpPr/>
        <p:nvPr/>
      </p:nvGrpSpPr>
      <p:grpSpPr>
        <a:xfrm>
          <a:off x="0" y="0"/>
          <a:ext cx="0" cy="0"/>
          <a:chOff x="0" y="0"/>
          <a:chExt cx="0" cy="0"/>
        </a:xfrm>
      </p:grpSpPr>
      <p:sp>
        <p:nvSpPr>
          <p:cNvPr id="1924" name="Google Shape;1924;p289"/>
          <p:cNvSpPr txBox="1"/>
          <p:nvPr>
            <p:ph type="title"/>
          </p:nvPr>
        </p:nvSpPr>
        <p:spPr>
          <a:xfrm>
            <a:off x="1557019" y="1412438"/>
            <a:ext cx="5994000" cy="2303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925" name="Google Shape;1925;p28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926" name="Google Shape;1926;p2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27" name="Google Shape;1927;p289"/>
          <p:cNvSpPr txBox="1"/>
          <p:nvPr>
            <p:ph idx="1"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928" name="Google Shape;1928;p28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929" name="Google Shape;1929;p289"/>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666666"/>
                </a:solidFill>
                <a:latin typeface="Overpass"/>
                <a:ea typeface="Overpass"/>
                <a:cs typeface="Overpass"/>
                <a:sym typeface="Overpass"/>
              </a:rPr>
              <a:t>CONFIDENTIAL </a:t>
            </a:r>
            <a:r>
              <a:rPr lang="en" sz="400">
                <a:solidFill>
                  <a:srgbClr val="666666"/>
                </a:solidFill>
                <a:latin typeface="Overpass Light"/>
                <a:ea typeface="Overpass Light"/>
                <a:cs typeface="Overpass Light"/>
                <a:sym typeface="Overpass Light"/>
              </a:rPr>
              <a:t>Designator</a:t>
            </a:r>
            <a:endParaRPr sz="400">
              <a:solidFill>
                <a:srgbClr val="666666"/>
              </a:solidFill>
              <a:latin typeface="Overpass Light"/>
              <a:ea typeface="Overpass Light"/>
              <a:cs typeface="Overpass Light"/>
              <a:sym typeface="Overpass Light"/>
            </a:endParaRPr>
          </a:p>
        </p:txBody>
      </p:sp>
      <p:cxnSp>
        <p:nvCxnSpPr>
          <p:cNvPr id="1930" name="Google Shape;1930;p28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931" name="Shape 1931"/>
        <p:cNvGrpSpPr/>
        <p:nvPr/>
      </p:nvGrpSpPr>
      <p:grpSpPr>
        <a:xfrm>
          <a:off x="0" y="0"/>
          <a:ext cx="0" cy="0"/>
          <a:chOff x="0" y="0"/>
          <a:chExt cx="0" cy="0"/>
        </a:xfrm>
      </p:grpSpPr>
      <p:sp>
        <p:nvSpPr>
          <p:cNvPr id="1932" name="Google Shape;1932;p290"/>
          <p:cNvSpPr txBox="1"/>
          <p:nvPr>
            <p:ph type="title"/>
          </p:nvPr>
        </p:nvSpPr>
        <p:spPr>
          <a:xfrm>
            <a:off x="1557019" y="1412438"/>
            <a:ext cx="5994000" cy="2303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933" name="Google Shape;1933;p29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934" name="Google Shape;1934;p2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35" name="Google Shape;1935;p29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936" name="Google Shape;1936;p29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chemeClr val="lt1"/>
                </a:solidFill>
                <a:latin typeface="Overpass"/>
                <a:ea typeface="Overpass"/>
                <a:cs typeface="Overpass"/>
                <a:sym typeface="Overpass"/>
              </a:rPr>
              <a:t>CONFIDENTIAL </a:t>
            </a:r>
            <a:r>
              <a:rPr lang="en" sz="400">
                <a:solidFill>
                  <a:schemeClr val="lt1"/>
                </a:solidFill>
                <a:latin typeface="Overpass Light"/>
                <a:ea typeface="Overpass Light"/>
                <a:cs typeface="Overpass Light"/>
                <a:sym typeface="Overpass Light"/>
              </a:rPr>
              <a:t>Designator</a:t>
            </a:r>
            <a:endParaRPr sz="400">
              <a:solidFill>
                <a:schemeClr val="lt1"/>
              </a:solidFill>
              <a:latin typeface="Overpass Light"/>
              <a:ea typeface="Overpass Light"/>
              <a:cs typeface="Overpass Light"/>
              <a:sym typeface="Overpass Light"/>
            </a:endParaRPr>
          </a:p>
        </p:txBody>
      </p:sp>
      <p:cxnSp>
        <p:nvCxnSpPr>
          <p:cNvPr id="1937" name="Google Shape;1937;p29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938" name="Google Shape;1938;p29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39" name="Google Shape;1939;p290"/>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solidFill>
                  <a:srgbClr val="FFFFFF"/>
                </a:solidFill>
                <a:latin typeface="Overpass"/>
                <a:ea typeface="Overpass"/>
                <a:cs typeface="Overpass"/>
                <a:sym typeface="Overpass"/>
              </a:rPr>
              <a:t>2019 RED HAT TECH EXCHANGE</a:t>
            </a:r>
            <a:endParaRPr b="1" sz="600">
              <a:solidFill>
                <a:srgbClr val="FFFFFF"/>
              </a:solidFill>
              <a:latin typeface="Overpass"/>
              <a:ea typeface="Overpass"/>
              <a:cs typeface="Overpass"/>
              <a:sym typeface="Overpass"/>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940" name="Shape 1940"/>
        <p:cNvGrpSpPr/>
        <p:nvPr/>
      </p:nvGrpSpPr>
      <p:grpSpPr>
        <a:xfrm>
          <a:off x="0" y="0"/>
          <a:ext cx="0" cy="0"/>
          <a:chOff x="0" y="0"/>
          <a:chExt cx="0" cy="0"/>
        </a:xfrm>
      </p:grpSpPr>
      <p:sp>
        <p:nvSpPr>
          <p:cNvPr id="1941" name="Google Shape;1941;p291"/>
          <p:cNvSpPr txBox="1"/>
          <p:nvPr>
            <p:ph type="title"/>
          </p:nvPr>
        </p:nvSpPr>
        <p:spPr>
          <a:xfrm>
            <a:off x="4255575" y="1224713"/>
            <a:ext cx="3777900" cy="29118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942" name="Google Shape;1942;p291"/>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1943" name="Google Shape;1943;p2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44" name="Google Shape;1944;p291"/>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chemeClr val="lt1"/>
                </a:solidFill>
                <a:latin typeface="Overpass"/>
                <a:ea typeface="Overpass"/>
                <a:cs typeface="Overpass"/>
                <a:sym typeface="Overpass"/>
              </a:rPr>
              <a:t>CONFIDENTIAL </a:t>
            </a:r>
            <a:r>
              <a:rPr lang="en" sz="400">
                <a:solidFill>
                  <a:schemeClr val="lt1"/>
                </a:solidFill>
                <a:latin typeface="Overpass Light"/>
                <a:ea typeface="Overpass Light"/>
                <a:cs typeface="Overpass Light"/>
                <a:sym typeface="Overpass Light"/>
              </a:rPr>
              <a:t>Designator</a:t>
            </a:r>
            <a:endParaRPr sz="400">
              <a:solidFill>
                <a:schemeClr val="lt1"/>
              </a:solidFill>
              <a:latin typeface="Overpass Light"/>
              <a:ea typeface="Overpass Light"/>
              <a:cs typeface="Overpass Light"/>
              <a:sym typeface="Overpass Light"/>
            </a:endParaRPr>
          </a:p>
        </p:txBody>
      </p:sp>
      <p:sp>
        <p:nvSpPr>
          <p:cNvPr id="1945" name="Google Shape;1945;p291"/>
          <p:cNvSpPr txBox="1"/>
          <p:nvPr>
            <p:ph idx="1" type="subTitle"/>
          </p:nvPr>
        </p:nvSpPr>
        <p:spPr>
          <a:xfrm rot="5400000">
            <a:off x="-1603912" y="1603950"/>
            <a:ext cx="38619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946" name="Google Shape;1946;p29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947" name="Shape 1947"/>
        <p:cNvGrpSpPr/>
        <p:nvPr/>
      </p:nvGrpSpPr>
      <p:grpSpPr>
        <a:xfrm>
          <a:off x="0" y="0"/>
          <a:ext cx="0" cy="0"/>
          <a:chOff x="0" y="0"/>
          <a:chExt cx="0" cy="0"/>
        </a:xfrm>
      </p:grpSpPr>
      <p:sp>
        <p:nvSpPr>
          <p:cNvPr id="1948" name="Google Shape;1948;p29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949" name="Google Shape;1949;p29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50" name="Google Shape;1950;p29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951" name="Google Shape;1951;p2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52" name="Google Shape;1952;p292"/>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INTERNAL USE</a:t>
            </a:r>
            <a:endParaRPr sz="600">
              <a:solidFill>
                <a:srgbClr val="666666"/>
              </a:solidFill>
              <a:latin typeface="Overpass Light"/>
              <a:ea typeface="Overpass Light"/>
              <a:cs typeface="Overpass Light"/>
              <a:sym typeface="Overpass Light"/>
            </a:endParaRPr>
          </a:p>
        </p:txBody>
      </p:sp>
      <p:pic>
        <p:nvPicPr>
          <p:cNvPr id="1953" name="Google Shape;1953;p2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54" name="Google Shape;1954;p29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1955" name="Google Shape;1955;p292"/>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solidFill>
                  <a:srgbClr val="4D4D4F"/>
                </a:solidFill>
                <a:latin typeface="Overpass"/>
                <a:ea typeface="Overpass"/>
                <a:cs typeface="Overpass"/>
                <a:sym typeface="Overpass"/>
              </a:rPr>
              <a:t>2019 RED HAT TECH EXCHANGE</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5">
    <p:spTree>
      <p:nvGrpSpPr>
        <p:cNvPr id="1956" name="Shape 1956"/>
        <p:cNvGrpSpPr/>
        <p:nvPr/>
      </p:nvGrpSpPr>
      <p:grpSpPr>
        <a:xfrm>
          <a:off x="0" y="0"/>
          <a:ext cx="0" cy="0"/>
          <a:chOff x="0" y="0"/>
          <a:chExt cx="0" cy="0"/>
        </a:xfrm>
      </p:grpSpPr>
      <p:sp>
        <p:nvSpPr>
          <p:cNvPr id="1957" name="Google Shape;1957;p29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958" name="Shape 1958"/>
        <p:cNvGrpSpPr/>
        <p:nvPr/>
      </p:nvGrpSpPr>
      <p:grpSpPr>
        <a:xfrm>
          <a:off x="0" y="0"/>
          <a:ext cx="0" cy="0"/>
          <a:chOff x="0" y="0"/>
          <a:chExt cx="0" cy="0"/>
        </a:xfrm>
      </p:grpSpPr>
      <p:sp>
        <p:nvSpPr>
          <p:cNvPr id="1959" name="Google Shape;1959;p29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EBEBEB"/>
                </a:solidFill>
              </a:defRPr>
            </a:lvl1pPr>
            <a:lvl2pPr lvl="1" rtl="0" algn="ctr">
              <a:lnSpc>
                <a:spcPct val="130000"/>
              </a:lnSpc>
              <a:spcBef>
                <a:spcPts val="0"/>
              </a:spcBef>
              <a:spcAft>
                <a:spcPts val="0"/>
              </a:spcAft>
              <a:buNone/>
              <a:defRPr sz="1900">
                <a:solidFill>
                  <a:srgbClr val="EBEBEB"/>
                </a:solidFill>
              </a:defRPr>
            </a:lvl2pPr>
            <a:lvl3pPr lvl="2" rtl="0" algn="ctr">
              <a:lnSpc>
                <a:spcPct val="130000"/>
              </a:lnSpc>
              <a:spcBef>
                <a:spcPts val="0"/>
              </a:spcBef>
              <a:spcAft>
                <a:spcPts val="0"/>
              </a:spcAft>
              <a:buNone/>
              <a:defRPr sz="1900">
                <a:solidFill>
                  <a:srgbClr val="EBEBEB"/>
                </a:solidFill>
              </a:defRPr>
            </a:lvl3pPr>
            <a:lvl4pPr lvl="3" rtl="0" algn="ctr">
              <a:lnSpc>
                <a:spcPct val="130000"/>
              </a:lnSpc>
              <a:spcBef>
                <a:spcPts val="0"/>
              </a:spcBef>
              <a:spcAft>
                <a:spcPts val="0"/>
              </a:spcAft>
              <a:buNone/>
              <a:defRPr sz="1900">
                <a:solidFill>
                  <a:srgbClr val="EBEBEB"/>
                </a:solidFill>
              </a:defRPr>
            </a:lvl4pPr>
            <a:lvl5pPr lvl="4" rtl="0" algn="ctr">
              <a:lnSpc>
                <a:spcPct val="130000"/>
              </a:lnSpc>
              <a:spcBef>
                <a:spcPts val="0"/>
              </a:spcBef>
              <a:spcAft>
                <a:spcPts val="0"/>
              </a:spcAft>
              <a:buNone/>
              <a:defRPr sz="1900">
                <a:solidFill>
                  <a:srgbClr val="EBEBEB"/>
                </a:solidFill>
              </a:defRPr>
            </a:lvl5pPr>
            <a:lvl6pPr lvl="5" rtl="0" algn="ctr">
              <a:lnSpc>
                <a:spcPct val="130000"/>
              </a:lnSpc>
              <a:spcBef>
                <a:spcPts val="0"/>
              </a:spcBef>
              <a:spcAft>
                <a:spcPts val="0"/>
              </a:spcAft>
              <a:buNone/>
              <a:defRPr sz="1900">
                <a:solidFill>
                  <a:srgbClr val="EBEBEB"/>
                </a:solidFill>
              </a:defRPr>
            </a:lvl6pPr>
            <a:lvl7pPr lvl="6" rtl="0" algn="ctr">
              <a:lnSpc>
                <a:spcPct val="130000"/>
              </a:lnSpc>
              <a:spcBef>
                <a:spcPts val="0"/>
              </a:spcBef>
              <a:spcAft>
                <a:spcPts val="0"/>
              </a:spcAft>
              <a:buNone/>
              <a:defRPr sz="1900">
                <a:solidFill>
                  <a:srgbClr val="EBEBEB"/>
                </a:solidFill>
              </a:defRPr>
            </a:lvl7pPr>
            <a:lvl8pPr lvl="7" rtl="0" algn="ctr">
              <a:lnSpc>
                <a:spcPct val="130000"/>
              </a:lnSpc>
              <a:spcBef>
                <a:spcPts val="0"/>
              </a:spcBef>
              <a:spcAft>
                <a:spcPts val="0"/>
              </a:spcAft>
              <a:buNone/>
              <a:defRPr sz="1900">
                <a:solidFill>
                  <a:srgbClr val="EBEBEB"/>
                </a:solidFill>
              </a:defRPr>
            </a:lvl8pPr>
            <a:lvl9pPr lvl="8" rtl="0" algn="ctr">
              <a:lnSpc>
                <a:spcPct val="130000"/>
              </a:lnSpc>
              <a:spcBef>
                <a:spcPts val="0"/>
              </a:spcBef>
              <a:spcAft>
                <a:spcPts val="0"/>
              </a:spcAft>
              <a:buNone/>
              <a:defRPr sz="1900">
                <a:solidFill>
                  <a:srgbClr val="EBEBEB"/>
                </a:solidFill>
              </a:defRPr>
            </a:lvl9pPr>
          </a:lstStyle>
          <a:p/>
        </p:txBody>
      </p:sp>
      <p:cxnSp>
        <p:nvCxnSpPr>
          <p:cNvPr id="1960" name="Google Shape;1960;p2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61" name="Google Shape;1961;p29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962" name="Google Shape;1962;p2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63" name="Google Shape;1963;p294"/>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400">
                <a:solidFill>
                  <a:srgbClr val="EBEBEB"/>
                </a:solidFill>
                <a:latin typeface="Overpass"/>
                <a:ea typeface="Overpass"/>
                <a:cs typeface="Overpass"/>
                <a:sym typeface="Overpass"/>
              </a:rPr>
              <a:t>CONFIDENTIAL </a:t>
            </a:r>
            <a:r>
              <a:rPr lang="en" sz="400">
                <a:solidFill>
                  <a:srgbClr val="EBEBEB"/>
                </a:solidFill>
                <a:latin typeface="Overpass Light"/>
                <a:ea typeface="Overpass Light"/>
                <a:cs typeface="Overpass Light"/>
                <a:sym typeface="Overpass Light"/>
              </a:rPr>
              <a:t>Designator</a:t>
            </a:r>
            <a:endParaRPr sz="400">
              <a:solidFill>
                <a:srgbClr val="EBEBEB"/>
              </a:solidFill>
              <a:latin typeface="Overpass Light"/>
              <a:ea typeface="Overpass Light"/>
              <a:cs typeface="Overpass Light"/>
              <a:sym typeface="Overpass Light"/>
            </a:endParaRPr>
          </a:p>
        </p:txBody>
      </p:sp>
      <p:sp>
        <p:nvSpPr>
          <p:cNvPr id="1964" name="Google Shape;1964;p29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EBEBEB"/>
                </a:solidFill>
              </a:defRPr>
            </a:lvl1pPr>
            <a:lvl2pPr lvl="1" rtl="0">
              <a:lnSpc>
                <a:spcPct val="142000"/>
              </a:lnSpc>
              <a:spcBef>
                <a:spcPts val="0"/>
              </a:spcBef>
              <a:spcAft>
                <a:spcPts val="0"/>
              </a:spcAft>
              <a:buNone/>
              <a:defRPr sz="400">
                <a:solidFill>
                  <a:srgbClr val="EBEBEB"/>
                </a:solidFill>
              </a:defRPr>
            </a:lvl2pPr>
            <a:lvl3pPr lvl="2" rtl="0">
              <a:lnSpc>
                <a:spcPct val="142000"/>
              </a:lnSpc>
              <a:spcBef>
                <a:spcPts val="0"/>
              </a:spcBef>
              <a:spcAft>
                <a:spcPts val="0"/>
              </a:spcAft>
              <a:buNone/>
              <a:defRPr sz="400">
                <a:solidFill>
                  <a:srgbClr val="EBEBEB"/>
                </a:solidFill>
              </a:defRPr>
            </a:lvl3pPr>
            <a:lvl4pPr lvl="3" rtl="0">
              <a:lnSpc>
                <a:spcPct val="142000"/>
              </a:lnSpc>
              <a:spcBef>
                <a:spcPts val="0"/>
              </a:spcBef>
              <a:spcAft>
                <a:spcPts val="0"/>
              </a:spcAft>
              <a:buNone/>
              <a:defRPr sz="400">
                <a:solidFill>
                  <a:srgbClr val="EBEBEB"/>
                </a:solidFill>
              </a:defRPr>
            </a:lvl4pPr>
            <a:lvl5pPr lvl="4" rtl="0">
              <a:lnSpc>
                <a:spcPct val="142000"/>
              </a:lnSpc>
              <a:spcBef>
                <a:spcPts val="0"/>
              </a:spcBef>
              <a:spcAft>
                <a:spcPts val="0"/>
              </a:spcAft>
              <a:buNone/>
              <a:defRPr sz="400">
                <a:solidFill>
                  <a:srgbClr val="EBEBEB"/>
                </a:solidFill>
              </a:defRPr>
            </a:lvl5pPr>
            <a:lvl6pPr lvl="5" rtl="0">
              <a:lnSpc>
                <a:spcPct val="142000"/>
              </a:lnSpc>
              <a:spcBef>
                <a:spcPts val="0"/>
              </a:spcBef>
              <a:spcAft>
                <a:spcPts val="0"/>
              </a:spcAft>
              <a:buNone/>
              <a:defRPr sz="400">
                <a:solidFill>
                  <a:srgbClr val="EBEBEB"/>
                </a:solidFill>
              </a:defRPr>
            </a:lvl6pPr>
            <a:lvl7pPr lvl="6" rtl="0">
              <a:lnSpc>
                <a:spcPct val="142000"/>
              </a:lnSpc>
              <a:spcBef>
                <a:spcPts val="0"/>
              </a:spcBef>
              <a:spcAft>
                <a:spcPts val="0"/>
              </a:spcAft>
              <a:buNone/>
              <a:defRPr sz="400">
                <a:solidFill>
                  <a:srgbClr val="EBEBEB"/>
                </a:solidFill>
              </a:defRPr>
            </a:lvl7pPr>
            <a:lvl8pPr lvl="7" rtl="0">
              <a:lnSpc>
                <a:spcPct val="142000"/>
              </a:lnSpc>
              <a:spcBef>
                <a:spcPts val="0"/>
              </a:spcBef>
              <a:spcAft>
                <a:spcPts val="0"/>
              </a:spcAft>
              <a:buNone/>
              <a:defRPr sz="400">
                <a:solidFill>
                  <a:srgbClr val="EBEBEB"/>
                </a:solidFill>
              </a:defRPr>
            </a:lvl8pPr>
            <a:lvl9pPr lvl="8" rtl="0">
              <a:lnSpc>
                <a:spcPct val="142000"/>
              </a:lnSpc>
              <a:spcBef>
                <a:spcPts val="0"/>
              </a:spcBef>
              <a:spcAft>
                <a:spcPts val="0"/>
              </a:spcAft>
              <a:buNone/>
              <a:defRPr sz="400">
                <a:solidFill>
                  <a:srgbClr val="EBEBEB"/>
                </a:solidFill>
              </a:defRPr>
            </a:lvl9pPr>
          </a:lstStyle>
          <a:p/>
        </p:txBody>
      </p:sp>
      <p:pic>
        <p:nvPicPr>
          <p:cNvPr id="1965" name="Google Shape;1965;p294"/>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1966" name="Google Shape;1966;p294"/>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solidFill>
                  <a:srgbClr val="FFFFFF"/>
                </a:solidFill>
                <a:latin typeface="Overpass"/>
                <a:ea typeface="Overpass"/>
                <a:cs typeface="Overpass"/>
                <a:sym typeface="Overpass"/>
              </a:rPr>
              <a:t>2019 RED HAT TECH EXCHANGE</a:t>
            </a:r>
            <a:endParaRPr b="1" sz="600">
              <a:solidFill>
                <a:srgbClr val="FFFFFF"/>
              </a:solidFill>
              <a:latin typeface="Overpass"/>
              <a:ea typeface="Overpass"/>
              <a:cs typeface="Overpass"/>
              <a:sym typeface="Overpass"/>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1967" name="Shape 1967"/>
        <p:cNvGrpSpPr/>
        <p:nvPr/>
      </p:nvGrpSpPr>
      <p:grpSpPr>
        <a:xfrm>
          <a:off x="0" y="0"/>
          <a:ext cx="0" cy="0"/>
          <a:chOff x="0" y="0"/>
          <a:chExt cx="0" cy="0"/>
        </a:xfrm>
      </p:grpSpPr>
      <p:sp>
        <p:nvSpPr>
          <p:cNvPr id="1968" name="Google Shape;1968;p29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69" name="Google Shape;1969;p29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70" name="Google Shape;1970;p2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71" name="Google Shape;1971;p29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72" name="Google Shape;1972;p2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73" name="Google Shape;1973;p29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74" name="Google Shape;1974;p29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2">
  <p:cSld name="CUSTOM_4_3">
    <p:spTree>
      <p:nvGrpSpPr>
        <p:cNvPr id="1975" name="Shape 1975"/>
        <p:cNvGrpSpPr/>
        <p:nvPr/>
      </p:nvGrpSpPr>
      <p:grpSpPr>
        <a:xfrm>
          <a:off x="0" y="0"/>
          <a:ext cx="0" cy="0"/>
          <a:chOff x="0" y="0"/>
          <a:chExt cx="0" cy="0"/>
        </a:xfrm>
      </p:grpSpPr>
      <p:sp>
        <p:nvSpPr>
          <p:cNvPr id="1976" name="Google Shape;1976;p29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77" name="Google Shape;1977;p29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78" name="Google Shape;1978;p2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79" name="Google Shape;1979;p29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980" name="Google Shape;1980;p29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81" name="Google Shape;1981;p29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layout">
  <p:cSld name="Table layout">
    <p:spTree>
      <p:nvGrpSpPr>
        <p:cNvPr id="1982" name="Shape 1982"/>
        <p:cNvGrpSpPr/>
        <p:nvPr/>
      </p:nvGrpSpPr>
      <p:grpSpPr>
        <a:xfrm>
          <a:off x="0" y="0"/>
          <a:ext cx="0" cy="0"/>
          <a:chOff x="0" y="0"/>
          <a:chExt cx="0" cy="0"/>
        </a:xfrm>
      </p:grpSpPr>
      <p:sp>
        <p:nvSpPr>
          <p:cNvPr id="1983" name="Google Shape;1983;p29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984" name="Google Shape;1984;p297"/>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rtl="0" algn="l">
              <a:spcBef>
                <a:spcPts val="0"/>
              </a:spcBef>
              <a:spcAft>
                <a:spcPts val="0"/>
              </a:spcAft>
              <a:buSzPts val="1000"/>
              <a:buNone/>
              <a:defRPr sz="500">
                <a:solidFill>
                  <a:srgbClr val="8F8F91"/>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Tree>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988" name="Shape 1988"/>
        <p:cNvGrpSpPr/>
        <p:nvPr/>
      </p:nvGrpSpPr>
      <p:grpSpPr>
        <a:xfrm>
          <a:off x="0" y="0"/>
          <a:ext cx="0" cy="0"/>
          <a:chOff x="0" y="0"/>
          <a:chExt cx="0" cy="0"/>
        </a:xfrm>
      </p:grpSpPr>
      <p:sp>
        <p:nvSpPr>
          <p:cNvPr id="1989" name="Google Shape;1989;p29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90" name="Google Shape;1990;p29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991" name="Google Shape;1991;p29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992" name="Google Shape;1992;p299"/>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993" name="Google Shape;1993;p299"/>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994" name="Google Shape;1994;p29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995" name="Google Shape;1995;p29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96" name="Google Shape;1996;p2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objects" type="fourObj">
  <p:cSld name="FOUR_OBJECTS">
    <p:spTree>
      <p:nvGrpSpPr>
        <p:cNvPr id="161" name="Shape 161"/>
        <p:cNvGrpSpPr/>
        <p:nvPr/>
      </p:nvGrpSpPr>
      <p:grpSpPr>
        <a:xfrm>
          <a:off x="0" y="0"/>
          <a:ext cx="0" cy="0"/>
          <a:chOff x="0" y="0"/>
          <a:chExt cx="0" cy="0"/>
        </a:xfrm>
      </p:grpSpPr>
      <p:sp>
        <p:nvSpPr>
          <p:cNvPr id="162" name="Google Shape;162;p30"/>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3" name="Google Shape;163;p30"/>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4" name="Google Shape;164;p30"/>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997" name="Shape 1997"/>
        <p:cNvGrpSpPr/>
        <p:nvPr/>
      </p:nvGrpSpPr>
      <p:grpSpPr>
        <a:xfrm>
          <a:off x="0" y="0"/>
          <a:ext cx="0" cy="0"/>
          <a:chOff x="0" y="0"/>
          <a:chExt cx="0" cy="0"/>
        </a:xfrm>
      </p:grpSpPr>
      <p:sp>
        <p:nvSpPr>
          <p:cNvPr id="1998" name="Google Shape;1998;p30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999" name="Google Shape;1999;p30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000" name="Google Shape;2000;p30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001" name="Google Shape;2001;p300"/>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002" name="Google Shape;2002;p300"/>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003" name="Google Shape;2003;p300"/>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004" name="Google Shape;2004;p300"/>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005" name="Google Shape;2005;p300"/>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006" name="Google Shape;2006;p30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2007" name="Google Shape;2007;p300"/>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2008" name="Google Shape;2008;p30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2009" name="Google Shape;2009;p30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2010" name="Google Shape;2010;p30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011" name="Google Shape;2011;p30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12" name="Google Shape;2012;p3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2013" name="Shape 2013"/>
        <p:cNvGrpSpPr/>
        <p:nvPr/>
      </p:nvGrpSpPr>
      <p:grpSpPr>
        <a:xfrm>
          <a:off x="0" y="0"/>
          <a:ext cx="0" cy="0"/>
          <a:chOff x="0" y="0"/>
          <a:chExt cx="0" cy="0"/>
        </a:xfrm>
      </p:grpSpPr>
      <p:sp>
        <p:nvSpPr>
          <p:cNvPr id="2014" name="Google Shape;2014;p301"/>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2015" name="Google Shape;2015;p30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016" name="Google Shape;2016;p301"/>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2017" name="Google Shape;2017;p301"/>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2018" name="Google Shape;2018;p301"/>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2019" name="Google Shape;2019;p30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20" name="Google Shape;2020;p3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21" name="Google Shape;2021;p3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2022" name="Shape 2022"/>
        <p:cNvGrpSpPr/>
        <p:nvPr/>
      </p:nvGrpSpPr>
      <p:grpSpPr>
        <a:xfrm>
          <a:off x="0" y="0"/>
          <a:ext cx="0" cy="0"/>
          <a:chOff x="0" y="0"/>
          <a:chExt cx="0" cy="0"/>
        </a:xfrm>
      </p:grpSpPr>
      <p:sp>
        <p:nvSpPr>
          <p:cNvPr id="2023" name="Google Shape;2023;p30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2024" name="Google Shape;2024;p30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025" name="Google Shape;2025;p30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2026" name="Google Shape;2026;p302"/>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027" name="Google Shape;2027;p30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2028" name="Google Shape;2028;p302"/>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2029" name="Google Shape;2029;p302"/>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2030" name="Google Shape;2030;p302"/>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2031" name="Google Shape;2031;p302"/>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2032" name="Google Shape;2032;p302"/>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2033" name="Google Shape;2033;p302"/>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2034" name="Google Shape;2034;p302"/>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2035" name="Google Shape;2035;p302"/>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2036" name="Google Shape;2036;p3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37" name="Google Shape;2037;p3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2038" name="Shape 2038"/>
        <p:cNvGrpSpPr/>
        <p:nvPr/>
      </p:nvGrpSpPr>
      <p:grpSpPr>
        <a:xfrm>
          <a:off x="0" y="0"/>
          <a:ext cx="0" cy="0"/>
          <a:chOff x="0" y="0"/>
          <a:chExt cx="0" cy="0"/>
        </a:xfrm>
      </p:grpSpPr>
      <p:sp>
        <p:nvSpPr>
          <p:cNvPr id="2039" name="Google Shape;2039;p30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040" name="Google Shape;2040;p30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41" name="Google Shape;2041;p30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042" name="Google Shape;2042;p3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43" name="Google Shape;2043;p303"/>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2044" name="Google Shape;2044;p303"/>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2045" name="Google Shape;2045;p303"/>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2046" name="Google Shape;2046;p303"/>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2047" name="Shape 2047"/>
        <p:cNvGrpSpPr/>
        <p:nvPr/>
      </p:nvGrpSpPr>
      <p:grpSpPr>
        <a:xfrm>
          <a:off x="0" y="0"/>
          <a:ext cx="0" cy="0"/>
          <a:chOff x="0" y="0"/>
          <a:chExt cx="0" cy="0"/>
        </a:xfrm>
      </p:grpSpPr>
      <p:sp>
        <p:nvSpPr>
          <p:cNvPr id="2048" name="Google Shape;2048;p30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049" name="Google Shape;2049;p30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50" name="Google Shape;2050;p30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051" name="Google Shape;2051;p3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52" name="Google Shape;2052;p304"/>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2053" name="Google Shape;2053;p30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2054" name="Google Shape;2054;p304"/>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2055" name="Google Shape;2055;p304"/>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2056" name="Google Shape;2056;p304"/>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2057" name="Google Shape;2057;p304"/>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2058" name="Google Shape;2058;p304"/>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2059" name="Google Shape;2059;p304"/>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060" name="Google Shape;2060;p304"/>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061" name="Google Shape;2061;p304"/>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062" name="Google Shape;2062;p304"/>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2063" name="Shape 2063"/>
        <p:cNvGrpSpPr/>
        <p:nvPr/>
      </p:nvGrpSpPr>
      <p:grpSpPr>
        <a:xfrm>
          <a:off x="0" y="0"/>
          <a:ext cx="0" cy="0"/>
          <a:chOff x="0" y="0"/>
          <a:chExt cx="0" cy="0"/>
        </a:xfrm>
      </p:grpSpPr>
      <p:sp>
        <p:nvSpPr>
          <p:cNvPr id="2064" name="Google Shape;2064;p30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2065" name="Google Shape;2065;p3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66" name="Google Shape;2066;p3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067" name="Google Shape;2067;p3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68" name="Google Shape;2068;p3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2069" name="Google Shape;2069;p30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2070" name="Google Shape;2070;p30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2071" name="Google Shape;2071;p30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2072" name="Shape 2072"/>
        <p:cNvGrpSpPr/>
        <p:nvPr/>
      </p:nvGrpSpPr>
      <p:grpSpPr>
        <a:xfrm>
          <a:off x="0" y="0"/>
          <a:ext cx="0" cy="0"/>
          <a:chOff x="0" y="0"/>
          <a:chExt cx="0" cy="0"/>
        </a:xfrm>
      </p:grpSpPr>
      <p:sp>
        <p:nvSpPr>
          <p:cNvPr id="2073" name="Google Shape;2073;p30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074" name="Google Shape;2074;p30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75" name="Google Shape;2075;p3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076" name="Google Shape;2076;p30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77" name="Google Shape;2077;p3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078" name="Google Shape;2078;p30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079" name="Google Shape;2079;p30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080" name="Google Shape;2080;p30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2081" name="Shape 2081"/>
        <p:cNvGrpSpPr/>
        <p:nvPr/>
      </p:nvGrpSpPr>
      <p:grpSpPr>
        <a:xfrm>
          <a:off x="0" y="0"/>
          <a:ext cx="0" cy="0"/>
          <a:chOff x="0" y="0"/>
          <a:chExt cx="0" cy="0"/>
        </a:xfrm>
      </p:grpSpPr>
      <p:sp>
        <p:nvSpPr>
          <p:cNvPr id="2082" name="Google Shape;2082;p30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083" name="Google Shape;2083;p30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84" name="Google Shape;2084;p3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085" name="Google Shape;2085;p30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86" name="Google Shape;2086;p3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087" name="Google Shape;2087;p30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088" name="Google Shape;2088;p30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089" name="Google Shape;2089;p30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2090" name="Google Shape;2090;p30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2091" name="Shape 2091"/>
        <p:cNvGrpSpPr/>
        <p:nvPr/>
      </p:nvGrpSpPr>
      <p:grpSpPr>
        <a:xfrm>
          <a:off x="0" y="0"/>
          <a:ext cx="0" cy="0"/>
          <a:chOff x="0" y="0"/>
          <a:chExt cx="0" cy="0"/>
        </a:xfrm>
      </p:grpSpPr>
      <p:sp>
        <p:nvSpPr>
          <p:cNvPr id="2092" name="Google Shape;2092;p30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2093" name="Google Shape;2093;p30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94" name="Google Shape;2094;p3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95" name="Google Shape;2095;p30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096" name="Google Shape;2096;p30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097" name="Google Shape;2097;p30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2098" name="Google Shape;2098;p30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2099" name="Shape 2099"/>
        <p:cNvGrpSpPr/>
        <p:nvPr/>
      </p:nvGrpSpPr>
      <p:grpSpPr>
        <a:xfrm>
          <a:off x="0" y="0"/>
          <a:ext cx="0" cy="0"/>
          <a:chOff x="0" y="0"/>
          <a:chExt cx="0" cy="0"/>
        </a:xfrm>
      </p:grpSpPr>
      <p:sp>
        <p:nvSpPr>
          <p:cNvPr id="2100" name="Google Shape;2100;p30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101" name="Google Shape;2101;p30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02" name="Google Shape;2102;p3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03" name="Google Shape;2103;p30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104" name="Google Shape;2104;p30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2105" name="Google Shape;2105;p30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2106" name="Google Shape;2106;p30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07" name="Google Shape;2107;p3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7" name="Shape 17"/>
        <p:cNvGrpSpPr/>
        <p:nvPr/>
      </p:nvGrpSpPr>
      <p:grpSpPr>
        <a:xfrm>
          <a:off x="0" y="0"/>
          <a:ext cx="0" cy="0"/>
          <a:chOff x="0" y="0"/>
          <a:chExt cx="0" cy="0"/>
        </a:xfrm>
      </p:grpSpPr>
      <p:sp>
        <p:nvSpPr>
          <p:cNvPr id="18" name="Google Shape;18;p4"/>
          <p:cNvSpPr txBox="1"/>
          <p:nvPr>
            <p:ph idx="1" type="body"/>
          </p:nvPr>
        </p:nvSpPr>
        <p:spPr>
          <a:xfrm>
            <a:off x="337742" y="1487874"/>
            <a:ext cx="40401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19" name="Google Shape;19;p4"/>
          <p:cNvSpPr txBox="1"/>
          <p:nvPr>
            <p:ph type="title"/>
          </p:nvPr>
        </p:nvSpPr>
        <p:spPr>
          <a:xfrm>
            <a:off x="336788" y="114935"/>
            <a:ext cx="82053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 name="Google Shape;20;p4"/>
          <p:cNvSpPr txBox="1"/>
          <p:nvPr>
            <p:ph idx="2" type="body"/>
          </p:nvPr>
        </p:nvSpPr>
        <p:spPr>
          <a:xfrm>
            <a:off x="4525569" y="1487874"/>
            <a:ext cx="40419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165" name="Shape 165"/>
        <p:cNvGrpSpPr/>
        <p:nvPr/>
      </p:nvGrpSpPr>
      <p:grpSpPr>
        <a:xfrm>
          <a:off x="0" y="0"/>
          <a:ext cx="0" cy="0"/>
          <a:chOff x="0" y="0"/>
          <a:chExt cx="0" cy="0"/>
        </a:xfrm>
      </p:grpSpPr>
      <p:sp>
        <p:nvSpPr>
          <p:cNvPr id="166" name="Google Shape;166;p31"/>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167" name="Google Shape;167;p31"/>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168" name="Google Shape;168;p31"/>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9" name="Google Shape;169;p31"/>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0" name="Google Shape;170;p31"/>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2108" name="Shape 2108"/>
        <p:cNvGrpSpPr/>
        <p:nvPr/>
      </p:nvGrpSpPr>
      <p:grpSpPr>
        <a:xfrm>
          <a:off x="0" y="0"/>
          <a:ext cx="0" cy="0"/>
          <a:chOff x="0" y="0"/>
          <a:chExt cx="0" cy="0"/>
        </a:xfrm>
      </p:grpSpPr>
      <p:sp>
        <p:nvSpPr>
          <p:cNvPr id="2109" name="Google Shape;2109;p310"/>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110" name="Google Shape;2110;p31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111" name="Google Shape;2111;p3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12" name="Google Shape;2112;p31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113" name="Google Shape;2113;p31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114" name="Google Shape;2114;p31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2115" name="Shape 2115"/>
        <p:cNvGrpSpPr/>
        <p:nvPr/>
      </p:nvGrpSpPr>
      <p:grpSpPr>
        <a:xfrm>
          <a:off x="0" y="0"/>
          <a:ext cx="0" cy="0"/>
          <a:chOff x="0" y="0"/>
          <a:chExt cx="0" cy="0"/>
        </a:xfrm>
      </p:grpSpPr>
      <p:sp>
        <p:nvSpPr>
          <p:cNvPr id="2116" name="Google Shape;2116;p31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117" name="Google Shape;2117;p31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18" name="Google Shape;2118;p3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119" name="Google Shape;2119;p3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20" name="Google Shape;2120;p3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21" name="Google Shape;2121;p3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122" name="Google Shape;2122;p31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2123" name="Shape 2123"/>
        <p:cNvGrpSpPr/>
        <p:nvPr/>
      </p:nvGrpSpPr>
      <p:grpSpPr>
        <a:xfrm>
          <a:off x="0" y="0"/>
          <a:ext cx="0" cy="0"/>
          <a:chOff x="0" y="0"/>
          <a:chExt cx="0" cy="0"/>
        </a:xfrm>
      </p:grpSpPr>
      <p:sp>
        <p:nvSpPr>
          <p:cNvPr id="2124" name="Google Shape;2124;p31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2125" name="Google Shape;2125;p31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26" name="Google Shape;2126;p3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2127" name="Google Shape;2127;p31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28" name="Google Shape;2128;p3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29" name="Google Shape;2129;p31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130" name="Google Shape;2130;p31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2131" name="Google Shape;2131;p312"/>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2132" name="Shape 2132"/>
        <p:cNvGrpSpPr/>
        <p:nvPr/>
      </p:nvGrpSpPr>
      <p:grpSpPr>
        <a:xfrm>
          <a:off x="0" y="0"/>
          <a:ext cx="0" cy="0"/>
          <a:chOff x="0" y="0"/>
          <a:chExt cx="0" cy="0"/>
        </a:xfrm>
      </p:grpSpPr>
      <p:sp>
        <p:nvSpPr>
          <p:cNvPr id="2133" name="Google Shape;2133;p31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134" name="Google Shape;2134;p31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35" name="Google Shape;2135;p3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136" name="Shape 2136"/>
        <p:cNvGrpSpPr/>
        <p:nvPr/>
      </p:nvGrpSpPr>
      <p:grpSpPr>
        <a:xfrm>
          <a:off x="0" y="0"/>
          <a:ext cx="0" cy="0"/>
          <a:chOff x="0" y="0"/>
          <a:chExt cx="0" cy="0"/>
        </a:xfrm>
      </p:grpSpPr>
      <p:sp>
        <p:nvSpPr>
          <p:cNvPr id="2137" name="Google Shape;2137;p314"/>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2138" name="Google Shape;2138;p314"/>
          <p:cNvSpPr txBox="1"/>
          <p:nvPr>
            <p:ph idx="1" type="body"/>
          </p:nvPr>
        </p:nvSpPr>
        <p:spPr>
          <a:xfrm>
            <a:off x="457185"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
        <p:nvSpPr>
          <p:cNvPr id="2139" name="Google Shape;2139;p314"/>
          <p:cNvSpPr txBox="1"/>
          <p:nvPr>
            <p:ph idx="2" type="body"/>
          </p:nvPr>
        </p:nvSpPr>
        <p:spPr>
          <a:xfrm>
            <a:off x="4674036"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140" name="Shape 2140"/>
        <p:cNvGrpSpPr/>
        <p:nvPr/>
      </p:nvGrpSpPr>
      <p:grpSpPr>
        <a:xfrm>
          <a:off x="0" y="0"/>
          <a:ext cx="0" cy="0"/>
          <a:chOff x="0" y="0"/>
          <a:chExt cx="0" cy="0"/>
        </a:xfrm>
      </p:grpSpPr>
      <p:sp>
        <p:nvSpPr>
          <p:cNvPr id="2141" name="Google Shape;2141;p315"/>
          <p:cNvSpPr txBox="1"/>
          <p:nvPr>
            <p:ph idx="1" type="body"/>
          </p:nvPr>
        </p:nvSpPr>
        <p:spPr>
          <a:xfrm>
            <a:off x="337742" y="1487874"/>
            <a:ext cx="40401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
        <p:nvSpPr>
          <p:cNvPr id="2142" name="Google Shape;2142;p315"/>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sz="28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143" name="Google Shape;2143;p315"/>
          <p:cNvSpPr txBox="1"/>
          <p:nvPr>
            <p:ph idx="2" type="body"/>
          </p:nvPr>
        </p:nvSpPr>
        <p:spPr>
          <a:xfrm>
            <a:off x="4525569" y="1487874"/>
            <a:ext cx="40419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ype="titleOnly">
  <p:cSld name="TITLE_ONLY">
    <p:bg>
      <p:bgPr>
        <a:blipFill>
          <a:blip r:embed="rId2">
            <a:alphaModFix/>
          </a:blip>
          <a:stretch>
            <a:fillRect/>
          </a:stretch>
        </a:blipFill>
      </p:bgPr>
    </p:bg>
    <p:spTree>
      <p:nvGrpSpPr>
        <p:cNvPr id="2144" name="Shape 2144"/>
        <p:cNvGrpSpPr/>
        <p:nvPr/>
      </p:nvGrpSpPr>
      <p:grpSpPr>
        <a:xfrm>
          <a:off x="0" y="0"/>
          <a:ext cx="0" cy="0"/>
          <a:chOff x="0" y="0"/>
          <a:chExt cx="0" cy="0"/>
        </a:xfrm>
      </p:grpSpPr>
      <p:sp>
        <p:nvSpPr>
          <p:cNvPr id="2145" name="Google Shape;2145;p3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chemeClr val="tx1"/>
                </a:solidFill>
              </a:defRPr>
            </a:lvl1pPr>
            <a:lvl2pPr lvl="1" rtl="0">
              <a:buNone/>
              <a:defRPr sz="1300">
                <a:solidFill>
                  <a:schemeClr val="tx1"/>
                </a:solidFill>
              </a:defRPr>
            </a:lvl2pPr>
            <a:lvl3pPr lvl="2" rtl="0">
              <a:buNone/>
              <a:defRPr sz="1300">
                <a:solidFill>
                  <a:schemeClr val="tx1"/>
                </a:solidFill>
              </a:defRPr>
            </a:lvl3pPr>
            <a:lvl4pPr lvl="3" rtl="0">
              <a:buNone/>
              <a:defRPr sz="1300">
                <a:solidFill>
                  <a:schemeClr val="tx1"/>
                </a:solidFill>
              </a:defRPr>
            </a:lvl4pPr>
            <a:lvl5pPr lvl="4" rtl="0">
              <a:buNone/>
              <a:defRPr sz="1300">
                <a:solidFill>
                  <a:schemeClr val="tx1"/>
                </a:solidFill>
              </a:defRPr>
            </a:lvl5pPr>
            <a:lvl6pPr lvl="5" rtl="0">
              <a:buNone/>
              <a:defRPr sz="1300">
                <a:solidFill>
                  <a:schemeClr val="tx1"/>
                </a:solidFill>
              </a:defRPr>
            </a:lvl6pPr>
            <a:lvl7pPr lvl="6" rtl="0">
              <a:buNone/>
              <a:defRPr sz="1300">
                <a:solidFill>
                  <a:schemeClr val="tx1"/>
                </a:solidFill>
              </a:defRPr>
            </a:lvl7pPr>
            <a:lvl8pPr lvl="7" rtl="0">
              <a:buNone/>
              <a:defRPr sz="1300">
                <a:solidFill>
                  <a:schemeClr val="tx1"/>
                </a:solidFill>
              </a:defRPr>
            </a:lvl8pPr>
            <a:lvl9pPr lvl="8" rtl="0">
              <a:buNone/>
              <a:defRPr sz="13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2146" name="Shape 2146"/>
        <p:cNvGrpSpPr/>
        <p:nvPr/>
      </p:nvGrpSpPr>
      <p:grpSpPr>
        <a:xfrm>
          <a:off x="0" y="0"/>
          <a:ext cx="0" cy="0"/>
          <a:chOff x="0" y="0"/>
          <a:chExt cx="0" cy="0"/>
        </a:xfrm>
      </p:grpSpPr>
      <p:sp>
        <p:nvSpPr>
          <p:cNvPr id="2147" name="Google Shape;2147;p31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148" name="Google Shape;2148;p3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49" name="Google Shape;2149;p3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150" name="Google Shape;2150;p3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51" name="Google Shape;2151;p3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52" name="Google Shape;2152;p3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2156" name="Shape 2156"/>
        <p:cNvGrpSpPr/>
        <p:nvPr/>
      </p:nvGrpSpPr>
      <p:grpSpPr>
        <a:xfrm>
          <a:off x="0" y="0"/>
          <a:ext cx="0" cy="0"/>
          <a:chOff x="0" y="0"/>
          <a:chExt cx="0" cy="0"/>
        </a:xfrm>
      </p:grpSpPr>
      <p:sp>
        <p:nvSpPr>
          <p:cNvPr id="2157" name="Google Shape;2157;p31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158" name="Google Shape;2158;p31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159" name="Google Shape;2159;p31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160" name="Google Shape;2160;p319"/>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2161" name="Google Shape;2161;p319"/>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2162" name="Google Shape;2162;p31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163" name="Google Shape;2163;p3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64" name="Google Shape;2164;p3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2165" name="Shape 2165"/>
        <p:cNvGrpSpPr/>
        <p:nvPr/>
      </p:nvGrpSpPr>
      <p:grpSpPr>
        <a:xfrm>
          <a:off x="0" y="0"/>
          <a:ext cx="0" cy="0"/>
          <a:chOff x="0" y="0"/>
          <a:chExt cx="0" cy="0"/>
        </a:xfrm>
      </p:grpSpPr>
      <p:sp>
        <p:nvSpPr>
          <p:cNvPr id="2166" name="Google Shape;2166;p32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167" name="Google Shape;2167;p32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168" name="Google Shape;2168;p32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169" name="Google Shape;2169;p320"/>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170" name="Google Shape;2170;p320"/>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171" name="Google Shape;2171;p320"/>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172" name="Google Shape;2172;p320"/>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173" name="Google Shape;2173;p320"/>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174" name="Google Shape;2174;p32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2175" name="Google Shape;2175;p320"/>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2176" name="Google Shape;2176;p32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2177" name="Google Shape;2177;p32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2178" name="Google Shape;2178;p32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179" name="Google Shape;2179;p3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80" name="Google Shape;2180;p3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2">
    <p:spTree>
      <p:nvGrpSpPr>
        <p:cNvPr id="171" name="Shape 171"/>
        <p:cNvGrpSpPr/>
        <p:nvPr/>
      </p:nvGrpSpPr>
      <p:grpSpPr>
        <a:xfrm>
          <a:off x="0" y="0"/>
          <a:ext cx="0" cy="0"/>
          <a:chOff x="0" y="0"/>
          <a:chExt cx="0" cy="0"/>
        </a:xfrm>
      </p:grpSpPr>
      <p:sp>
        <p:nvSpPr>
          <p:cNvPr id="172" name="Google Shape;172;p32"/>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173" name="Google Shape;173;p32"/>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174" name="Google Shape;174;p32"/>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5" name="Google Shape;175;p32"/>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6" name="Google Shape;176;p32"/>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2181" name="Shape 2181"/>
        <p:cNvGrpSpPr/>
        <p:nvPr/>
      </p:nvGrpSpPr>
      <p:grpSpPr>
        <a:xfrm>
          <a:off x="0" y="0"/>
          <a:ext cx="0" cy="0"/>
          <a:chOff x="0" y="0"/>
          <a:chExt cx="0" cy="0"/>
        </a:xfrm>
      </p:grpSpPr>
      <p:sp>
        <p:nvSpPr>
          <p:cNvPr id="2182" name="Google Shape;2182;p321"/>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2183" name="Google Shape;2183;p32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184" name="Google Shape;2184;p321"/>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2185" name="Google Shape;2185;p321"/>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2186" name="Google Shape;2186;p321"/>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2187" name="Google Shape;2187;p32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188" name="Google Shape;2188;p3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89" name="Google Shape;2189;p3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2190" name="Shape 2190"/>
        <p:cNvGrpSpPr/>
        <p:nvPr/>
      </p:nvGrpSpPr>
      <p:grpSpPr>
        <a:xfrm>
          <a:off x="0" y="0"/>
          <a:ext cx="0" cy="0"/>
          <a:chOff x="0" y="0"/>
          <a:chExt cx="0" cy="0"/>
        </a:xfrm>
      </p:grpSpPr>
      <p:sp>
        <p:nvSpPr>
          <p:cNvPr id="2191" name="Google Shape;2191;p32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2192" name="Google Shape;2192;p3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193" name="Google Shape;2193;p32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2194" name="Google Shape;2194;p322"/>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195" name="Google Shape;2195;p32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2196" name="Google Shape;2196;p322"/>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2197" name="Google Shape;2197;p322"/>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2198" name="Google Shape;2198;p322"/>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2199" name="Google Shape;2199;p322"/>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2200" name="Google Shape;2200;p322"/>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2201" name="Google Shape;2201;p322"/>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2202" name="Google Shape;2202;p322"/>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2203" name="Google Shape;2203;p322"/>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2204" name="Google Shape;2204;p3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05" name="Google Shape;2205;p3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2206" name="Shape 2206"/>
        <p:cNvGrpSpPr/>
        <p:nvPr/>
      </p:nvGrpSpPr>
      <p:grpSpPr>
        <a:xfrm>
          <a:off x="0" y="0"/>
          <a:ext cx="0" cy="0"/>
          <a:chOff x="0" y="0"/>
          <a:chExt cx="0" cy="0"/>
        </a:xfrm>
      </p:grpSpPr>
      <p:sp>
        <p:nvSpPr>
          <p:cNvPr id="2207" name="Google Shape;2207;p32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208" name="Google Shape;2208;p32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209" name="Google Shape;2209;p32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210" name="Google Shape;2210;p3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11" name="Google Shape;2211;p323"/>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2212" name="Google Shape;2212;p323"/>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2213" name="Google Shape;2213;p323"/>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2214" name="Google Shape;2214;p323"/>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2215" name="Shape 2215"/>
        <p:cNvGrpSpPr/>
        <p:nvPr/>
      </p:nvGrpSpPr>
      <p:grpSpPr>
        <a:xfrm>
          <a:off x="0" y="0"/>
          <a:ext cx="0" cy="0"/>
          <a:chOff x="0" y="0"/>
          <a:chExt cx="0" cy="0"/>
        </a:xfrm>
      </p:grpSpPr>
      <p:sp>
        <p:nvSpPr>
          <p:cNvPr id="2216" name="Google Shape;2216;p32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217" name="Google Shape;2217;p32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218" name="Google Shape;2218;p32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219" name="Google Shape;2219;p3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20" name="Google Shape;2220;p324"/>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2221" name="Google Shape;2221;p32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2222" name="Google Shape;2222;p324"/>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2223" name="Google Shape;2223;p324"/>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2224" name="Google Shape;2224;p324"/>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2225" name="Google Shape;2225;p324"/>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2226" name="Google Shape;2226;p324"/>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2227" name="Google Shape;2227;p324"/>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228" name="Google Shape;2228;p324"/>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229" name="Google Shape;2229;p324"/>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230" name="Google Shape;2230;p324"/>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2231" name="Shape 2231"/>
        <p:cNvGrpSpPr/>
        <p:nvPr/>
      </p:nvGrpSpPr>
      <p:grpSpPr>
        <a:xfrm>
          <a:off x="0" y="0"/>
          <a:ext cx="0" cy="0"/>
          <a:chOff x="0" y="0"/>
          <a:chExt cx="0" cy="0"/>
        </a:xfrm>
      </p:grpSpPr>
      <p:sp>
        <p:nvSpPr>
          <p:cNvPr id="2232" name="Google Shape;2232;p32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2233" name="Google Shape;2233;p3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34" name="Google Shape;2234;p3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235" name="Google Shape;2235;p3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36" name="Google Shape;2236;p3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2237" name="Google Shape;2237;p3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2238" name="Google Shape;2238;p32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2239" name="Google Shape;2239;p32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2240" name="Shape 2240"/>
        <p:cNvGrpSpPr/>
        <p:nvPr/>
      </p:nvGrpSpPr>
      <p:grpSpPr>
        <a:xfrm>
          <a:off x="0" y="0"/>
          <a:ext cx="0" cy="0"/>
          <a:chOff x="0" y="0"/>
          <a:chExt cx="0" cy="0"/>
        </a:xfrm>
      </p:grpSpPr>
      <p:sp>
        <p:nvSpPr>
          <p:cNvPr id="2241" name="Google Shape;2241;p32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242" name="Google Shape;2242;p3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43" name="Google Shape;2243;p3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244" name="Google Shape;2244;p3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45" name="Google Shape;2245;p3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246" name="Google Shape;2246;p32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247" name="Google Shape;2247;p32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248" name="Google Shape;2248;p32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2249" name="Shape 2249"/>
        <p:cNvGrpSpPr/>
        <p:nvPr/>
      </p:nvGrpSpPr>
      <p:grpSpPr>
        <a:xfrm>
          <a:off x="0" y="0"/>
          <a:ext cx="0" cy="0"/>
          <a:chOff x="0" y="0"/>
          <a:chExt cx="0" cy="0"/>
        </a:xfrm>
      </p:grpSpPr>
      <p:sp>
        <p:nvSpPr>
          <p:cNvPr id="2250" name="Google Shape;2250;p32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251" name="Google Shape;2251;p3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52" name="Google Shape;2252;p3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253" name="Google Shape;2253;p3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54" name="Google Shape;2254;p3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255" name="Google Shape;2255;p32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256" name="Google Shape;2256;p3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257" name="Google Shape;2257;p3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2258" name="Google Shape;2258;p32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2259" name="Shape 2259"/>
        <p:cNvGrpSpPr/>
        <p:nvPr/>
      </p:nvGrpSpPr>
      <p:grpSpPr>
        <a:xfrm>
          <a:off x="0" y="0"/>
          <a:ext cx="0" cy="0"/>
          <a:chOff x="0" y="0"/>
          <a:chExt cx="0" cy="0"/>
        </a:xfrm>
      </p:grpSpPr>
      <p:sp>
        <p:nvSpPr>
          <p:cNvPr id="2260" name="Google Shape;2260;p32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2261" name="Google Shape;2261;p3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62" name="Google Shape;2262;p3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63" name="Google Shape;2263;p32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264" name="Google Shape;2264;p32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265" name="Google Shape;2265;p3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2266" name="Google Shape;2266;p32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2267" name="Shape 2267"/>
        <p:cNvGrpSpPr/>
        <p:nvPr/>
      </p:nvGrpSpPr>
      <p:grpSpPr>
        <a:xfrm>
          <a:off x="0" y="0"/>
          <a:ext cx="0" cy="0"/>
          <a:chOff x="0" y="0"/>
          <a:chExt cx="0" cy="0"/>
        </a:xfrm>
      </p:grpSpPr>
      <p:sp>
        <p:nvSpPr>
          <p:cNvPr id="2268" name="Google Shape;2268;p32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269" name="Google Shape;2269;p3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70" name="Google Shape;2270;p3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71" name="Google Shape;2271;p32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272" name="Google Shape;2272;p3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2273" name="Google Shape;2273;p32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2274" name="Google Shape;2274;p3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75" name="Google Shape;2275;p3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2276" name="Shape 2276"/>
        <p:cNvGrpSpPr/>
        <p:nvPr/>
      </p:nvGrpSpPr>
      <p:grpSpPr>
        <a:xfrm>
          <a:off x="0" y="0"/>
          <a:ext cx="0" cy="0"/>
          <a:chOff x="0" y="0"/>
          <a:chExt cx="0" cy="0"/>
        </a:xfrm>
      </p:grpSpPr>
      <p:sp>
        <p:nvSpPr>
          <p:cNvPr id="2277" name="Google Shape;2277;p330"/>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278" name="Google Shape;2278;p33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279" name="Google Shape;2279;p3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80" name="Google Shape;2280;p3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281" name="Google Shape;2281;p33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282" name="Google Shape;2282;p33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77" name="Shape 177"/>
        <p:cNvGrpSpPr/>
        <p:nvPr/>
      </p:nvGrpSpPr>
      <p:grpSpPr>
        <a:xfrm>
          <a:off x="0" y="0"/>
          <a:ext cx="0" cy="0"/>
          <a:chOff x="0" y="0"/>
          <a:chExt cx="0" cy="0"/>
        </a:xfrm>
      </p:grpSpPr>
      <p:sp>
        <p:nvSpPr>
          <p:cNvPr id="178" name="Google Shape;178;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179" name="Google Shape;179;p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180" name="Google Shape;180;p33"/>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2283" name="Shape 2283"/>
        <p:cNvGrpSpPr/>
        <p:nvPr/>
      </p:nvGrpSpPr>
      <p:grpSpPr>
        <a:xfrm>
          <a:off x="0" y="0"/>
          <a:ext cx="0" cy="0"/>
          <a:chOff x="0" y="0"/>
          <a:chExt cx="0" cy="0"/>
        </a:xfrm>
      </p:grpSpPr>
      <p:sp>
        <p:nvSpPr>
          <p:cNvPr id="2284" name="Google Shape;2284;p33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285" name="Google Shape;2285;p3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86" name="Google Shape;2286;p3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287" name="Google Shape;2287;p3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88" name="Google Shape;2288;p3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89" name="Google Shape;2289;p3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90" name="Google Shape;2290;p33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291" name="Google Shape;2291;p331"/>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2292" name="Shape 2292"/>
        <p:cNvGrpSpPr/>
        <p:nvPr/>
      </p:nvGrpSpPr>
      <p:grpSpPr>
        <a:xfrm>
          <a:off x="0" y="0"/>
          <a:ext cx="0" cy="0"/>
          <a:chOff x="0" y="0"/>
          <a:chExt cx="0" cy="0"/>
        </a:xfrm>
      </p:grpSpPr>
      <p:sp>
        <p:nvSpPr>
          <p:cNvPr id="2293" name="Google Shape;2293;p33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2294" name="Google Shape;2294;p3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95" name="Google Shape;2295;p3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2296" name="Google Shape;2296;p3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97" name="Google Shape;2297;p3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98" name="Google Shape;2298;p3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299" name="Google Shape;2299;p33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2300" name="Google Shape;2300;p332"/>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2301" name="Shape 2301"/>
        <p:cNvGrpSpPr/>
        <p:nvPr/>
      </p:nvGrpSpPr>
      <p:grpSpPr>
        <a:xfrm>
          <a:off x="0" y="0"/>
          <a:ext cx="0" cy="0"/>
          <a:chOff x="0" y="0"/>
          <a:chExt cx="0" cy="0"/>
        </a:xfrm>
      </p:grpSpPr>
      <p:sp>
        <p:nvSpPr>
          <p:cNvPr id="2302" name="Google Shape;2302;p33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03" name="Google Shape;2303;p33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304" name="Google Shape;2304;p3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305" name="Shape 2305"/>
        <p:cNvGrpSpPr/>
        <p:nvPr/>
      </p:nvGrpSpPr>
      <p:grpSpPr>
        <a:xfrm>
          <a:off x="0" y="0"/>
          <a:ext cx="0" cy="0"/>
          <a:chOff x="0" y="0"/>
          <a:chExt cx="0" cy="0"/>
        </a:xfrm>
      </p:grpSpPr>
      <p:sp>
        <p:nvSpPr>
          <p:cNvPr id="2306" name="Google Shape;2306;p334"/>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2307" name="Google Shape;2307;p334"/>
          <p:cNvSpPr txBox="1"/>
          <p:nvPr>
            <p:ph idx="1" type="body"/>
          </p:nvPr>
        </p:nvSpPr>
        <p:spPr>
          <a:xfrm>
            <a:off x="457185"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
        <p:nvSpPr>
          <p:cNvPr id="2308" name="Google Shape;2308;p334"/>
          <p:cNvSpPr txBox="1"/>
          <p:nvPr>
            <p:ph idx="2" type="body"/>
          </p:nvPr>
        </p:nvSpPr>
        <p:spPr>
          <a:xfrm>
            <a:off x="4674036"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309" name="Shape 2309"/>
        <p:cNvGrpSpPr/>
        <p:nvPr/>
      </p:nvGrpSpPr>
      <p:grpSpPr>
        <a:xfrm>
          <a:off x="0" y="0"/>
          <a:ext cx="0" cy="0"/>
          <a:chOff x="0" y="0"/>
          <a:chExt cx="0" cy="0"/>
        </a:xfrm>
      </p:grpSpPr>
      <p:sp>
        <p:nvSpPr>
          <p:cNvPr id="2310" name="Google Shape;2310;p335"/>
          <p:cNvSpPr txBox="1"/>
          <p:nvPr>
            <p:ph idx="1" type="body"/>
          </p:nvPr>
        </p:nvSpPr>
        <p:spPr>
          <a:xfrm>
            <a:off x="337742" y="1487874"/>
            <a:ext cx="40401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
        <p:nvSpPr>
          <p:cNvPr id="2311" name="Google Shape;2311;p335"/>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sz="28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12" name="Google Shape;2312;p335"/>
          <p:cNvSpPr txBox="1"/>
          <p:nvPr>
            <p:ph idx="2" type="body"/>
          </p:nvPr>
        </p:nvSpPr>
        <p:spPr>
          <a:xfrm>
            <a:off x="4525569" y="1487874"/>
            <a:ext cx="40419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ype="titleOnly">
  <p:cSld name="TITLE_ONLY">
    <p:bg>
      <p:bgPr>
        <a:blipFill>
          <a:blip r:embed="rId2">
            <a:alphaModFix/>
          </a:blip>
          <a:stretch>
            <a:fillRect/>
          </a:stretch>
        </a:blipFill>
      </p:bgPr>
    </p:bg>
    <p:spTree>
      <p:nvGrpSpPr>
        <p:cNvPr id="2313" name="Shape 2313"/>
        <p:cNvGrpSpPr/>
        <p:nvPr/>
      </p:nvGrpSpPr>
      <p:grpSpPr>
        <a:xfrm>
          <a:off x="0" y="0"/>
          <a:ext cx="0" cy="0"/>
          <a:chOff x="0" y="0"/>
          <a:chExt cx="0" cy="0"/>
        </a:xfrm>
      </p:grpSpPr>
      <p:sp>
        <p:nvSpPr>
          <p:cNvPr id="2314" name="Google Shape;2314;p3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chemeClr val="tx1"/>
                </a:solidFill>
              </a:defRPr>
            </a:lvl1pPr>
            <a:lvl2pPr lvl="1" rtl="0">
              <a:buNone/>
              <a:defRPr sz="1300">
                <a:solidFill>
                  <a:schemeClr val="tx1"/>
                </a:solidFill>
              </a:defRPr>
            </a:lvl2pPr>
            <a:lvl3pPr lvl="2" rtl="0">
              <a:buNone/>
              <a:defRPr sz="1300">
                <a:solidFill>
                  <a:schemeClr val="tx1"/>
                </a:solidFill>
              </a:defRPr>
            </a:lvl3pPr>
            <a:lvl4pPr lvl="3" rtl="0">
              <a:buNone/>
              <a:defRPr sz="1300">
                <a:solidFill>
                  <a:schemeClr val="tx1"/>
                </a:solidFill>
              </a:defRPr>
            </a:lvl4pPr>
            <a:lvl5pPr lvl="4" rtl="0">
              <a:buNone/>
              <a:defRPr sz="1300">
                <a:solidFill>
                  <a:schemeClr val="tx1"/>
                </a:solidFill>
              </a:defRPr>
            </a:lvl5pPr>
            <a:lvl6pPr lvl="5" rtl="0">
              <a:buNone/>
              <a:defRPr sz="1300">
                <a:solidFill>
                  <a:schemeClr val="tx1"/>
                </a:solidFill>
              </a:defRPr>
            </a:lvl6pPr>
            <a:lvl7pPr lvl="6" rtl="0">
              <a:buNone/>
              <a:defRPr sz="1300">
                <a:solidFill>
                  <a:schemeClr val="tx1"/>
                </a:solidFill>
              </a:defRPr>
            </a:lvl7pPr>
            <a:lvl8pPr lvl="7" rtl="0">
              <a:buNone/>
              <a:defRPr sz="1300">
                <a:solidFill>
                  <a:schemeClr val="tx1"/>
                </a:solidFill>
              </a:defRPr>
            </a:lvl8pPr>
            <a:lvl9pPr lvl="8" rtl="0">
              <a:buNone/>
              <a:defRPr sz="13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2315" name="Shape 2315"/>
        <p:cNvGrpSpPr/>
        <p:nvPr/>
      </p:nvGrpSpPr>
      <p:grpSpPr>
        <a:xfrm>
          <a:off x="0" y="0"/>
          <a:ext cx="0" cy="0"/>
          <a:chOff x="0" y="0"/>
          <a:chExt cx="0" cy="0"/>
        </a:xfrm>
      </p:grpSpPr>
      <p:sp>
        <p:nvSpPr>
          <p:cNvPr id="2316" name="Google Shape;2316;p33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317" name="Google Shape;2317;p3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18" name="Google Shape;2318;p3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319" name="Google Shape;2319;p3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20" name="Google Shape;2320;p3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21" name="Google Shape;2321;p3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2">
  <p:cSld name="CUSTOM_4_3">
    <p:spTree>
      <p:nvGrpSpPr>
        <p:cNvPr id="2322" name="Shape 2322"/>
        <p:cNvGrpSpPr/>
        <p:nvPr/>
      </p:nvGrpSpPr>
      <p:grpSpPr>
        <a:xfrm>
          <a:off x="0" y="0"/>
          <a:ext cx="0" cy="0"/>
          <a:chOff x="0" y="0"/>
          <a:chExt cx="0" cy="0"/>
        </a:xfrm>
      </p:grpSpPr>
      <p:sp>
        <p:nvSpPr>
          <p:cNvPr id="2323" name="Google Shape;2323;p33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2324" name="Google Shape;2324;p3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325" name="Google Shape;2325;p33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326" name="Google Shape;2326;p3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327" name="Google Shape;2327;p338"/>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INTERNAL USE</a:t>
            </a:r>
            <a:endParaRPr sz="600">
              <a:solidFill>
                <a:srgbClr val="666666"/>
              </a:solidFill>
              <a:latin typeface="Overpass Light"/>
              <a:ea typeface="Overpass Light"/>
              <a:cs typeface="Overpass Light"/>
              <a:sym typeface="Overpass Light"/>
            </a:endParaRPr>
          </a:p>
        </p:txBody>
      </p:sp>
      <p:pic>
        <p:nvPicPr>
          <p:cNvPr id="2328" name="Google Shape;2328;p3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29" name="Google Shape;2329;p33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31" name="Shape 2331"/>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ssion Pre-reqs">
  <p:cSld name="Session Pre-reqs">
    <p:spTree>
      <p:nvGrpSpPr>
        <p:cNvPr id="181" name="Shape 181"/>
        <p:cNvGrpSpPr/>
        <p:nvPr/>
      </p:nvGrpSpPr>
      <p:grpSpPr>
        <a:xfrm>
          <a:off x="0" y="0"/>
          <a:ext cx="0" cy="0"/>
          <a:chOff x="0" y="0"/>
          <a:chExt cx="0" cy="0"/>
        </a:xfrm>
      </p:grpSpPr>
      <p:sp>
        <p:nvSpPr>
          <p:cNvPr id="182" name="Google Shape;182;p34"/>
          <p:cNvSpPr txBox="1"/>
          <p:nvPr>
            <p:ph idx="1" type="body"/>
          </p:nvPr>
        </p:nvSpPr>
        <p:spPr>
          <a:xfrm>
            <a:off x="340591" y="1009332"/>
            <a:ext cx="8205300" cy="35538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Arial"/>
              <a:buNone/>
              <a:defRPr>
                <a:solidFill>
                  <a:schemeClr val="dk1"/>
                </a:solidFill>
              </a:defRPr>
            </a:lvl1pPr>
            <a:lvl2pPr indent="-317500" lvl="1" marL="914400" rtl="0">
              <a:spcBef>
                <a:spcPts val="0"/>
              </a:spcBef>
              <a:spcAft>
                <a:spcPts val="0"/>
              </a:spcAft>
              <a:buClr>
                <a:schemeClr val="dk1"/>
              </a:buClr>
              <a:buSzPts val="1400"/>
              <a:buFont typeface="Arial"/>
              <a:buChar char="•"/>
              <a:defRPr>
                <a:solidFill>
                  <a:schemeClr val="dk1"/>
                </a:solidFill>
              </a:defRPr>
            </a:lvl2pPr>
            <a:lvl3pPr indent="-317500" lvl="2" marL="1371600" rtl="0">
              <a:spcBef>
                <a:spcPts val="0"/>
              </a:spcBef>
              <a:spcAft>
                <a:spcPts val="0"/>
              </a:spcAft>
              <a:buClr>
                <a:schemeClr val="dk1"/>
              </a:buClr>
              <a:buSzPts val="1400"/>
              <a:buFont typeface="Arial"/>
              <a:buChar char="•"/>
              <a:defRPr>
                <a:solidFill>
                  <a:schemeClr val="dk1"/>
                </a:solidFill>
              </a:defRPr>
            </a:lvl3pPr>
            <a:lvl4pPr indent="-317500" lvl="3" marL="1828800" rtl="0">
              <a:spcBef>
                <a:spcPts val="0"/>
              </a:spcBef>
              <a:spcAft>
                <a:spcPts val="0"/>
              </a:spcAft>
              <a:buSzPts val="1400"/>
              <a:buChar char="●"/>
              <a:defRPr>
                <a:solidFill>
                  <a:schemeClr val="dk1"/>
                </a:solidFill>
              </a:defRPr>
            </a:lvl4pPr>
            <a:lvl5pPr indent="-317500" lvl="4" marL="2286000" rtl="0">
              <a:spcBef>
                <a:spcPts val="0"/>
              </a:spcBef>
              <a:spcAft>
                <a:spcPts val="0"/>
              </a:spcAft>
              <a:buSzPts val="1400"/>
              <a:buChar char="○"/>
              <a:defRPr>
                <a:solidFill>
                  <a:schemeClr val="dk1"/>
                </a:solidFill>
              </a:defRPr>
            </a:lvl5pPr>
            <a:lvl6pPr indent="-317500" lvl="5" marL="2743200" rtl="0">
              <a:spcBef>
                <a:spcPts val="0"/>
              </a:spcBef>
              <a:spcAft>
                <a:spcPts val="0"/>
              </a:spcAft>
              <a:buSzPts val="1400"/>
              <a:buChar char="■"/>
              <a:defRPr sz="2000">
                <a:solidFill>
                  <a:schemeClr val="dk1"/>
                </a:solidFill>
                <a:latin typeface="Arial"/>
                <a:ea typeface="Arial"/>
                <a:cs typeface="Arial"/>
                <a:sym typeface="Arial"/>
              </a:defRPr>
            </a:lvl6pPr>
            <a:lvl7pPr indent="-317500" lvl="6" marL="3200400" rtl="0">
              <a:spcBef>
                <a:spcPts val="0"/>
              </a:spcBef>
              <a:spcAft>
                <a:spcPts val="0"/>
              </a:spcAft>
              <a:buSzPts val="1400"/>
              <a:buChar char="●"/>
              <a:defRPr sz="2000">
                <a:solidFill>
                  <a:schemeClr val="dk1"/>
                </a:solidFill>
                <a:latin typeface="Arial"/>
                <a:ea typeface="Arial"/>
                <a:cs typeface="Arial"/>
                <a:sym typeface="Arial"/>
              </a:defRPr>
            </a:lvl7pPr>
            <a:lvl8pPr indent="-317500" lvl="7" marL="3657600" rtl="0">
              <a:spcBef>
                <a:spcPts val="0"/>
              </a:spcBef>
              <a:spcAft>
                <a:spcPts val="0"/>
              </a:spcAft>
              <a:buSzPts val="1400"/>
              <a:buChar char="○"/>
              <a:defRPr sz="2000">
                <a:solidFill>
                  <a:schemeClr val="dk1"/>
                </a:solidFill>
                <a:latin typeface="Arial"/>
                <a:ea typeface="Arial"/>
                <a:cs typeface="Arial"/>
                <a:sym typeface="Arial"/>
              </a:defRPr>
            </a:lvl8pPr>
            <a:lvl9pPr indent="-317500" lvl="8" marL="4114800" rtl="0">
              <a:spcBef>
                <a:spcPts val="0"/>
              </a:spcBef>
              <a:spcAft>
                <a:spcPts val="0"/>
              </a:spcAft>
              <a:buSzPts val="1400"/>
              <a:buChar char="■"/>
              <a:defRPr sz="2000">
                <a:solidFill>
                  <a:schemeClr val="dk1"/>
                </a:solidFill>
                <a:latin typeface="Arial"/>
                <a:ea typeface="Arial"/>
                <a:cs typeface="Arial"/>
                <a:sym typeface="Arial"/>
              </a:defRPr>
            </a:lvl9pPr>
          </a:lstStyle>
          <a:p/>
        </p:txBody>
      </p:sp>
      <p:sp>
        <p:nvSpPr>
          <p:cNvPr id="183" name="Google Shape;183;p34"/>
          <p:cNvSpPr txBox="1"/>
          <p:nvPr/>
        </p:nvSpPr>
        <p:spPr>
          <a:xfrm>
            <a:off x="328897" y="110719"/>
            <a:ext cx="82224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 sz="2800" u="none" cap="none" strike="noStrike">
                <a:solidFill>
                  <a:schemeClr val="dk1"/>
                </a:solidFill>
                <a:latin typeface="Arial"/>
                <a:ea typeface="Arial"/>
                <a:cs typeface="Arial"/>
                <a:sym typeface="Arial"/>
              </a:rPr>
              <a:t>What to Expect from the Session</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 Slide 2">
    <p:spTree>
      <p:nvGrpSpPr>
        <p:cNvPr id="184" name="Shape 184"/>
        <p:cNvGrpSpPr/>
        <p:nvPr/>
      </p:nvGrpSpPr>
      <p:grpSpPr>
        <a:xfrm>
          <a:off x="0" y="0"/>
          <a:ext cx="0" cy="0"/>
          <a:chOff x="0" y="0"/>
          <a:chExt cx="0" cy="0"/>
        </a:xfrm>
      </p:grpSpPr>
      <p:sp>
        <p:nvSpPr>
          <p:cNvPr id="185" name="Google Shape;185;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186" name="Google Shape;186;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187" name="Google Shape;187;p35"/>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89" name="Shape 189"/>
        <p:cNvGrpSpPr/>
        <p:nvPr/>
      </p:nvGrpSpPr>
      <p:grpSpPr>
        <a:xfrm>
          <a:off x="0" y="0"/>
          <a:ext cx="0" cy="0"/>
          <a:chOff x="0" y="0"/>
          <a:chExt cx="0" cy="0"/>
        </a:xfrm>
      </p:grpSpPr>
      <p:sp>
        <p:nvSpPr>
          <p:cNvPr id="190" name="Google Shape;190;p37"/>
          <p:cNvSpPr txBox="1"/>
          <p:nvPr>
            <p:ph type="ctrTitle"/>
          </p:nvPr>
        </p:nvSpPr>
        <p:spPr>
          <a:xfrm>
            <a:off x="685800" y="1583341"/>
            <a:ext cx="7772400" cy="115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9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9pPr>
          </a:lstStyle>
          <a:p/>
        </p:txBody>
      </p:sp>
      <p:sp>
        <p:nvSpPr>
          <p:cNvPr id="191" name="Google Shape;191;p37"/>
          <p:cNvSpPr txBox="1"/>
          <p:nvPr>
            <p:ph idx="1" type="subTitle"/>
          </p:nvPr>
        </p:nvSpPr>
        <p:spPr>
          <a:xfrm>
            <a:off x="685800" y="2840052"/>
            <a:ext cx="77724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2pPr>
            <a:lvl3pPr indent="0" lvl="2"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3pPr>
            <a:lvl4pPr indent="0" lvl="3"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4pPr>
            <a:lvl5pPr indent="0" lvl="4"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5pPr>
            <a:lvl6pPr indent="0" lvl="5"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6pPr>
            <a:lvl7pPr indent="0" lvl="6"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7pPr>
            <a:lvl8pPr indent="0" lvl="7"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8pPr>
            <a:lvl9pPr indent="0" lvl="8"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9pPr>
          </a:lstStyle>
          <a:p/>
        </p:txBody>
      </p:sp>
      <p:sp>
        <p:nvSpPr>
          <p:cNvPr id="192" name="Google Shape;192;p37"/>
          <p:cNvSpPr txBox="1"/>
          <p:nvPr>
            <p:ph idx="12" type="sldNum"/>
          </p:nvPr>
        </p:nvSpPr>
        <p:spPr>
          <a:xfrm>
            <a:off x="8556790"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5">
  <p:cSld name="TITLE_5">
    <p:spTree>
      <p:nvGrpSpPr>
        <p:cNvPr id="193" name="Shape 193"/>
        <p:cNvGrpSpPr/>
        <p:nvPr/>
      </p:nvGrpSpPr>
      <p:grpSpPr>
        <a:xfrm>
          <a:off x="0" y="0"/>
          <a:ext cx="0" cy="0"/>
          <a:chOff x="0" y="0"/>
          <a:chExt cx="0" cy="0"/>
        </a:xfrm>
      </p:grpSpPr>
      <p:sp>
        <p:nvSpPr>
          <p:cNvPr id="194" name="Google Shape;194;p3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48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9pPr>
          </a:lstStyle>
          <a:p/>
        </p:txBody>
      </p:sp>
      <p:sp>
        <p:nvSpPr>
          <p:cNvPr id="195" name="Google Shape;195;p3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400"/>
              <a:buFont typeface="Arial"/>
              <a:buNone/>
              <a:defRPr b="0" i="0" sz="1700" u="none" cap="none" strike="noStrike">
                <a:solidFill>
                  <a:schemeClr val="dk2"/>
                </a:solidFill>
                <a:latin typeface="Arial"/>
                <a:ea typeface="Arial"/>
                <a:cs typeface="Arial"/>
                <a:sym typeface="Arial"/>
              </a:defRPr>
            </a:lvl1pPr>
            <a:lvl2pPr indent="0" lvl="1"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2pPr>
            <a:lvl3pPr indent="0" lvl="2"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3pPr>
            <a:lvl4pPr indent="0" lvl="3"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4pPr>
            <a:lvl5pPr indent="0" lvl="4"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5pPr>
            <a:lvl6pPr indent="0" lvl="5"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6pPr>
            <a:lvl7pPr indent="0" lvl="6"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7pPr>
            <a:lvl8pPr indent="0" lvl="7"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8pPr>
            <a:lvl9pPr indent="0" lvl="8"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9pPr>
          </a:lstStyle>
          <a:p/>
        </p:txBody>
      </p:sp>
      <p:sp>
        <p:nvSpPr>
          <p:cNvPr id="196" name="Google Shape;196;p38"/>
          <p:cNvSpPr txBox="1"/>
          <p:nvPr>
            <p:ph idx="12" type="sldNum"/>
          </p:nvPr>
        </p:nvSpPr>
        <p:spPr>
          <a:xfrm>
            <a:off x="8556791" y="4749850"/>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on left, text on right" type="twoColTx">
  <p:cSld name="TITLE_AND_TWO_COLUMNS">
    <p:spTree>
      <p:nvGrpSpPr>
        <p:cNvPr id="197" name="Shape 197"/>
        <p:cNvGrpSpPr/>
        <p:nvPr/>
      </p:nvGrpSpPr>
      <p:grpSpPr>
        <a:xfrm>
          <a:off x="0" y="0"/>
          <a:ext cx="0" cy="0"/>
          <a:chOff x="0" y="0"/>
          <a:chExt cx="0" cy="0"/>
        </a:xfrm>
      </p:grpSpPr>
      <p:sp>
        <p:nvSpPr>
          <p:cNvPr id="198" name="Google Shape;198;p39"/>
          <p:cNvSpPr txBox="1"/>
          <p:nvPr>
            <p:ph idx="10" type="dt"/>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199" name="Google Shape;199;p39"/>
          <p:cNvSpPr txBox="1"/>
          <p:nvPr>
            <p:ph idx="11" type="ftr"/>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00" name="Google Shape;200;p39"/>
          <p:cNvSpPr txBox="1"/>
          <p:nvPr>
            <p:ph idx="12" type="sldNum"/>
          </p:nvPr>
        </p:nvSpPr>
        <p:spPr>
          <a:xfrm>
            <a:off x="0" y="0"/>
            <a:ext cx="2041200" cy="2041200"/>
          </a:xfrm>
          <a:prstGeom prst="rect">
            <a:avLst/>
          </a:prstGeom>
          <a:noFill/>
          <a:ln>
            <a:noFill/>
          </a:ln>
        </p:spPr>
        <p:txBody>
          <a:bodyPr anchorCtr="0" anchor="t" bIns="31100" lIns="62200" spcFirstLastPara="1" rIns="62200" wrap="square" tIns="31100">
            <a:noAutofit/>
          </a:bodyPr>
          <a:lstStyle>
            <a:lvl1pPr indent="0" lvl="0"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bject on top, text on bottom">
  <p:cSld name="Title, object on top, text on bottom">
    <p:spTree>
      <p:nvGrpSpPr>
        <p:cNvPr id="201" name="Shape 201"/>
        <p:cNvGrpSpPr/>
        <p:nvPr/>
      </p:nvGrpSpPr>
      <p:grpSpPr>
        <a:xfrm>
          <a:off x="0" y="0"/>
          <a:ext cx="0" cy="0"/>
          <a:chOff x="0" y="0"/>
          <a:chExt cx="0" cy="0"/>
        </a:xfrm>
      </p:grpSpPr>
      <p:sp>
        <p:nvSpPr>
          <p:cNvPr id="202" name="Google Shape;202;p40"/>
          <p:cNvSpPr txBox="1"/>
          <p:nvPr>
            <p:ph idx="10" type="dt"/>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03" name="Google Shape;203;p40"/>
          <p:cNvSpPr txBox="1"/>
          <p:nvPr>
            <p:ph idx="11" type="ftr"/>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04" name="Google Shape;204;p40"/>
          <p:cNvSpPr txBox="1"/>
          <p:nvPr>
            <p:ph idx="12" type="sldNum"/>
          </p:nvPr>
        </p:nvSpPr>
        <p:spPr>
          <a:xfrm>
            <a:off x="0" y="0"/>
            <a:ext cx="2041200" cy="2041200"/>
          </a:xfrm>
          <a:prstGeom prst="rect">
            <a:avLst/>
          </a:prstGeom>
          <a:noFill/>
          <a:ln>
            <a:noFill/>
          </a:ln>
        </p:spPr>
        <p:txBody>
          <a:bodyPr anchorCtr="0" anchor="t" bIns="31100" lIns="62200" spcFirstLastPara="1" rIns="62200" wrap="square" tIns="31100">
            <a:noAutofit/>
          </a:bodyPr>
          <a:lstStyle>
            <a:lvl1pPr indent="0" lvl="0"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21" name="Shape 21"/>
        <p:cNvGrpSpPr/>
        <p:nvPr/>
      </p:nvGrpSpPr>
      <p:grpSpPr>
        <a:xfrm>
          <a:off x="0" y="0"/>
          <a:ext cx="0" cy="0"/>
          <a:chOff x="0" y="0"/>
          <a:chExt cx="0" cy="0"/>
        </a:xfrm>
      </p:grpSpPr>
      <p:sp>
        <p:nvSpPr>
          <p:cNvPr id="22" name="Google Shape;22;p5"/>
          <p:cNvSpPr txBox="1"/>
          <p:nvPr>
            <p:ph type="title"/>
          </p:nvPr>
        </p:nvSpPr>
        <p:spPr>
          <a:xfrm>
            <a:off x="457140" y="205383"/>
            <a:ext cx="8228400" cy="857700"/>
          </a:xfrm>
          <a:prstGeom prst="rect">
            <a:avLst/>
          </a:prstGeom>
          <a:noFill/>
          <a:ln>
            <a:noFill/>
          </a:ln>
        </p:spPr>
        <p:txBody>
          <a:bodyPr anchorCtr="0" anchor="ctr" bIns="91425" lIns="91425" spcFirstLastPara="1" rIns="91425" wrap="square" tIns="91425">
            <a:noAutofit/>
          </a:bodyPr>
          <a:lstStyle>
            <a:lvl1pPr lvl="0" rtl="0" algn="l">
              <a:lnSpc>
                <a:spcPct val="106000"/>
              </a:lnSpc>
              <a:spcBef>
                <a:spcPts val="0"/>
              </a:spcBef>
              <a:spcAft>
                <a:spcPts val="0"/>
              </a:spcAft>
              <a:buSzPts val="1400"/>
              <a:buNone/>
              <a:defRPr/>
            </a:lvl1pPr>
            <a:lvl2pPr lvl="1" rtl="0" algn="l">
              <a:lnSpc>
                <a:spcPct val="106000"/>
              </a:lnSpc>
              <a:spcBef>
                <a:spcPts val="0"/>
              </a:spcBef>
              <a:spcAft>
                <a:spcPts val="0"/>
              </a:spcAft>
              <a:buSzPts val="1400"/>
              <a:buNone/>
              <a:defRPr/>
            </a:lvl2pPr>
            <a:lvl3pPr lvl="2" rtl="0" algn="l">
              <a:lnSpc>
                <a:spcPct val="106000"/>
              </a:lnSpc>
              <a:spcBef>
                <a:spcPts val="0"/>
              </a:spcBef>
              <a:spcAft>
                <a:spcPts val="0"/>
              </a:spcAft>
              <a:buSzPts val="1400"/>
              <a:buNone/>
              <a:defRPr/>
            </a:lvl3pPr>
            <a:lvl4pPr lvl="3" rtl="0" algn="l">
              <a:lnSpc>
                <a:spcPct val="106000"/>
              </a:lnSpc>
              <a:spcBef>
                <a:spcPts val="0"/>
              </a:spcBef>
              <a:spcAft>
                <a:spcPts val="0"/>
              </a:spcAft>
              <a:buSzPts val="1400"/>
              <a:buNone/>
              <a:defRPr/>
            </a:lvl4pPr>
            <a:lvl5pPr lvl="4" rtl="0" algn="l">
              <a:lnSpc>
                <a:spcPct val="106000"/>
              </a:lnSpc>
              <a:spcBef>
                <a:spcPts val="0"/>
              </a:spcBef>
              <a:spcAft>
                <a:spcPts val="0"/>
              </a:spcAft>
              <a:buSzPts val="1400"/>
              <a:buNone/>
              <a:defRPr/>
            </a:lvl5pPr>
            <a:lvl6pPr indent="-88900" lvl="5" marL="939800" rtl="0" algn="l">
              <a:lnSpc>
                <a:spcPct val="106000"/>
              </a:lnSpc>
              <a:spcBef>
                <a:spcPts val="0"/>
              </a:spcBef>
              <a:spcAft>
                <a:spcPts val="0"/>
              </a:spcAft>
              <a:buSzPts val="1400"/>
              <a:buNone/>
              <a:defRPr/>
            </a:lvl6pPr>
            <a:lvl7pPr indent="-88900" lvl="6" marL="1117600" rtl="0" algn="l">
              <a:lnSpc>
                <a:spcPct val="106000"/>
              </a:lnSpc>
              <a:spcBef>
                <a:spcPts val="0"/>
              </a:spcBef>
              <a:spcAft>
                <a:spcPts val="0"/>
              </a:spcAft>
              <a:buSzPts val="1400"/>
              <a:buNone/>
              <a:defRPr/>
            </a:lvl7pPr>
            <a:lvl8pPr indent="-88900" lvl="7" marL="1282700" rtl="0" algn="l">
              <a:lnSpc>
                <a:spcPct val="106000"/>
              </a:lnSpc>
              <a:spcBef>
                <a:spcPts val="0"/>
              </a:spcBef>
              <a:spcAft>
                <a:spcPts val="0"/>
              </a:spcAft>
              <a:buSzPts val="1400"/>
              <a:buNone/>
              <a:defRPr/>
            </a:lvl8pPr>
            <a:lvl9pPr indent="-88900" lvl="8" marL="1460500" rtl="0" algn="l">
              <a:lnSpc>
                <a:spcPct val="106000"/>
              </a:lnSpc>
              <a:spcBef>
                <a:spcPts val="0"/>
              </a:spcBef>
              <a:spcAft>
                <a:spcPts val="0"/>
              </a:spcAft>
              <a:buSzPts val="1400"/>
              <a:buNone/>
              <a:defRPr/>
            </a:lvl9pPr>
          </a:lstStyle>
          <a:p/>
        </p:txBody>
      </p:sp>
      <p:sp>
        <p:nvSpPr>
          <p:cNvPr id="23" name="Google Shape;23;p5"/>
          <p:cNvSpPr txBox="1"/>
          <p:nvPr>
            <p:ph idx="1" type="body"/>
          </p:nvPr>
        </p:nvSpPr>
        <p:spPr>
          <a:xfrm>
            <a:off x="457140" y="1203721"/>
            <a:ext cx="8228400" cy="1462800"/>
          </a:xfrm>
          <a:prstGeom prst="rect">
            <a:avLst/>
          </a:prstGeom>
          <a:noFill/>
          <a:ln>
            <a:noFill/>
          </a:ln>
        </p:spPr>
        <p:txBody>
          <a:bodyPr anchorCtr="0" anchor="t" bIns="91425" lIns="91425" spcFirstLastPara="1" rIns="91425" wrap="square" tIns="91425">
            <a:noAutofit/>
          </a:bodyPr>
          <a:lstStyle>
            <a:lvl1pPr indent="-317500" lvl="0" marL="457200" rtl="0" algn="l">
              <a:lnSpc>
                <a:spcPct val="93000"/>
              </a:lnSpc>
              <a:spcBef>
                <a:spcPts val="0"/>
              </a:spcBef>
              <a:spcAft>
                <a:spcPts val="0"/>
              </a:spcAft>
              <a:buSzPts val="1400"/>
              <a:buChar char="●"/>
              <a:defRPr/>
            </a:lvl1pPr>
            <a:lvl2pPr indent="-317500" lvl="1" marL="914400" rtl="0" algn="l">
              <a:lnSpc>
                <a:spcPct val="93000"/>
              </a:lnSpc>
              <a:spcBef>
                <a:spcPts val="1000"/>
              </a:spcBef>
              <a:spcAft>
                <a:spcPts val="0"/>
              </a:spcAft>
              <a:buSzPts val="1400"/>
              <a:buChar char="○"/>
              <a:defRPr/>
            </a:lvl2pPr>
            <a:lvl3pPr indent="-317500" lvl="2" marL="1371600" rtl="0" algn="l">
              <a:lnSpc>
                <a:spcPct val="93000"/>
              </a:lnSpc>
              <a:spcBef>
                <a:spcPts val="800"/>
              </a:spcBef>
              <a:spcAft>
                <a:spcPts val="0"/>
              </a:spcAft>
              <a:buSzPts val="1400"/>
              <a:buChar char="■"/>
              <a:defRPr/>
            </a:lvl3pPr>
            <a:lvl4pPr indent="-317500" lvl="3" marL="1828800" rtl="0" algn="l">
              <a:lnSpc>
                <a:spcPct val="93000"/>
              </a:lnSpc>
              <a:spcBef>
                <a:spcPts val="600"/>
              </a:spcBef>
              <a:spcAft>
                <a:spcPts val="0"/>
              </a:spcAft>
              <a:buSzPts val="1400"/>
              <a:buChar char="●"/>
              <a:defRPr/>
            </a:lvl4pPr>
            <a:lvl5pPr indent="-317500" lvl="4" marL="2286000" rtl="0" algn="l">
              <a:lnSpc>
                <a:spcPct val="93000"/>
              </a:lnSpc>
              <a:spcBef>
                <a:spcPts val="400"/>
              </a:spcBef>
              <a:spcAft>
                <a:spcPts val="0"/>
              </a:spcAft>
              <a:buSzPts val="1400"/>
              <a:buChar char="○"/>
              <a:defRPr/>
            </a:lvl5pPr>
            <a:lvl6pPr indent="-317500" lvl="5" marL="2743200" rtl="0" algn="l">
              <a:lnSpc>
                <a:spcPct val="90000"/>
              </a:lnSpc>
              <a:spcBef>
                <a:spcPts val="200"/>
              </a:spcBef>
              <a:spcAft>
                <a:spcPts val="0"/>
              </a:spcAft>
              <a:buClr>
                <a:schemeClr val="dk1"/>
              </a:buClr>
              <a:buSzPts val="1400"/>
              <a:buFont typeface="Arial"/>
              <a:buChar char="•"/>
              <a:defRPr/>
            </a:lvl6pPr>
            <a:lvl7pPr indent="-317500" lvl="6" marL="3200400" rtl="0" algn="l">
              <a:lnSpc>
                <a:spcPct val="90000"/>
              </a:lnSpc>
              <a:spcBef>
                <a:spcPts val="200"/>
              </a:spcBef>
              <a:spcAft>
                <a:spcPts val="0"/>
              </a:spcAft>
              <a:buClr>
                <a:schemeClr val="dk1"/>
              </a:buClr>
              <a:buSzPts val="1400"/>
              <a:buFont typeface="Arial"/>
              <a:buChar char="•"/>
              <a:defRPr/>
            </a:lvl7pPr>
            <a:lvl8pPr indent="-317500" lvl="7" marL="3657600" rtl="0" algn="l">
              <a:lnSpc>
                <a:spcPct val="90000"/>
              </a:lnSpc>
              <a:spcBef>
                <a:spcPts val="200"/>
              </a:spcBef>
              <a:spcAft>
                <a:spcPts val="0"/>
              </a:spcAft>
              <a:buClr>
                <a:schemeClr val="dk1"/>
              </a:buClr>
              <a:buSzPts val="1400"/>
              <a:buFont typeface="Arial"/>
              <a:buChar char="•"/>
              <a:defRPr/>
            </a:lvl8pPr>
            <a:lvl9pPr indent="-317500" lvl="8" marL="4114800" rtl="0" algn="l">
              <a:lnSpc>
                <a:spcPct val="90000"/>
              </a:lnSpc>
              <a:spcBef>
                <a:spcPts val="200"/>
              </a:spcBef>
              <a:spcAft>
                <a:spcPts val="0"/>
              </a:spcAft>
              <a:buClr>
                <a:schemeClr val="dk1"/>
              </a:buClr>
              <a:buSzPts val="1400"/>
              <a:buFont typeface="Arial"/>
              <a:buChar char="•"/>
              <a:defRPr/>
            </a:lvl9pPr>
          </a:lstStyle>
          <a:p/>
        </p:txBody>
      </p:sp>
      <p:sp>
        <p:nvSpPr>
          <p:cNvPr id="24" name="Google Shape;24;p5"/>
          <p:cNvSpPr txBox="1"/>
          <p:nvPr>
            <p:ph idx="2" type="body"/>
          </p:nvPr>
        </p:nvSpPr>
        <p:spPr>
          <a:xfrm>
            <a:off x="457140" y="2723555"/>
            <a:ext cx="8228400" cy="1462800"/>
          </a:xfrm>
          <a:prstGeom prst="rect">
            <a:avLst/>
          </a:prstGeom>
          <a:noFill/>
          <a:ln>
            <a:noFill/>
          </a:ln>
        </p:spPr>
        <p:txBody>
          <a:bodyPr anchorCtr="0" anchor="t" bIns="91425" lIns="91425" spcFirstLastPara="1" rIns="91425" wrap="square" tIns="91425">
            <a:noAutofit/>
          </a:bodyPr>
          <a:lstStyle>
            <a:lvl1pPr indent="-317500" lvl="0" marL="457200" rtl="0" algn="l">
              <a:lnSpc>
                <a:spcPct val="93000"/>
              </a:lnSpc>
              <a:spcBef>
                <a:spcPts val="0"/>
              </a:spcBef>
              <a:spcAft>
                <a:spcPts val="0"/>
              </a:spcAft>
              <a:buSzPts val="1400"/>
              <a:buChar char="●"/>
              <a:defRPr/>
            </a:lvl1pPr>
            <a:lvl2pPr indent="-317500" lvl="1" marL="914400" rtl="0" algn="l">
              <a:lnSpc>
                <a:spcPct val="93000"/>
              </a:lnSpc>
              <a:spcBef>
                <a:spcPts val="1000"/>
              </a:spcBef>
              <a:spcAft>
                <a:spcPts val="0"/>
              </a:spcAft>
              <a:buSzPts val="1400"/>
              <a:buChar char="○"/>
              <a:defRPr/>
            </a:lvl2pPr>
            <a:lvl3pPr indent="-317500" lvl="2" marL="1371600" rtl="0" algn="l">
              <a:lnSpc>
                <a:spcPct val="93000"/>
              </a:lnSpc>
              <a:spcBef>
                <a:spcPts val="800"/>
              </a:spcBef>
              <a:spcAft>
                <a:spcPts val="0"/>
              </a:spcAft>
              <a:buSzPts val="1400"/>
              <a:buChar char="■"/>
              <a:defRPr/>
            </a:lvl3pPr>
            <a:lvl4pPr indent="-317500" lvl="3" marL="1828800" rtl="0" algn="l">
              <a:lnSpc>
                <a:spcPct val="93000"/>
              </a:lnSpc>
              <a:spcBef>
                <a:spcPts val="600"/>
              </a:spcBef>
              <a:spcAft>
                <a:spcPts val="0"/>
              </a:spcAft>
              <a:buSzPts val="1400"/>
              <a:buChar char="●"/>
              <a:defRPr/>
            </a:lvl4pPr>
            <a:lvl5pPr indent="-317500" lvl="4" marL="2286000" rtl="0" algn="l">
              <a:lnSpc>
                <a:spcPct val="93000"/>
              </a:lnSpc>
              <a:spcBef>
                <a:spcPts val="400"/>
              </a:spcBef>
              <a:spcAft>
                <a:spcPts val="0"/>
              </a:spcAft>
              <a:buSzPts val="1400"/>
              <a:buChar char="○"/>
              <a:defRPr/>
            </a:lvl5pPr>
            <a:lvl6pPr indent="-317500" lvl="5" marL="2743200" rtl="0" algn="l">
              <a:lnSpc>
                <a:spcPct val="90000"/>
              </a:lnSpc>
              <a:spcBef>
                <a:spcPts val="200"/>
              </a:spcBef>
              <a:spcAft>
                <a:spcPts val="0"/>
              </a:spcAft>
              <a:buClr>
                <a:schemeClr val="dk1"/>
              </a:buClr>
              <a:buSzPts val="1400"/>
              <a:buFont typeface="Arial"/>
              <a:buChar char="•"/>
              <a:defRPr/>
            </a:lvl6pPr>
            <a:lvl7pPr indent="-317500" lvl="6" marL="3200400" rtl="0" algn="l">
              <a:lnSpc>
                <a:spcPct val="90000"/>
              </a:lnSpc>
              <a:spcBef>
                <a:spcPts val="200"/>
              </a:spcBef>
              <a:spcAft>
                <a:spcPts val="0"/>
              </a:spcAft>
              <a:buClr>
                <a:schemeClr val="dk1"/>
              </a:buClr>
              <a:buSzPts val="1400"/>
              <a:buFont typeface="Arial"/>
              <a:buChar char="•"/>
              <a:defRPr/>
            </a:lvl7pPr>
            <a:lvl8pPr indent="-317500" lvl="7" marL="3657600" rtl="0" algn="l">
              <a:lnSpc>
                <a:spcPct val="90000"/>
              </a:lnSpc>
              <a:spcBef>
                <a:spcPts val="200"/>
              </a:spcBef>
              <a:spcAft>
                <a:spcPts val="0"/>
              </a:spcAft>
              <a:buClr>
                <a:schemeClr val="dk1"/>
              </a:buClr>
              <a:buSzPts val="1400"/>
              <a:buFont typeface="Arial"/>
              <a:buChar char="•"/>
              <a:defRPr/>
            </a:lvl8pPr>
            <a:lvl9pPr indent="-317500" lvl="8" marL="4114800" rtl="0" algn="l">
              <a:lnSpc>
                <a:spcPct val="90000"/>
              </a:lnSpc>
              <a:spcBef>
                <a:spcPts val="200"/>
              </a:spcBef>
              <a:spcAft>
                <a:spcPts val="0"/>
              </a:spcAft>
              <a:buClr>
                <a:schemeClr val="dk1"/>
              </a:buClr>
              <a:buSzPts val="1400"/>
              <a:buFont typeface="Arial"/>
              <a:buChar char="•"/>
              <a:defRPr/>
            </a:lvl9pPr>
          </a:lstStyle>
          <a:p/>
        </p:txBody>
      </p:sp>
      <p:sp>
        <p:nvSpPr>
          <p:cNvPr id="25" name="Google Shape;25;p5"/>
          <p:cNvSpPr txBox="1"/>
          <p:nvPr>
            <p:ph idx="10" type="dt"/>
          </p:nvPr>
        </p:nvSpPr>
        <p:spPr>
          <a:xfrm>
            <a:off x="457140" y="4685705"/>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1pPr>
            <a:lvl2pPr indent="0" lvl="1" marL="1651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2pPr>
            <a:lvl3pPr indent="0" lvl="2" marL="342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3pPr>
            <a:lvl4pPr indent="0" lvl="3" marL="5080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4pPr>
            <a:lvl5pPr indent="0" lvl="4" marL="685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5pPr>
            <a:lvl6pPr indent="0" lvl="5" marL="850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7pPr>
            <a:lvl8pPr indent="0" lvl="7" marL="1193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9pPr>
          </a:lstStyle>
          <a:p/>
        </p:txBody>
      </p:sp>
      <p:sp>
        <p:nvSpPr>
          <p:cNvPr id="26" name="Google Shape;26;p5"/>
          <p:cNvSpPr txBox="1"/>
          <p:nvPr>
            <p:ph idx="11" type="ftr"/>
          </p:nvPr>
        </p:nvSpPr>
        <p:spPr>
          <a:xfrm>
            <a:off x="3127364" y="4685705"/>
            <a:ext cx="2897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1pPr>
            <a:lvl2pPr indent="0" lvl="1" marL="1651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2pPr>
            <a:lvl3pPr indent="0" lvl="2" marL="342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3pPr>
            <a:lvl4pPr indent="0" lvl="3" marL="5080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4pPr>
            <a:lvl5pPr indent="0" lvl="4" marL="685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5pPr>
            <a:lvl6pPr indent="0" lvl="5" marL="850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7pPr>
            <a:lvl8pPr indent="0" lvl="7" marL="1193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9pPr>
          </a:lstStyle>
          <a:p/>
        </p:txBody>
      </p:sp>
      <p:sp>
        <p:nvSpPr>
          <p:cNvPr id="27" name="Google Shape;27;p5"/>
          <p:cNvSpPr txBox="1"/>
          <p:nvPr>
            <p:ph idx="12" type="sldNum"/>
          </p:nvPr>
        </p:nvSpPr>
        <p:spPr>
          <a:xfrm>
            <a:off x="3531529" y="4835128"/>
            <a:ext cx="2129700" cy="204900"/>
          </a:xfrm>
          <a:prstGeom prst="rect">
            <a:avLst/>
          </a:prstGeom>
          <a:noFill/>
          <a:ln>
            <a:noFill/>
          </a:ln>
        </p:spPr>
        <p:txBody>
          <a:bodyPr anchorCtr="0" anchor="t" bIns="17125" lIns="34275" spcFirstLastPara="1" rIns="34275" wrap="square" tIns="17125">
            <a:noAutofit/>
          </a:bodyPr>
          <a:lstStyle>
            <a:lvl1pPr indent="0" lvl="0"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1">
  <p:cSld name="Comparison 1">
    <p:spTree>
      <p:nvGrpSpPr>
        <p:cNvPr id="205" name="Shape 205"/>
        <p:cNvGrpSpPr/>
        <p:nvPr/>
      </p:nvGrpSpPr>
      <p:grpSpPr>
        <a:xfrm>
          <a:off x="0" y="0"/>
          <a:ext cx="0" cy="0"/>
          <a:chOff x="0" y="0"/>
          <a:chExt cx="0" cy="0"/>
        </a:xfrm>
      </p:grpSpPr>
      <p:sp>
        <p:nvSpPr>
          <p:cNvPr id="206" name="Google Shape;206;p41"/>
          <p:cNvSpPr txBox="1"/>
          <p:nvPr>
            <p:ph idx="1" type="body"/>
          </p:nvPr>
        </p:nvSpPr>
        <p:spPr>
          <a:xfrm>
            <a:off x="337742" y="1487874"/>
            <a:ext cx="40401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207" name="Google Shape;207;p41"/>
          <p:cNvSpPr txBox="1"/>
          <p:nvPr>
            <p:ph type="title"/>
          </p:nvPr>
        </p:nvSpPr>
        <p:spPr>
          <a:xfrm>
            <a:off x="336788" y="114935"/>
            <a:ext cx="82053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41"/>
          <p:cNvSpPr txBox="1"/>
          <p:nvPr>
            <p:ph idx="2" type="body"/>
          </p:nvPr>
        </p:nvSpPr>
        <p:spPr>
          <a:xfrm>
            <a:off x="4525569" y="1487874"/>
            <a:ext cx="40419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bject on top, text on bottom 1">
  <p:cSld name="Title, object on top, text on bottom 1">
    <p:spTree>
      <p:nvGrpSpPr>
        <p:cNvPr id="209" name="Shape 209"/>
        <p:cNvGrpSpPr/>
        <p:nvPr/>
      </p:nvGrpSpPr>
      <p:grpSpPr>
        <a:xfrm>
          <a:off x="0" y="0"/>
          <a:ext cx="0" cy="0"/>
          <a:chOff x="0" y="0"/>
          <a:chExt cx="0" cy="0"/>
        </a:xfrm>
      </p:grpSpPr>
      <p:sp>
        <p:nvSpPr>
          <p:cNvPr id="210" name="Google Shape;210;p42"/>
          <p:cNvSpPr txBox="1"/>
          <p:nvPr>
            <p:ph idx="10" type="dt"/>
          </p:nvPr>
        </p:nvSpPr>
        <p:spPr>
          <a:xfrm>
            <a:off x="457140" y="4685704"/>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2pPr>
            <a:lvl3pPr indent="-88900" lvl="2" marL="431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3pPr>
            <a:lvl4pPr indent="-88900" lvl="3" marL="5969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4pPr>
            <a:lvl5pPr indent="-88900" lvl="4" marL="774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5pPr>
            <a:lvl6pPr indent="-88900" lvl="5" marL="939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6pPr>
            <a:lvl7pPr indent="-88900" lvl="6" marL="1282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7pPr>
            <a:lvl8pPr indent="-88900" lvl="7" marL="1803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8pPr>
            <a:lvl9pPr indent="-88900" lvl="8" marL="24892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9pPr>
          </a:lstStyle>
          <a:p/>
        </p:txBody>
      </p:sp>
      <p:sp>
        <p:nvSpPr>
          <p:cNvPr id="211" name="Google Shape;211;p42"/>
          <p:cNvSpPr txBox="1"/>
          <p:nvPr>
            <p:ph idx="11" type="ftr"/>
          </p:nvPr>
        </p:nvSpPr>
        <p:spPr>
          <a:xfrm>
            <a:off x="3127364" y="4685704"/>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3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2pPr>
            <a:lvl3pPr indent="-88900" lvl="2" marL="431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3pPr>
            <a:lvl4pPr indent="-88900" lvl="3" marL="5969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4pPr>
            <a:lvl5pPr indent="-88900" lvl="4" marL="774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5pPr>
            <a:lvl6pPr indent="-88900" lvl="5" marL="939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6pPr>
            <a:lvl7pPr indent="-88900" lvl="6" marL="1282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7pPr>
            <a:lvl8pPr indent="-88900" lvl="7" marL="1803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8pPr>
            <a:lvl9pPr indent="-88900" lvl="8" marL="24892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9pPr>
          </a:lstStyle>
          <a:p/>
        </p:txBody>
      </p:sp>
      <p:sp>
        <p:nvSpPr>
          <p:cNvPr id="212" name="Google Shape;212;p42"/>
          <p:cNvSpPr txBox="1"/>
          <p:nvPr>
            <p:ph idx="12" type="sldNum"/>
          </p:nvPr>
        </p:nvSpPr>
        <p:spPr>
          <a:xfrm>
            <a:off x="3531528" y="4835128"/>
            <a:ext cx="2129700" cy="204900"/>
          </a:xfrm>
          <a:prstGeom prst="rect">
            <a:avLst/>
          </a:prstGeom>
          <a:noFill/>
          <a:ln>
            <a:noFill/>
          </a:ln>
        </p:spPr>
        <p:txBody>
          <a:bodyPr anchorCtr="0" anchor="t" bIns="0" lIns="0" spcFirstLastPara="1" rIns="0" wrap="square" tIns="0">
            <a:noAutofit/>
          </a:bodyPr>
          <a:lstStyle>
            <a:lvl1pPr indent="0" lvl="0"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1pPr>
            <a:lvl2pPr indent="0" lvl="1"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2pPr>
            <a:lvl3pPr indent="0" lvl="2"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3pPr>
            <a:lvl4pPr indent="0" lvl="3"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4pPr>
            <a:lvl5pPr indent="0" lvl="4"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5pPr>
            <a:lvl6pPr indent="0" lvl="5"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6pPr>
            <a:lvl7pPr indent="0" lvl="6"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7pPr>
            <a:lvl8pPr indent="0" lvl="7"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8pPr>
            <a:lvl9pPr indent="0" lvl="8"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 Header 1 1">
    <p:spTree>
      <p:nvGrpSpPr>
        <p:cNvPr id="213" name="Shape 213"/>
        <p:cNvGrpSpPr/>
        <p:nvPr/>
      </p:nvGrpSpPr>
      <p:grpSpPr>
        <a:xfrm>
          <a:off x="0" y="0"/>
          <a:ext cx="0" cy="0"/>
          <a:chOff x="0" y="0"/>
          <a:chExt cx="0" cy="0"/>
        </a:xfrm>
      </p:grpSpPr>
      <p:sp>
        <p:nvSpPr>
          <p:cNvPr id="214" name="Google Shape;214;p43"/>
          <p:cNvSpPr txBox="1"/>
          <p:nvPr>
            <p:ph type="title"/>
          </p:nvPr>
        </p:nvSpPr>
        <p:spPr>
          <a:xfrm>
            <a:off x="629950" y="340350"/>
            <a:ext cx="4938900" cy="599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sz="2400">
                <a:solidFill>
                  <a:srgbClr val="666666"/>
                </a:solidFill>
              </a:defRPr>
            </a:lvl1pPr>
            <a:lvl2pPr lvl="1" rtl="0" algn="ctr">
              <a:spcBef>
                <a:spcPts val="0"/>
              </a:spcBef>
              <a:spcAft>
                <a:spcPts val="0"/>
              </a:spcAft>
              <a:buSzPts val="1400"/>
              <a:buNone/>
              <a:defRPr sz="3600"/>
            </a:lvl2pPr>
            <a:lvl3pPr lvl="2" rtl="0" algn="ctr">
              <a:spcBef>
                <a:spcPts val="0"/>
              </a:spcBef>
              <a:spcAft>
                <a:spcPts val="0"/>
              </a:spcAft>
              <a:buSzPts val="1400"/>
              <a:buNone/>
              <a:defRPr sz="3600"/>
            </a:lvl3pPr>
            <a:lvl4pPr lvl="3" rtl="0" algn="ctr">
              <a:spcBef>
                <a:spcPts val="0"/>
              </a:spcBef>
              <a:spcAft>
                <a:spcPts val="0"/>
              </a:spcAft>
              <a:buSzPts val="1400"/>
              <a:buNone/>
              <a:defRPr sz="3600"/>
            </a:lvl4pPr>
            <a:lvl5pPr lvl="4" rtl="0" algn="ctr">
              <a:spcBef>
                <a:spcPts val="0"/>
              </a:spcBef>
              <a:spcAft>
                <a:spcPts val="0"/>
              </a:spcAft>
              <a:buSzPts val="1400"/>
              <a:buNone/>
              <a:defRPr sz="3600"/>
            </a:lvl5pPr>
            <a:lvl6pPr lvl="5" rtl="0" algn="ctr">
              <a:spcBef>
                <a:spcPts val="0"/>
              </a:spcBef>
              <a:spcAft>
                <a:spcPts val="0"/>
              </a:spcAft>
              <a:buSzPts val="1400"/>
              <a:buNone/>
              <a:defRPr sz="3600"/>
            </a:lvl6pPr>
            <a:lvl7pPr lvl="6" rtl="0" algn="ctr">
              <a:spcBef>
                <a:spcPts val="0"/>
              </a:spcBef>
              <a:spcAft>
                <a:spcPts val="0"/>
              </a:spcAft>
              <a:buSzPts val="1400"/>
              <a:buNone/>
              <a:defRPr sz="3600"/>
            </a:lvl7pPr>
            <a:lvl8pPr lvl="7" rtl="0" algn="ctr">
              <a:spcBef>
                <a:spcPts val="0"/>
              </a:spcBef>
              <a:spcAft>
                <a:spcPts val="0"/>
              </a:spcAft>
              <a:buSzPts val="1400"/>
              <a:buNone/>
              <a:defRPr sz="3600"/>
            </a:lvl8pPr>
            <a:lvl9pPr lvl="8" rtl="0" algn="ctr">
              <a:spcBef>
                <a:spcPts val="0"/>
              </a:spcBef>
              <a:spcAft>
                <a:spcPts val="0"/>
              </a:spcAft>
              <a:buSzPts val="1400"/>
              <a:buNone/>
              <a:defRPr sz="3600"/>
            </a:lvl9pPr>
          </a:lstStyle>
          <a:p/>
        </p:txBody>
      </p:sp>
      <p:sp>
        <p:nvSpPr>
          <p:cNvPr id="215" name="Google Shape;215;p43"/>
          <p:cNvSpPr txBox="1"/>
          <p:nvPr>
            <p:ph idx="12" type="sldNum"/>
          </p:nvPr>
        </p:nvSpPr>
        <p:spPr>
          <a:xfrm>
            <a:off x="7367825" y="4806923"/>
            <a:ext cx="548700" cy="3339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216" name="Google Shape;216;p4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2">
  <p:cSld name="Section Header 1 2">
    <p:spTree>
      <p:nvGrpSpPr>
        <p:cNvPr id="217" name="Shape 217"/>
        <p:cNvGrpSpPr/>
        <p:nvPr/>
      </p:nvGrpSpPr>
      <p:grpSpPr>
        <a:xfrm>
          <a:off x="0" y="0"/>
          <a:ext cx="0" cy="0"/>
          <a:chOff x="0" y="0"/>
          <a:chExt cx="0" cy="0"/>
        </a:xfrm>
      </p:grpSpPr>
      <p:pic>
        <p:nvPicPr>
          <p:cNvPr id="218" name="Google Shape;218;p4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9" name="Google Shape;219;p44"/>
          <p:cNvSpPr txBox="1"/>
          <p:nvPr>
            <p:ph type="title"/>
          </p:nvPr>
        </p:nvSpPr>
        <p:spPr>
          <a:xfrm>
            <a:off x="629950" y="340350"/>
            <a:ext cx="4938900" cy="599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sz="2400">
                <a:solidFill>
                  <a:srgbClr val="666666"/>
                </a:solidFill>
              </a:defRPr>
            </a:lvl1pPr>
            <a:lvl2pPr lvl="1" rtl="0" algn="ctr">
              <a:spcBef>
                <a:spcPts val="0"/>
              </a:spcBef>
              <a:spcAft>
                <a:spcPts val="0"/>
              </a:spcAft>
              <a:buSzPts val="1400"/>
              <a:buNone/>
              <a:defRPr sz="3600"/>
            </a:lvl2pPr>
            <a:lvl3pPr lvl="2" rtl="0" algn="ctr">
              <a:spcBef>
                <a:spcPts val="0"/>
              </a:spcBef>
              <a:spcAft>
                <a:spcPts val="0"/>
              </a:spcAft>
              <a:buSzPts val="1400"/>
              <a:buNone/>
              <a:defRPr sz="3600"/>
            </a:lvl3pPr>
            <a:lvl4pPr lvl="3" rtl="0" algn="ctr">
              <a:spcBef>
                <a:spcPts val="0"/>
              </a:spcBef>
              <a:spcAft>
                <a:spcPts val="0"/>
              </a:spcAft>
              <a:buSzPts val="1400"/>
              <a:buNone/>
              <a:defRPr sz="3600"/>
            </a:lvl4pPr>
            <a:lvl5pPr lvl="4" rtl="0" algn="ctr">
              <a:spcBef>
                <a:spcPts val="0"/>
              </a:spcBef>
              <a:spcAft>
                <a:spcPts val="0"/>
              </a:spcAft>
              <a:buSzPts val="1400"/>
              <a:buNone/>
              <a:defRPr sz="3600"/>
            </a:lvl5pPr>
            <a:lvl6pPr lvl="5" rtl="0" algn="ctr">
              <a:spcBef>
                <a:spcPts val="0"/>
              </a:spcBef>
              <a:spcAft>
                <a:spcPts val="0"/>
              </a:spcAft>
              <a:buSzPts val="1400"/>
              <a:buNone/>
              <a:defRPr sz="3600"/>
            </a:lvl6pPr>
            <a:lvl7pPr lvl="6" rtl="0" algn="ctr">
              <a:spcBef>
                <a:spcPts val="0"/>
              </a:spcBef>
              <a:spcAft>
                <a:spcPts val="0"/>
              </a:spcAft>
              <a:buSzPts val="1400"/>
              <a:buNone/>
              <a:defRPr sz="3600"/>
            </a:lvl7pPr>
            <a:lvl8pPr lvl="7" rtl="0" algn="ctr">
              <a:spcBef>
                <a:spcPts val="0"/>
              </a:spcBef>
              <a:spcAft>
                <a:spcPts val="0"/>
              </a:spcAft>
              <a:buSzPts val="1400"/>
              <a:buNone/>
              <a:defRPr sz="3600"/>
            </a:lvl8pPr>
            <a:lvl9pPr lvl="8" rtl="0" algn="ctr">
              <a:spcBef>
                <a:spcPts val="0"/>
              </a:spcBef>
              <a:spcAft>
                <a:spcPts val="0"/>
              </a:spcAft>
              <a:buSzPts val="1400"/>
              <a:buNone/>
              <a:defRPr sz="3600"/>
            </a:lvl9pPr>
          </a:lstStyle>
          <a:p/>
        </p:txBody>
      </p:sp>
      <p:sp>
        <p:nvSpPr>
          <p:cNvPr id="220" name="Google Shape;220;p44"/>
          <p:cNvSpPr txBox="1"/>
          <p:nvPr>
            <p:ph idx="12" type="sldNum"/>
          </p:nvPr>
        </p:nvSpPr>
        <p:spPr>
          <a:xfrm>
            <a:off x="7367825" y="4806923"/>
            <a:ext cx="548700" cy="3339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6">
  <p:cSld name="TITLE_6">
    <p:spTree>
      <p:nvGrpSpPr>
        <p:cNvPr id="221" name="Shape 221"/>
        <p:cNvGrpSpPr/>
        <p:nvPr/>
      </p:nvGrpSpPr>
      <p:grpSpPr>
        <a:xfrm>
          <a:off x="0" y="0"/>
          <a:ext cx="0" cy="0"/>
          <a:chOff x="0" y="0"/>
          <a:chExt cx="0" cy="0"/>
        </a:xfrm>
      </p:grpSpPr>
      <p:sp>
        <p:nvSpPr>
          <p:cNvPr id="222" name="Google Shape;222;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223" name="Google Shape;223;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224" name="Google Shape;224;p45"/>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3">
    <p:spTree>
      <p:nvGrpSpPr>
        <p:cNvPr id="225" name="Shape 225"/>
        <p:cNvGrpSpPr/>
        <p:nvPr/>
      </p:nvGrpSpPr>
      <p:grpSpPr>
        <a:xfrm>
          <a:off x="0" y="0"/>
          <a:ext cx="0" cy="0"/>
          <a:chOff x="0" y="0"/>
          <a:chExt cx="0" cy="0"/>
        </a:xfrm>
      </p:grpSpPr>
      <p:sp>
        <p:nvSpPr>
          <p:cNvPr id="226" name="Google Shape;226;p46"/>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FFFFFF"/>
                </a:solidFill>
              </a:defRPr>
            </a:lvl1pPr>
            <a:lvl2pPr indent="-285750" lvl="1" marL="742950" rtl="0" algn="l">
              <a:lnSpc>
                <a:spcPct val="106000"/>
              </a:lnSpc>
              <a:spcBef>
                <a:spcPts val="0"/>
              </a:spcBef>
              <a:spcAft>
                <a:spcPts val="0"/>
              </a:spcAft>
              <a:buSzPts val="1400"/>
              <a:buNone/>
              <a:defRPr b="0" i="0" sz="3600" u="none">
                <a:solidFill>
                  <a:srgbClr val="FFFFFF"/>
                </a:solidFill>
              </a:defRPr>
            </a:lvl2pPr>
            <a:lvl3pPr indent="-228600" lvl="2" marL="1143000" rtl="0" algn="l">
              <a:lnSpc>
                <a:spcPct val="106000"/>
              </a:lnSpc>
              <a:spcBef>
                <a:spcPts val="0"/>
              </a:spcBef>
              <a:spcAft>
                <a:spcPts val="0"/>
              </a:spcAft>
              <a:buSzPts val="1400"/>
              <a:buNone/>
              <a:defRPr b="0" i="0" sz="3600" u="none">
                <a:solidFill>
                  <a:srgbClr val="FFFFFF"/>
                </a:solidFill>
              </a:defRPr>
            </a:lvl3pPr>
            <a:lvl4pPr indent="-228600" lvl="3" marL="1600200" rtl="0" algn="l">
              <a:lnSpc>
                <a:spcPct val="106000"/>
              </a:lnSpc>
              <a:spcBef>
                <a:spcPts val="0"/>
              </a:spcBef>
              <a:spcAft>
                <a:spcPts val="0"/>
              </a:spcAft>
              <a:buSzPts val="1400"/>
              <a:buNone/>
              <a:defRPr b="0" i="0" sz="3600" u="none">
                <a:solidFill>
                  <a:srgbClr val="FFFFFF"/>
                </a:solidFill>
              </a:defRPr>
            </a:lvl4pPr>
            <a:lvl5pPr indent="-228600" lvl="4" marL="2057400" rtl="0" algn="l">
              <a:lnSpc>
                <a:spcPct val="106000"/>
              </a:lnSpc>
              <a:spcBef>
                <a:spcPts val="0"/>
              </a:spcBef>
              <a:spcAft>
                <a:spcPts val="0"/>
              </a:spcAft>
              <a:buSzPts val="1400"/>
              <a:buNone/>
              <a:defRPr b="0" i="0" sz="3600" u="none">
                <a:solidFill>
                  <a:srgbClr val="FFFFFF"/>
                </a:solidFill>
              </a:defRPr>
            </a:lvl5pPr>
            <a:lvl6pPr indent="-228600" lvl="5" marL="2514600" rtl="0" algn="l">
              <a:lnSpc>
                <a:spcPct val="106000"/>
              </a:lnSpc>
              <a:spcBef>
                <a:spcPts val="0"/>
              </a:spcBef>
              <a:spcAft>
                <a:spcPts val="0"/>
              </a:spcAft>
              <a:buSzPts val="1400"/>
              <a:buNone/>
              <a:defRPr b="0" i="0" sz="3600" u="none">
                <a:solidFill>
                  <a:srgbClr val="FFFFFF"/>
                </a:solidFill>
              </a:defRPr>
            </a:lvl6pPr>
            <a:lvl7pPr indent="-228600" lvl="6" marL="3429000" rtl="0" algn="l">
              <a:lnSpc>
                <a:spcPct val="106000"/>
              </a:lnSpc>
              <a:spcBef>
                <a:spcPts val="0"/>
              </a:spcBef>
              <a:spcAft>
                <a:spcPts val="0"/>
              </a:spcAft>
              <a:buSzPts val="1400"/>
              <a:buNone/>
              <a:defRPr b="0" i="0" sz="3600" u="none">
                <a:solidFill>
                  <a:srgbClr val="FFFFFF"/>
                </a:solidFill>
              </a:defRPr>
            </a:lvl7pPr>
            <a:lvl8pPr indent="-228600" lvl="7" marL="4800600" rtl="0" algn="l">
              <a:lnSpc>
                <a:spcPct val="106000"/>
              </a:lnSpc>
              <a:spcBef>
                <a:spcPts val="0"/>
              </a:spcBef>
              <a:spcAft>
                <a:spcPts val="0"/>
              </a:spcAft>
              <a:buSzPts val="1400"/>
              <a:buNone/>
              <a:defRPr b="0" i="0" sz="3600" u="none">
                <a:solidFill>
                  <a:srgbClr val="FFFFFF"/>
                </a:solidFill>
              </a:defRPr>
            </a:lvl8pPr>
            <a:lvl9pPr indent="-228600" lvl="8" marL="6629400" rtl="0" algn="l">
              <a:lnSpc>
                <a:spcPct val="106000"/>
              </a:lnSpc>
              <a:spcBef>
                <a:spcPts val="0"/>
              </a:spcBef>
              <a:spcAft>
                <a:spcPts val="0"/>
              </a:spcAft>
              <a:buSzPts val="1400"/>
              <a:buNone/>
              <a:defRPr b="0" i="0" sz="3600" u="none">
                <a:solidFill>
                  <a:srgbClr val="FFFFFF"/>
                </a:solidFill>
              </a:defRPr>
            </a:lvl9pPr>
          </a:lstStyle>
          <a:p/>
        </p:txBody>
      </p:sp>
      <p:sp>
        <p:nvSpPr>
          <p:cNvPr id="227" name="Google Shape;227;p46"/>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700"/>
              </a:spcBef>
              <a:spcAft>
                <a:spcPts val="0"/>
              </a:spcAft>
              <a:buSzPts val="1400"/>
              <a:buChar char="●"/>
              <a:defRPr b="0" i="0" sz="1800" u="none">
                <a:solidFill>
                  <a:srgbClr val="FFFFFF"/>
                </a:solidFill>
              </a:defRPr>
            </a:lvl1pPr>
            <a:lvl2pPr indent="-317500" lvl="1" marL="914400" rtl="0" algn="l">
              <a:lnSpc>
                <a:spcPct val="106000"/>
              </a:lnSpc>
              <a:spcBef>
                <a:spcPts val="700"/>
              </a:spcBef>
              <a:spcAft>
                <a:spcPts val="0"/>
              </a:spcAft>
              <a:buSzPts val="1400"/>
              <a:buChar char="○"/>
              <a:defRPr b="0" i="0" sz="1600" u="none">
                <a:solidFill>
                  <a:srgbClr val="FFFFFF"/>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228" name="Google Shape;228;p46"/>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9" name="Google Shape;229;p46"/>
          <p:cNvSpPr txBox="1"/>
          <p:nvPr>
            <p:ph idx="11" type="ftr"/>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46"/>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1pPr>
            <a:lvl2pPr indent="0" lvl="1"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2pPr>
            <a:lvl3pPr indent="0" lvl="2"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3pPr>
            <a:lvl4pPr indent="0" lvl="3"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4pPr>
            <a:lvl5pPr indent="0" lvl="4"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5pPr>
            <a:lvl6pPr indent="0" lvl="5"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6pPr>
            <a:lvl7pPr indent="0" lvl="6"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7pPr>
            <a:lvl8pPr indent="0" lvl="7"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8pPr>
            <a:lvl9pPr indent="0" lvl="8"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p:cSld name="Title, 4 Content">
    <p:spTree>
      <p:nvGrpSpPr>
        <p:cNvPr id="231" name="Shape 231"/>
        <p:cNvGrpSpPr/>
        <p:nvPr/>
      </p:nvGrpSpPr>
      <p:grpSpPr>
        <a:xfrm>
          <a:off x="0" y="0"/>
          <a:ext cx="0" cy="0"/>
          <a:chOff x="0" y="0"/>
          <a:chExt cx="0" cy="0"/>
        </a:xfrm>
      </p:grpSpPr>
      <p:sp>
        <p:nvSpPr>
          <p:cNvPr id="232" name="Google Shape;232;p47"/>
          <p:cNvSpPr txBox="1"/>
          <p:nvPr>
            <p:ph type="title"/>
          </p:nvPr>
        </p:nvSpPr>
        <p:spPr>
          <a:xfrm>
            <a:off x="162000" y="0"/>
            <a:ext cx="6465600" cy="730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233" name="Google Shape;233;p47"/>
          <p:cNvSpPr txBox="1"/>
          <p:nvPr>
            <p:ph idx="1" type="body"/>
          </p:nvPr>
        </p:nvSpPr>
        <p:spPr>
          <a:xfrm>
            <a:off x="457200" y="120347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34" name="Google Shape;234;p47"/>
          <p:cNvSpPr txBox="1"/>
          <p:nvPr>
            <p:ph idx="2" type="body"/>
          </p:nvPr>
        </p:nvSpPr>
        <p:spPr>
          <a:xfrm>
            <a:off x="4674239" y="120347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35" name="Google Shape;235;p47"/>
          <p:cNvSpPr txBox="1"/>
          <p:nvPr>
            <p:ph idx="3" type="body"/>
          </p:nvPr>
        </p:nvSpPr>
        <p:spPr>
          <a:xfrm>
            <a:off x="4674239" y="276191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36" name="Google Shape;236;p47"/>
          <p:cNvSpPr txBox="1"/>
          <p:nvPr>
            <p:ph idx="4" type="body"/>
          </p:nvPr>
        </p:nvSpPr>
        <p:spPr>
          <a:xfrm>
            <a:off x="457200" y="276191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1">
  <p:cSld name=" 1">
    <p:spTree>
      <p:nvGrpSpPr>
        <p:cNvPr id="237" name="Shape 237"/>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8">
  <p:cSld name="TITLE_8">
    <p:spTree>
      <p:nvGrpSpPr>
        <p:cNvPr id="238" name="Shape 238"/>
        <p:cNvGrpSpPr/>
        <p:nvPr/>
      </p:nvGrpSpPr>
      <p:grpSpPr>
        <a:xfrm>
          <a:off x="0" y="0"/>
          <a:ext cx="0" cy="0"/>
          <a:chOff x="0" y="0"/>
          <a:chExt cx="0" cy="0"/>
        </a:xfrm>
      </p:grpSpPr>
      <p:sp>
        <p:nvSpPr>
          <p:cNvPr id="239" name="Google Shape;239;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0" name="Google Shape;240;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241" name="Google Shape;241;p4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1">
  <p:cSld name="CUSTOM_2_1_1_1">
    <p:spTree>
      <p:nvGrpSpPr>
        <p:cNvPr id="242" name="Shape 242"/>
        <p:cNvGrpSpPr/>
        <p:nvPr/>
      </p:nvGrpSpPr>
      <p:grpSpPr>
        <a:xfrm>
          <a:off x="0" y="0"/>
          <a:ext cx="0" cy="0"/>
          <a:chOff x="0" y="0"/>
          <a:chExt cx="0" cy="0"/>
        </a:xfrm>
      </p:grpSpPr>
      <p:sp>
        <p:nvSpPr>
          <p:cNvPr id="243" name="Google Shape;243;p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 name="Google Shape;244;p50"/>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50"/>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46" name="Google Shape;246;p50"/>
          <p:cNvSpPr txBox="1"/>
          <p:nvPr>
            <p:ph idx="2"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47" name="Google Shape;247;p50"/>
          <p:cNvSpPr txBox="1"/>
          <p:nvPr>
            <p:ph idx="3"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48" name="Google Shape;248;p50"/>
          <p:cNvSpPr txBox="1"/>
          <p:nvPr>
            <p:ph idx="4"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49" name="Google Shape;249;p50"/>
          <p:cNvSpPr txBox="1"/>
          <p:nvPr>
            <p:ph idx="5"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50" name="Google Shape;250;p50"/>
          <p:cNvSpPr txBox="1"/>
          <p:nvPr>
            <p:ph idx="6"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51" name="Google Shape;251;p50"/>
          <p:cNvSpPr txBox="1"/>
          <p:nvPr>
            <p:ph idx="7"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spTree>
      <p:nvGrpSpPr>
        <p:cNvPr id="28" name="Shape 28"/>
        <p:cNvGrpSpPr/>
        <p:nvPr/>
      </p:nvGrpSpPr>
      <p:grpSpPr>
        <a:xfrm>
          <a:off x="0" y="0"/>
          <a:ext cx="0" cy="0"/>
          <a:chOff x="0" y="0"/>
          <a:chExt cx="0" cy="0"/>
        </a:xfrm>
      </p:grpSpPr>
      <p:sp>
        <p:nvSpPr>
          <p:cNvPr id="29" name="Google Shape;29;p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30" name="Google Shape;30;p6"/>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1" name="Google Shape;31;p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9pPr>
          </a:lstStyle>
          <a:p/>
        </p:txBody>
      </p:sp>
      <p:sp>
        <p:nvSpPr>
          <p:cNvPr id="32" name="Google Shape;32;p6"/>
          <p:cNvSpPr txBox="1"/>
          <p:nvPr>
            <p:ph idx="2" type="subTitle"/>
          </p:nvPr>
        </p:nvSpPr>
        <p:spPr>
          <a:xfrm>
            <a:off x="826650"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33" name="Google Shape;33;p6"/>
          <p:cNvSpPr txBox="1"/>
          <p:nvPr>
            <p:ph idx="3"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34" name="Google Shape;34;p6"/>
          <p:cNvSpPr txBox="1"/>
          <p:nvPr>
            <p:ph idx="4" type="subTitle"/>
          </p:nvPr>
        </p:nvSpPr>
        <p:spPr>
          <a:xfrm>
            <a:off x="3467637"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35" name="Google Shape;35;p6"/>
          <p:cNvSpPr txBox="1"/>
          <p:nvPr>
            <p:ph idx="5"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36" name="Google Shape;36;p6"/>
          <p:cNvSpPr txBox="1"/>
          <p:nvPr>
            <p:ph idx="6" type="subTitle"/>
          </p:nvPr>
        </p:nvSpPr>
        <p:spPr>
          <a:xfrm>
            <a:off x="6108737"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37" name="Google Shape;37;p6"/>
          <p:cNvSpPr txBox="1"/>
          <p:nvPr>
            <p:ph idx="7" type="body"/>
          </p:nvPr>
        </p:nvSpPr>
        <p:spPr>
          <a:xfrm>
            <a:off x="6108737" y="2332275"/>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252" name="Shape 252"/>
        <p:cNvGrpSpPr/>
        <p:nvPr/>
      </p:nvGrpSpPr>
      <p:grpSpPr>
        <a:xfrm>
          <a:off x="0" y="0"/>
          <a:ext cx="0" cy="0"/>
          <a:chOff x="0" y="0"/>
          <a:chExt cx="0" cy="0"/>
        </a:xfrm>
      </p:grpSpPr>
      <p:sp>
        <p:nvSpPr>
          <p:cNvPr id="253" name="Google Shape;253;p51"/>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254" name="Google Shape;254;p51"/>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55" name="Google Shape;255;p51"/>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56" name="Google Shape;256;p51"/>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1">
  <p:cSld name="FOUR_OBJECTS_1">
    <p:spTree>
      <p:nvGrpSpPr>
        <p:cNvPr id="257" name="Shape 257"/>
        <p:cNvGrpSpPr/>
        <p:nvPr/>
      </p:nvGrpSpPr>
      <p:grpSpPr>
        <a:xfrm>
          <a:off x="0" y="0"/>
          <a:ext cx="0" cy="0"/>
          <a:chOff x="0" y="0"/>
          <a:chExt cx="0" cy="0"/>
        </a:xfrm>
      </p:grpSpPr>
      <p:sp>
        <p:nvSpPr>
          <p:cNvPr id="258" name="Google Shape;258;p52"/>
          <p:cNvSpPr txBox="1"/>
          <p:nvPr>
            <p:ph type="title"/>
          </p:nvPr>
        </p:nvSpPr>
        <p:spPr>
          <a:xfrm>
            <a:off x="162000" y="0"/>
            <a:ext cx="6465600" cy="7308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None/>
              <a:defRPr/>
            </a:lvl1pPr>
          </a:lstStyle>
          <a:p/>
        </p:txBody>
      </p:sp>
      <p:sp>
        <p:nvSpPr>
          <p:cNvPr id="259" name="Google Shape;259;p52"/>
          <p:cNvSpPr txBox="1"/>
          <p:nvPr>
            <p:ph idx="1" type="body"/>
          </p:nvPr>
        </p:nvSpPr>
        <p:spPr>
          <a:xfrm>
            <a:off x="457200" y="120348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60" name="Google Shape;260;p52"/>
          <p:cNvSpPr txBox="1"/>
          <p:nvPr>
            <p:ph idx="2" type="body"/>
          </p:nvPr>
        </p:nvSpPr>
        <p:spPr>
          <a:xfrm>
            <a:off x="4674240" y="120348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61" name="Google Shape;261;p52"/>
          <p:cNvSpPr txBox="1"/>
          <p:nvPr>
            <p:ph idx="3" type="body"/>
          </p:nvPr>
        </p:nvSpPr>
        <p:spPr>
          <a:xfrm>
            <a:off x="4674240" y="276192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62" name="Google Shape;262;p52"/>
          <p:cNvSpPr txBox="1"/>
          <p:nvPr>
            <p:ph idx="4" type="body"/>
          </p:nvPr>
        </p:nvSpPr>
        <p:spPr>
          <a:xfrm>
            <a:off x="457200" y="276192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9">
  <p:cSld name="TITLE_9">
    <p:spTree>
      <p:nvGrpSpPr>
        <p:cNvPr id="263" name="Shape 263"/>
        <p:cNvGrpSpPr/>
        <p:nvPr/>
      </p:nvGrpSpPr>
      <p:grpSpPr>
        <a:xfrm>
          <a:off x="0" y="0"/>
          <a:ext cx="0" cy="0"/>
          <a:chOff x="0" y="0"/>
          <a:chExt cx="0" cy="0"/>
        </a:xfrm>
      </p:grpSpPr>
      <p:sp>
        <p:nvSpPr>
          <p:cNvPr id="264" name="Google Shape;264;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5" name="Google Shape;265;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266" name="Google Shape;266;p5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with centered title and subtitle placeholders">
  <p:cSld name="TITLE_10">
    <p:spTree>
      <p:nvGrpSpPr>
        <p:cNvPr id="267" name="Shape 267"/>
        <p:cNvGrpSpPr/>
        <p:nvPr/>
      </p:nvGrpSpPr>
      <p:grpSpPr>
        <a:xfrm>
          <a:off x="0" y="0"/>
          <a:ext cx="0" cy="0"/>
          <a:chOff x="0" y="0"/>
          <a:chExt cx="0" cy="0"/>
        </a:xfrm>
      </p:grpSpPr>
      <p:sp>
        <p:nvSpPr>
          <p:cNvPr id="268" name="Google Shape;268;p5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1pPr>
            <a:lvl2pPr indent="-285750" lvl="1" marL="74295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2pPr>
            <a:lvl3pPr indent="-228600" lvl="2" marL="11430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3pPr>
            <a:lvl4pPr indent="-228600" lvl="3" marL="16002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4pPr>
            <a:lvl5pPr indent="-228600" lvl="4" marL="20574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5pPr>
            <a:lvl6pPr indent="-228600" lvl="5" marL="25146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6pPr>
            <a:lvl7pPr indent="-228600" lvl="6" marL="34290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7pPr>
            <a:lvl8pPr indent="-228600" lvl="7" marL="48006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8pPr>
            <a:lvl9pPr indent="-228600" lvl="8" marL="66294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9pPr>
          </a:lstStyle>
          <a:p/>
        </p:txBody>
      </p:sp>
      <p:sp>
        <p:nvSpPr>
          <p:cNvPr id="269" name="Google Shape;269;p5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431800" lvl="0" marL="342900" marR="0" rtl="0" algn="l">
              <a:lnSpc>
                <a:spcPct val="106000"/>
              </a:lnSpc>
              <a:spcBef>
                <a:spcPts val="0"/>
              </a:spcBef>
              <a:spcAft>
                <a:spcPts val="0"/>
              </a:spcAft>
              <a:buSzPts val="1400"/>
              <a:buChar char="●"/>
              <a:defRPr b="0" i="0" sz="1400" u="none" cap="none" strike="noStrike">
                <a:solidFill>
                  <a:srgbClr val="FFFFFF"/>
                </a:solidFill>
                <a:latin typeface="Arial"/>
                <a:ea typeface="Arial"/>
                <a:cs typeface="Arial"/>
                <a:sym typeface="Arial"/>
              </a:defRPr>
            </a:lvl1pPr>
            <a:lvl2pPr indent="-374650" lvl="1" marL="742950" marR="0" rtl="0" algn="l">
              <a:lnSpc>
                <a:spcPct val="106000"/>
              </a:lnSpc>
              <a:spcBef>
                <a:spcPts val="1400"/>
              </a:spcBef>
              <a:spcAft>
                <a:spcPts val="0"/>
              </a:spcAft>
              <a:buSzPts val="1400"/>
              <a:buChar char="○"/>
              <a:defRPr b="0" i="0" sz="1400" u="none" cap="none" strike="noStrike">
                <a:solidFill>
                  <a:srgbClr val="FFFFFF"/>
                </a:solidFill>
                <a:latin typeface="Arial"/>
                <a:ea typeface="Arial"/>
                <a:cs typeface="Arial"/>
                <a:sym typeface="Arial"/>
              </a:defRPr>
            </a:lvl2pPr>
            <a:lvl3pPr indent="-317500" lvl="2" marL="1143000" marR="0" rtl="0" algn="l">
              <a:lnSpc>
                <a:spcPct val="106000"/>
              </a:lnSpc>
              <a:spcBef>
                <a:spcPts val="1100"/>
              </a:spcBef>
              <a:spcAft>
                <a:spcPts val="0"/>
              </a:spcAft>
              <a:buSzPts val="1400"/>
              <a:buChar char="■"/>
              <a:defRPr b="0" i="0" sz="1400" u="none" cap="none" strike="noStrike">
                <a:solidFill>
                  <a:srgbClr val="FFFFFF"/>
                </a:solidFill>
                <a:latin typeface="Arial"/>
                <a:ea typeface="Arial"/>
                <a:cs typeface="Arial"/>
                <a:sym typeface="Arial"/>
              </a:defRPr>
            </a:lvl3pPr>
            <a:lvl4pPr indent="-317500" lvl="3" marL="1600200" marR="0" rtl="0" algn="l">
              <a:lnSpc>
                <a:spcPct val="106000"/>
              </a:lnSpc>
              <a:spcBef>
                <a:spcPts val="800"/>
              </a:spcBef>
              <a:spcAft>
                <a:spcPts val="0"/>
              </a:spcAft>
              <a:buSzPts val="1400"/>
              <a:buChar char="●"/>
              <a:defRPr b="0" i="0" sz="1400" u="none" cap="none" strike="noStrike">
                <a:solidFill>
                  <a:srgbClr val="FFFFFF"/>
                </a:solidFill>
                <a:latin typeface="Arial"/>
                <a:ea typeface="Arial"/>
                <a:cs typeface="Arial"/>
                <a:sym typeface="Arial"/>
              </a:defRPr>
            </a:lvl4pPr>
            <a:lvl5pPr indent="-317500" lvl="4" marL="2057400" marR="0" rtl="0" algn="l">
              <a:lnSpc>
                <a:spcPct val="106000"/>
              </a:lnSpc>
              <a:spcBef>
                <a:spcPts val="500"/>
              </a:spcBef>
              <a:spcAft>
                <a:spcPts val="0"/>
              </a:spcAft>
              <a:buSzPts val="1400"/>
              <a:buChar char="○"/>
              <a:defRPr b="0" i="0" sz="1400" u="none" cap="none" strike="noStrike">
                <a:solidFill>
                  <a:srgbClr val="FFFFFF"/>
                </a:solidFill>
                <a:latin typeface="Arial"/>
                <a:ea typeface="Arial"/>
                <a:cs typeface="Arial"/>
                <a:sym typeface="Arial"/>
              </a:defRPr>
            </a:lvl5pPr>
            <a:lvl6pPr indent="-317500" lvl="5" marL="2514600" marR="0" rtl="0" algn="l">
              <a:lnSpc>
                <a:spcPct val="106000"/>
              </a:lnSpc>
              <a:spcBef>
                <a:spcPts val="200"/>
              </a:spcBef>
              <a:spcAft>
                <a:spcPts val="0"/>
              </a:spcAft>
              <a:buSzPts val="1400"/>
              <a:buChar char="■"/>
              <a:defRPr b="0" i="0" sz="1400" u="none" cap="none" strike="noStrike">
                <a:solidFill>
                  <a:srgbClr val="FFFFFF"/>
                </a:solidFill>
                <a:latin typeface="Arial"/>
                <a:ea typeface="Arial"/>
                <a:cs typeface="Arial"/>
                <a:sym typeface="Arial"/>
              </a:defRPr>
            </a:lvl6pPr>
            <a:lvl7pPr indent="-317500" lvl="6" marL="3429000" marR="0" rtl="0" algn="l">
              <a:lnSpc>
                <a:spcPct val="106000"/>
              </a:lnSpc>
              <a:spcBef>
                <a:spcPts val="200"/>
              </a:spcBef>
              <a:spcAft>
                <a:spcPts val="0"/>
              </a:spcAft>
              <a:buSzPts val="1400"/>
              <a:buChar char="●"/>
              <a:defRPr b="0" i="0" sz="1400" u="none" cap="none" strike="noStrike">
                <a:solidFill>
                  <a:srgbClr val="FFFFFF"/>
                </a:solidFill>
                <a:latin typeface="Arial"/>
                <a:ea typeface="Arial"/>
                <a:cs typeface="Arial"/>
                <a:sym typeface="Arial"/>
              </a:defRPr>
            </a:lvl7pPr>
            <a:lvl8pPr indent="-317500" lvl="7" marL="4800600" marR="0" rtl="0" algn="l">
              <a:lnSpc>
                <a:spcPct val="106000"/>
              </a:lnSpc>
              <a:spcBef>
                <a:spcPts val="200"/>
              </a:spcBef>
              <a:spcAft>
                <a:spcPts val="0"/>
              </a:spcAft>
              <a:buSzPts val="1400"/>
              <a:buChar char="○"/>
              <a:defRPr b="0" i="0" sz="1400" u="none" cap="none" strike="noStrike">
                <a:solidFill>
                  <a:srgbClr val="FFFFFF"/>
                </a:solidFill>
                <a:latin typeface="Arial"/>
                <a:ea typeface="Arial"/>
                <a:cs typeface="Arial"/>
                <a:sym typeface="Arial"/>
              </a:defRPr>
            </a:lvl8pPr>
            <a:lvl9pPr indent="-317500" lvl="8" marL="6629400" marR="0" rtl="0" algn="l">
              <a:lnSpc>
                <a:spcPct val="106000"/>
              </a:lnSpc>
              <a:spcBef>
                <a:spcPts val="200"/>
              </a:spcBef>
              <a:spcAft>
                <a:spcPts val="200"/>
              </a:spcAft>
              <a:buSzPts val="1400"/>
              <a:buChar char="■"/>
              <a:defRPr b="0" i="0" sz="1400" u="none" cap="none" strike="noStrike">
                <a:solidFill>
                  <a:srgbClr val="FFFFFF"/>
                </a:solidFill>
                <a:latin typeface="Arial"/>
                <a:ea typeface="Arial"/>
                <a:cs typeface="Arial"/>
                <a:sym typeface="Arial"/>
              </a:defRPr>
            </a:lvl9pPr>
          </a:lstStyle>
          <a:p/>
        </p:txBody>
      </p:sp>
      <p:sp>
        <p:nvSpPr>
          <p:cNvPr id="270" name="Google Shape;270;p54"/>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71" name="Google Shape;271;p54"/>
          <p:cNvSpPr txBox="1"/>
          <p:nvPr>
            <p:ph idx="11" type="ftr"/>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72" name="Google Shape;272;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800">
              <a:solidFill>
                <a:schemeClr val="dk1"/>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bject on top, text on bottom">
  <p:cSld name="OBJECT_OVER_TEXT_1">
    <p:spTree>
      <p:nvGrpSpPr>
        <p:cNvPr id="273" name="Shape 273"/>
        <p:cNvGrpSpPr/>
        <p:nvPr/>
      </p:nvGrpSpPr>
      <p:grpSpPr>
        <a:xfrm>
          <a:off x="0" y="0"/>
          <a:ext cx="0" cy="0"/>
          <a:chOff x="0" y="0"/>
          <a:chExt cx="0" cy="0"/>
        </a:xfrm>
      </p:grpSpPr>
      <p:sp>
        <p:nvSpPr>
          <p:cNvPr id="274" name="Google Shape;274;p55"/>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75" name="Google Shape;275;p55"/>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76" name="Google Shape;276;p55"/>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_AND_BODY_1">
    <p:spTree>
      <p:nvGrpSpPr>
        <p:cNvPr id="277" name="Shape 277"/>
        <p:cNvGrpSpPr/>
        <p:nvPr/>
      </p:nvGrpSpPr>
      <p:grpSpPr>
        <a:xfrm>
          <a:off x="0" y="0"/>
          <a:ext cx="0" cy="0"/>
          <a:chOff x="0" y="0"/>
          <a:chExt cx="0" cy="0"/>
        </a:xfrm>
      </p:grpSpPr>
      <p:sp>
        <p:nvSpPr>
          <p:cNvPr id="278" name="Google Shape;278;p56"/>
          <p:cNvSpPr txBox="1"/>
          <p:nvPr>
            <p:ph type="title"/>
          </p:nvPr>
        </p:nvSpPr>
        <p:spPr>
          <a:xfrm>
            <a:off x="2066925" y="2159794"/>
            <a:ext cx="5484900" cy="684600"/>
          </a:xfrm>
          <a:prstGeom prst="rect">
            <a:avLst/>
          </a:prstGeom>
          <a:noFill/>
          <a:ln>
            <a:noFill/>
          </a:ln>
        </p:spPr>
        <p:txBody>
          <a:bodyPr anchorCtr="0" anchor="ctr" bIns="91425" lIns="91425" spcFirstLastPara="1" rIns="91425" wrap="square" tIns="91425">
            <a:noAutofit/>
          </a:bodyPr>
          <a:lstStyle>
            <a:lvl1pPr indent="0" lvl="0" marL="0" rtl="0" algn="l">
              <a:lnSpc>
                <a:spcPct val="106000"/>
              </a:lnSpc>
              <a:spcBef>
                <a:spcPts val="0"/>
              </a:spcBef>
              <a:spcAft>
                <a:spcPts val="0"/>
              </a:spcAft>
              <a:buSzPts val="1400"/>
              <a:buNone/>
              <a:defRPr b="1" i="0" sz="4000" u="none">
                <a:solidFill>
                  <a:srgbClr val="FFFFFF"/>
                </a:solidFill>
              </a:defRPr>
            </a:lvl1pPr>
            <a:lvl2pPr indent="-285750" lvl="1" marL="742950" rtl="0" algn="l">
              <a:lnSpc>
                <a:spcPct val="106000"/>
              </a:lnSpc>
              <a:spcBef>
                <a:spcPts val="0"/>
              </a:spcBef>
              <a:spcAft>
                <a:spcPts val="0"/>
              </a:spcAft>
              <a:buSzPts val="1400"/>
              <a:buNone/>
              <a:defRPr b="1" i="0" sz="4000" u="none">
                <a:solidFill>
                  <a:srgbClr val="FFFFFF"/>
                </a:solidFill>
              </a:defRPr>
            </a:lvl2pPr>
            <a:lvl3pPr indent="-228600" lvl="2" marL="1143000" rtl="0" algn="l">
              <a:lnSpc>
                <a:spcPct val="106000"/>
              </a:lnSpc>
              <a:spcBef>
                <a:spcPts val="0"/>
              </a:spcBef>
              <a:spcAft>
                <a:spcPts val="0"/>
              </a:spcAft>
              <a:buSzPts val="1400"/>
              <a:buNone/>
              <a:defRPr b="1" i="0" sz="4000" u="none">
                <a:solidFill>
                  <a:srgbClr val="FFFFFF"/>
                </a:solidFill>
              </a:defRPr>
            </a:lvl3pPr>
            <a:lvl4pPr indent="-228600" lvl="3" marL="1600200" rtl="0" algn="l">
              <a:lnSpc>
                <a:spcPct val="106000"/>
              </a:lnSpc>
              <a:spcBef>
                <a:spcPts val="0"/>
              </a:spcBef>
              <a:spcAft>
                <a:spcPts val="0"/>
              </a:spcAft>
              <a:buSzPts val="1400"/>
              <a:buNone/>
              <a:defRPr b="1" i="0" sz="4000" u="none">
                <a:solidFill>
                  <a:srgbClr val="FFFFFF"/>
                </a:solidFill>
              </a:defRPr>
            </a:lvl4pPr>
            <a:lvl5pPr indent="-228600" lvl="4" marL="2057400" rtl="0" algn="l">
              <a:lnSpc>
                <a:spcPct val="106000"/>
              </a:lnSpc>
              <a:spcBef>
                <a:spcPts val="0"/>
              </a:spcBef>
              <a:spcAft>
                <a:spcPts val="0"/>
              </a:spcAft>
              <a:buSzPts val="1400"/>
              <a:buNone/>
              <a:defRPr b="1" i="0" sz="4000" u="none">
                <a:solidFill>
                  <a:srgbClr val="FFFFFF"/>
                </a:solidFill>
              </a:defRPr>
            </a:lvl5pPr>
            <a:lvl6pPr indent="-228600" lvl="5" marL="2514600" rtl="0" algn="l">
              <a:lnSpc>
                <a:spcPct val="106000"/>
              </a:lnSpc>
              <a:spcBef>
                <a:spcPts val="0"/>
              </a:spcBef>
              <a:spcAft>
                <a:spcPts val="0"/>
              </a:spcAft>
              <a:buSzPts val="1400"/>
              <a:buNone/>
              <a:defRPr b="1" i="0" sz="4000" u="none">
                <a:solidFill>
                  <a:srgbClr val="FFFFFF"/>
                </a:solidFill>
              </a:defRPr>
            </a:lvl6pPr>
            <a:lvl7pPr indent="-228600" lvl="6" marL="3429000" rtl="0" algn="l">
              <a:lnSpc>
                <a:spcPct val="106000"/>
              </a:lnSpc>
              <a:spcBef>
                <a:spcPts val="0"/>
              </a:spcBef>
              <a:spcAft>
                <a:spcPts val="0"/>
              </a:spcAft>
              <a:buSzPts val="1400"/>
              <a:buNone/>
              <a:defRPr b="1" i="0" sz="4000" u="none">
                <a:solidFill>
                  <a:srgbClr val="FFFFFF"/>
                </a:solidFill>
              </a:defRPr>
            </a:lvl7pPr>
            <a:lvl8pPr indent="-228600" lvl="7" marL="4800600" rtl="0" algn="l">
              <a:lnSpc>
                <a:spcPct val="106000"/>
              </a:lnSpc>
              <a:spcBef>
                <a:spcPts val="0"/>
              </a:spcBef>
              <a:spcAft>
                <a:spcPts val="0"/>
              </a:spcAft>
              <a:buSzPts val="1400"/>
              <a:buNone/>
              <a:defRPr b="1" i="0" sz="4000" u="none">
                <a:solidFill>
                  <a:srgbClr val="FFFFFF"/>
                </a:solidFill>
              </a:defRPr>
            </a:lvl8pPr>
            <a:lvl9pPr indent="-228600" lvl="8" marL="6629400" rtl="0" algn="l">
              <a:lnSpc>
                <a:spcPct val="106000"/>
              </a:lnSpc>
              <a:spcBef>
                <a:spcPts val="0"/>
              </a:spcBef>
              <a:spcAft>
                <a:spcPts val="0"/>
              </a:spcAft>
              <a:buSzPts val="1400"/>
              <a:buNone/>
              <a:defRPr b="1" i="0" sz="4000" u="none">
                <a:solidFill>
                  <a:srgbClr val="FFFFFF"/>
                </a:solidFill>
              </a:defRPr>
            </a:lvl9pPr>
          </a:lstStyle>
          <a:p/>
        </p:txBody>
      </p:sp>
      <p:sp>
        <p:nvSpPr>
          <p:cNvPr id="279" name="Google Shape;279;p56"/>
          <p:cNvSpPr txBox="1"/>
          <p:nvPr>
            <p:ph idx="1" type="body"/>
          </p:nvPr>
        </p:nvSpPr>
        <p:spPr>
          <a:xfrm>
            <a:off x="457200" y="1203721"/>
            <a:ext cx="8228100" cy="29826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600" u="none">
                <a:solidFill>
                  <a:srgbClr val="000000"/>
                </a:solidFill>
              </a:defRPr>
            </a:lvl1pPr>
            <a:lvl2pPr indent="-317500" lvl="1" marL="914400" rtl="0" algn="l">
              <a:lnSpc>
                <a:spcPct val="106000"/>
              </a:lnSpc>
              <a:spcBef>
                <a:spcPts val="1400"/>
              </a:spcBef>
              <a:spcAft>
                <a:spcPts val="0"/>
              </a:spcAft>
              <a:buSzPts val="1400"/>
              <a:buChar char="○"/>
              <a:defRPr b="0" i="0" sz="1600" u="none">
                <a:solidFill>
                  <a:srgbClr val="000000"/>
                </a:solidFill>
              </a:defRPr>
            </a:lvl2pPr>
            <a:lvl3pPr indent="-317500" lvl="2" marL="1371600" rtl="0" algn="l">
              <a:lnSpc>
                <a:spcPct val="106000"/>
              </a:lnSpc>
              <a:spcBef>
                <a:spcPts val="1100"/>
              </a:spcBef>
              <a:spcAft>
                <a:spcPts val="0"/>
              </a:spcAft>
              <a:buSzPts val="1400"/>
              <a:buChar char="■"/>
              <a:defRPr b="0" i="0" sz="1600" u="none">
                <a:solidFill>
                  <a:srgbClr val="000000"/>
                </a:solidFill>
              </a:defRPr>
            </a:lvl3pPr>
            <a:lvl4pPr indent="-317500" lvl="3" marL="1828800" rtl="0" algn="l">
              <a:lnSpc>
                <a:spcPct val="106000"/>
              </a:lnSpc>
              <a:spcBef>
                <a:spcPts val="800"/>
              </a:spcBef>
              <a:spcAft>
                <a:spcPts val="0"/>
              </a:spcAft>
              <a:buSzPts val="1400"/>
              <a:buChar char="●"/>
              <a:defRPr b="0" i="0" sz="1600" u="none">
                <a:solidFill>
                  <a:srgbClr val="000000"/>
                </a:solidFill>
              </a:defRPr>
            </a:lvl4pPr>
            <a:lvl5pPr indent="-317500" lvl="4" marL="2286000" rtl="0" algn="l">
              <a:lnSpc>
                <a:spcPct val="106000"/>
              </a:lnSpc>
              <a:spcBef>
                <a:spcPts val="500"/>
              </a:spcBef>
              <a:spcAft>
                <a:spcPts val="0"/>
              </a:spcAft>
              <a:buSzPts val="1400"/>
              <a:buChar char="○"/>
              <a:defRPr b="0" i="0" sz="1600" u="none">
                <a:solidFill>
                  <a:srgbClr val="000000"/>
                </a:solidFill>
              </a:defRPr>
            </a:lvl5pPr>
            <a:lvl6pPr indent="-317500" lvl="5" marL="2743200" rtl="0" algn="l">
              <a:lnSpc>
                <a:spcPct val="106000"/>
              </a:lnSpc>
              <a:spcBef>
                <a:spcPts val="200"/>
              </a:spcBef>
              <a:spcAft>
                <a:spcPts val="0"/>
              </a:spcAft>
              <a:buSzPts val="1400"/>
              <a:buChar char="■"/>
              <a:defRPr b="0" i="0" sz="1600" u="none">
                <a:solidFill>
                  <a:srgbClr val="000000"/>
                </a:solidFill>
              </a:defRPr>
            </a:lvl6pPr>
            <a:lvl7pPr indent="-317500" lvl="6" marL="3200400" rtl="0" algn="l">
              <a:lnSpc>
                <a:spcPct val="106000"/>
              </a:lnSpc>
              <a:spcBef>
                <a:spcPts val="200"/>
              </a:spcBef>
              <a:spcAft>
                <a:spcPts val="0"/>
              </a:spcAft>
              <a:buSzPts val="1400"/>
              <a:buChar char="●"/>
              <a:defRPr b="0" i="0" sz="1600" u="none">
                <a:solidFill>
                  <a:srgbClr val="000000"/>
                </a:solidFill>
              </a:defRPr>
            </a:lvl7pPr>
            <a:lvl8pPr indent="-317500" lvl="7" marL="3657600" rtl="0" algn="l">
              <a:lnSpc>
                <a:spcPct val="106000"/>
              </a:lnSpc>
              <a:spcBef>
                <a:spcPts val="200"/>
              </a:spcBef>
              <a:spcAft>
                <a:spcPts val="0"/>
              </a:spcAft>
              <a:buSzPts val="1400"/>
              <a:buChar char="○"/>
              <a:defRPr b="0" i="0" sz="1600" u="none">
                <a:solidFill>
                  <a:srgbClr val="000000"/>
                </a:solidFill>
              </a:defRPr>
            </a:lvl8pPr>
            <a:lvl9pPr indent="-317500" lvl="8" marL="4114800" rtl="0" algn="l">
              <a:lnSpc>
                <a:spcPct val="106000"/>
              </a:lnSpc>
              <a:spcBef>
                <a:spcPts val="200"/>
              </a:spcBef>
              <a:spcAft>
                <a:spcPts val="200"/>
              </a:spcAft>
              <a:buSzPts val="1400"/>
              <a:buChar char="■"/>
              <a:defRPr b="0" i="0" sz="1600" u="none">
                <a:solidFill>
                  <a:srgbClr val="000000"/>
                </a:solidFill>
              </a:defRPr>
            </a:lvl9pPr>
          </a:lstStyle>
          <a:p/>
        </p:txBody>
      </p:sp>
      <p:sp>
        <p:nvSpPr>
          <p:cNvPr id="280" name="Google Shape;280;p56"/>
          <p:cNvSpPr txBox="1"/>
          <p:nvPr>
            <p:ph idx="10" type="dt"/>
          </p:nvPr>
        </p:nvSpPr>
        <p:spPr>
          <a:xfrm>
            <a:off x="457200" y="4685109"/>
            <a:ext cx="2128800" cy="3537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400" u="none" cap="none" strike="noStrike">
                <a:solidFill>
                  <a:srgbClr val="000000"/>
                </a:solidFill>
                <a:latin typeface="Times New Roman"/>
                <a:ea typeface="Times New Roman"/>
                <a:cs typeface="Times New Roman"/>
                <a:sym typeface="Times New Roman"/>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81" name="Google Shape;281;p56"/>
          <p:cNvSpPr txBox="1"/>
          <p:nvPr>
            <p:ph idx="11" type="ftr"/>
          </p:nvPr>
        </p:nvSpPr>
        <p:spPr>
          <a:xfrm>
            <a:off x="3127375" y="4685109"/>
            <a:ext cx="2897100" cy="353700"/>
          </a:xfrm>
          <a:prstGeom prst="rect">
            <a:avLst/>
          </a:prstGeom>
          <a:noFill/>
          <a:ln>
            <a:noFill/>
          </a:ln>
        </p:spPr>
        <p:txBody>
          <a:bodyPr anchorCtr="0" anchor="t" bIns="91425" lIns="91425" spcFirstLastPara="1" rIns="91425" wrap="square" tIns="91425">
            <a:noAutofit/>
          </a:bodyPr>
          <a:lstStyle>
            <a:lvl1pPr indent="-88900" lvl="0" marL="0" marR="0" rtl="0" algn="ctr">
              <a:lnSpc>
                <a:spcPct val="93000"/>
              </a:lnSpc>
              <a:spcBef>
                <a:spcPts val="0"/>
              </a:spcBef>
              <a:spcAft>
                <a:spcPts val="0"/>
              </a:spcAft>
              <a:buSzPts val="1400"/>
              <a:buChar char="●"/>
              <a:defRPr b="0" i="0" sz="1400" u="none" cap="none" strike="noStrike">
                <a:solidFill>
                  <a:srgbClr val="000000"/>
                </a:solidFill>
                <a:latin typeface="Times New Roman"/>
                <a:ea typeface="Times New Roman"/>
                <a:cs typeface="Times New Roman"/>
                <a:sym typeface="Times New Roman"/>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82" name="Google Shape;282;p56"/>
          <p:cNvSpPr txBox="1"/>
          <p:nvPr>
            <p:ph idx="12" type="sldNum"/>
          </p:nvPr>
        </p:nvSpPr>
        <p:spPr>
          <a:xfrm>
            <a:off x="6556375" y="4685109"/>
            <a:ext cx="2128800" cy="353700"/>
          </a:xfrm>
          <a:prstGeom prst="rect">
            <a:avLst/>
          </a:prstGeom>
          <a:noFill/>
          <a:ln>
            <a:noFill/>
          </a:ln>
        </p:spPr>
        <p:txBody>
          <a:bodyPr anchorCtr="0" anchor="t" bIns="0" lIns="0" spcFirstLastPara="1" rIns="0" wrap="square" tIns="0">
            <a:noAutofit/>
          </a:bodyPr>
          <a:lstStyle>
            <a:lvl1pPr indent="0" lvl="0"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sz="800">
              <a:solidFill>
                <a:schemeClr val="dk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1">
  <p:cSld name="CUSTOM_2_1_1_2">
    <p:spTree>
      <p:nvGrpSpPr>
        <p:cNvPr id="283" name="Shape 283"/>
        <p:cNvGrpSpPr/>
        <p:nvPr/>
      </p:nvGrpSpPr>
      <p:grpSpPr>
        <a:xfrm>
          <a:off x="0" y="0"/>
          <a:ext cx="0" cy="0"/>
          <a:chOff x="0" y="0"/>
          <a:chExt cx="0" cy="0"/>
        </a:xfrm>
      </p:grpSpPr>
      <p:sp>
        <p:nvSpPr>
          <p:cNvPr id="284" name="Google Shape;284;p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57"/>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57"/>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87" name="Google Shape;287;p57"/>
          <p:cNvSpPr txBox="1"/>
          <p:nvPr>
            <p:ph idx="2"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88" name="Google Shape;288;p57"/>
          <p:cNvSpPr txBox="1"/>
          <p:nvPr>
            <p:ph idx="3"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89" name="Google Shape;289;p57"/>
          <p:cNvSpPr txBox="1"/>
          <p:nvPr>
            <p:ph idx="4"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90" name="Google Shape;290;p57"/>
          <p:cNvSpPr txBox="1"/>
          <p:nvPr>
            <p:ph idx="5"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91" name="Google Shape;291;p57"/>
          <p:cNvSpPr txBox="1"/>
          <p:nvPr>
            <p:ph idx="6"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92" name="Google Shape;292;p57"/>
          <p:cNvSpPr txBox="1"/>
          <p:nvPr>
            <p:ph idx="7"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1">
  <p:cSld name="CUSTOM">
    <p:spTree>
      <p:nvGrpSpPr>
        <p:cNvPr id="293" name="Shape 293"/>
        <p:cNvGrpSpPr/>
        <p:nvPr/>
      </p:nvGrpSpPr>
      <p:grpSpPr>
        <a:xfrm>
          <a:off x="0" y="0"/>
          <a:ext cx="0" cy="0"/>
          <a:chOff x="0" y="0"/>
          <a:chExt cx="0" cy="0"/>
        </a:xfrm>
      </p:grpSpPr>
      <p:sp>
        <p:nvSpPr>
          <p:cNvPr id="294" name="Google Shape;294;p58"/>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58"/>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
    <p:spTree>
      <p:nvGrpSpPr>
        <p:cNvPr id="296" name="Shape 296"/>
        <p:cNvGrpSpPr/>
        <p:nvPr/>
      </p:nvGrpSpPr>
      <p:grpSpPr>
        <a:xfrm>
          <a:off x="0" y="0"/>
          <a:ext cx="0" cy="0"/>
          <a:chOff x="0" y="0"/>
          <a:chExt cx="0" cy="0"/>
        </a:xfrm>
      </p:grpSpPr>
      <p:sp>
        <p:nvSpPr>
          <p:cNvPr id="297" name="Google Shape;297;p59"/>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59"/>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299" name="Google Shape;299;p5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00" name="Google Shape;300;p59"/>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301" name="Shape 301"/>
        <p:cNvGrpSpPr/>
        <p:nvPr/>
      </p:nvGrpSpPr>
      <p:grpSpPr>
        <a:xfrm>
          <a:off x="0" y="0"/>
          <a:ext cx="0" cy="0"/>
          <a:chOff x="0" y="0"/>
          <a:chExt cx="0" cy="0"/>
        </a:xfrm>
      </p:grpSpPr>
      <p:sp>
        <p:nvSpPr>
          <p:cNvPr id="302" name="Google Shape;302;p6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3" name="Google Shape;30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304" name="Google Shape;304;p6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40" name="Google Shape;40;p7"/>
          <p:cNvSpPr txBox="1"/>
          <p:nvPr>
            <p:ph idx="1" type="body"/>
          </p:nvPr>
        </p:nvSpPr>
        <p:spPr>
          <a:xfrm>
            <a:off x="457185" y="1203525"/>
            <a:ext cx="4015800" cy="29832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41" name="Google Shape;41;p7"/>
          <p:cNvSpPr txBox="1"/>
          <p:nvPr>
            <p:ph idx="2" type="body"/>
          </p:nvPr>
        </p:nvSpPr>
        <p:spPr>
          <a:xfrm>
            <a:off x="4674036" y="1203525"/>
            <a:ext cx="4015800" cy="29832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on left, text on right 1">
  <p:cSld name="TITLE_AND_TWO_COLUMNS_1">
    <p:spTree>
      <p:nvGrpSpPr>
        <p:cNvPr id="305" name="Shape 305"/>
        <p:cNvGrpSpPr/>
        <p:nvPr/>
      </p:nvGrpSpPr>
      <p:grpSpPr>
        <a:xfrm>
          <a:off x="0" y="0"/>
          <a:ext cx="0" cy="0"/>
          <a:chOff x="0" y="0"/>
          <a:chExt cx="0" cy="0"/>
        </a:xfrm>
      </p:grpSpPr>
      <p:sp>
        <p:nvSpPr>
          <p:cNvPr id="306" name="Google Shape;306;p61"/>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07" name="Google Shape;307;p61"/>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08" name="Google Shape;308;p61"/>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wo objects on top, text on bottom" type="twoObjOverTx">
  <p:cSld name="TWO_OBJECTS_OVER_TEXT">
    <p:spTree>
      <p:nvGrpSpPr>
        <p:cNvPr id="309" name="Shape 309"/>
        <p:cNvGrpSpPr/>
        <p:nvPr/>
      </p:nvGrpSpPr>
      <p:grpSpPr>
        <a:xfrm>
          <a:off x="0" y="0"/>
          <a:ext cx="0" cy="0"/>
          <a:chOff x="0" y="0"/>
          <a:chExt cx="0" cy="0"/>
        </a:xfrm>
      </p:grpSpPr>
      <p:sp>
        <p:nvSpPr>
          <p:cNvPr id="310" name="Google Shape;310;p62"/>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11" name="Google Shape;311;p62"/>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12" name="Google Shape;312;p62"/>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2">
  <p:cSld name="TITLE_ONLY_4">
    <p:spTree>
      <p:nvGrpSpPr>
        <p:cNvPr id="313" name="Shape 313"/>
        <p:cNvGrpSpPr/>
        <p:nvPr/>
      </p:nvGrpSpPr>
      <p:grpSpPr>
        <a:xfrm>
          <a:off x="0" y="0"/>
          <a:ext cx="0" cy="0"/>
          <a:chOff x="0" y="0"/>
          <a:chExt cx="0" cy="0"/>
        </a:xfrm>
      </p:grpSpPr>
      <p:sp>
        <p:nvSpPr>
          <p:cNvPr id="314" name="Google Shape;314;p6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3">
  <p:cSld name="TITLE_ONLY_5">
    <p:spTree>
      <p:nvGrpSpPr>
        <p:cNvPr id="315" name="Shape 315"/>
        <p:cNvGrpSpPr/>
        <p:nvPr/>
      </p:nvGrpSpPr>
      <p:grpSpPr>
        <a:xfrm>
          <a:off x="0" y="0"/>
          <a:ext cx="0" cy="0"/>
          <a:chOff x="0" y="0"/>
          <a:chExt cx="0" cy="0"/>
        </a:xfrm>
      </p:grpSpPr>
      <p:sp>
        <p:nvSpPr>
          <p:cNvPr id="316" name="Google Shape;316;p6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4">
  <p:cSld name="TITLE_ONLY_6">
    <p:spTree>
      <p:nvGrpSpPr>
        <p:cNvPr id="317" name="Shape 317"/>
        <p:cNvGrpSpPr/>
        <p:nvPr/>
      </p:nvGrpSpPr>
      <p:grpSpPr>
        <a:xfrm>
          <a:off x="0" y="0"/>
          <a:ext cx="0" cy="0"/>
          <a:chOff x="0" y="0"/>
          <a:chExt cx="0" cy="0"/>
        </a:xfrm>
      </p:grpSpPr>
      <p:sp>
        <p:nvSpPr>
          <p:cNvPr id="318" name="Google Shape;318;p6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3">
  <p:cSld name="TITLE_4">
    <p:bg>
      <p:bgPr>
        <a:blipFill>
          <a:blip r:embed="rId2">
            <a:alphaModFix/>
          </a:blip>
          <a:stretch>
            <a:fillRect/>
          </a:stretch>
        </a:blipFill>
      </p:bgPr>
    </p:bg>
    <p:spTree>
      <p:nvGrpSpPr>
        <p:cNvPr id="319" name="Shape 319"/>
        <p:cNvGrpSpPr/>
        <p:nvPr/>
      </p:nvGrpSpPr>
      <p:grpSpPr>
        <a:xfrm>
          <a:off x="0" y="0"/>
          <a:ext cx="0" cy="0"/>
          <a:chOff x="0" y="0"/>
          <a:chExt cx="0" cy="0"/>
        </a:xfrm>
      </p:grpSpPr>
      <p:pic>
        <p:nvPicPr>
          <p:cNvPr descr="mhicks-container-world-keynote-201602rm-v5_01.png" id="320" name="Google Shape;320;p6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1" name="Google Shape;321;p66"/>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22" name="Google Shape;322;p66"/>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23" name="Google Shape;323;p66"/>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1">
  <p:cSld name="text only_1">
    <p:spTree>
      <p:nvGrpSpPr>
        <p:cNvPr id="324" name="Shape 324"/>
        <p:cNvGrpSpPr/>
        <p:nvPr/>
      </p:nvGrpSpPr>
      <p:grpSpPr>
        <a:xfrm>
          <a:off x="0" y="0"/>
          <a:ext cx="0" cy="0"/>
          <a:chOff x="0" y="0"/>
          <a:chExt cx="0" cy="0"/>
        </a:xfrm>
      </p:grpSpPr>
      <p:sp>
        <p:nvSpPr>
          <p:cNvPr id="325" name="Google Shape;325;p67"/>
          <p:cNvSpPr txBox="1"/>
          <p:nvPr>
            <p:ph idx="1"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6" name="Google Shape;326;p67"/>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u="none" cap="none" strike="noStrike">
                <a:solidFill>
                  <a:srgbClr val="4C4C4C"/>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7" name="Google Shape;327;p6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28" name="Google Shape;328;p67"/>
          <p:cNvSpPr txBox="1"/>
          <p:nvPr>
            <p:ph idx="2" type="body"/>
          </p:nvPr>
        </p:nvSpPr>
        <p:spPr>
          <a:xfrm>
            <a:off x="685800" y="1657350"/>
            <a:ext cx="7772400" cy="742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9" name="Google Shape;329;p67"/>
          <p:cNvSpPr txBox="1"/>
          <p:nvPr>
            <p:ph idx="3" type="body"/>
          </p:nvPr>
        </p:nvSpPr>
        <p:spPr>
          <a:xfrm>
            <a:off x="685800" y="2571750"/>
            <a:ext cx="77724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OBJECT_1">
    <p:spTree>
      <p:nvGrpSpPr>
        <p:cNvPr id="330" name="Shape 330"/>
        <p:cNvGrpSpPr/>
        <p:nvPr/>
      </p:nvGrpSpPr>
      <p:grpSpPr>
        <a:xfrm>
          <a:off x="0" y="0"/>
          <a:ext cx="0" cy="0"/>
          <a:chOff x="0" y="0"/>
          <a:chExt cx="0" cy="0"/>
        </a:xfrm>
      </p:grpSpPr>
      <p:sp>
        <p:nvSpPr>
          <p:cNvPr id="331" name="Google Shape;331;p68"/>
          <p:cNvSpPr txBox="1"/>
          <p:nvPr>
            <p:ph type="title"/>
          </p:nvPr>
        </p:nvSpPr>
        <p:spPr>
          <a:xfrm>
            <a:off x="673100" y="567690"/>
            <a:ext cx="7797900" cy="452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32" name="Google Shape;332;p68"/>
          <p:cNvSpPr txBox="1"/>
          <p:nvPr>
            <p:ph idx="11" type="ftr"/>
          </p:nvPr>
        </p:nvSpPr>
        <p:spPr>
          <a:xfrm>
            <a:off x="3108960" y="4783455"/>
            <a:ext cx="2926200" cy="2571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8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3" name="Google Shape;333;p68"/>
          <p:cNvSpPr txBox="1"/>
          <p:nvPr>
            <p:ph idx="10" type="dt"/>
          </p:nvPr>
        </p:nvSpPr>
        <p:spPr>
          <a:xfrm>
            <a:off x="457200" y="4783455"/>
            <a:ext cx="2103000" cy="2571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8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p:cSld name="CUSTOM_1_1">
    <p:spTree>
      <p:nvGrpSpPr>
        <p:cNvPr id="334" name="Shape 334"/>
        <p:cNvGrpSpPr/>
        <p:nvPr/>
      </p:nvGrpSpPr>
      <p:grpSpPr>
        <a:xfrm>
          <a:off x="0" y="0"/>
          <a:ext cx="0" cy="0"/>
          <a:chOff x="0" y="0"/>
          <a:chExt cx="0" cy="0"/>
        </a:xfrm>
      </p:grpSpPr>
      <p:sp>
        <p:nvSpPr>
          <p:cNvPr id="335" name="Google Shape;335;p69"/>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336" name="Google Shape;336;p6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37" name="Google Shape;337;p6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1">
  <p:cSld name="TITLE_11">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70"/>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40" name="Google Shape;340;p70"/>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41" name="Google Shape;341;p70"/>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spTree>
      <p:nvGrpSpPr>
        <p:cNvPr id="42" name="Shape 42"/>
        <p:cNvGrpSpPr/>
        <p:nvPr/>
      </p:nvGrpSpPr>
      <p:grpSpPr>
        <a:xfrm>
          <a:off x="0" y="0"/>
          <a:ext cx="0" cy="0"/>
          <a:chOff x="0" y="0"/>
          <a:chExt cx="0" cy="0"/>
        </a:xfrm>
      </p:grpSpPr>
      <p:sp>
        <p:nvSpPr>
          <p:cNvPr id="43" name="Google Shape;43;p8"/>
          <p:cNvSpPr txBox="1"/>
          <p:nvPr>
            <p:ph type="title"/>
          </p:nvPr>
        </p:nvSpPr>
        <p:spPr>
          <a:xfrm>
            <a:off x="826650" y="1704884"/>
            <a:ext cx="7490700" cy="106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44" name="Google Shape;44;p8"/>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1">
  <p:cSld name="CUSTOM_1_1_1">
    <p:spTree>
      <p:nvGrpSpPr>
        <p:cNvPr id="342" name="Shape 342"/>
        <p:cNvGrpSpPr/>
        <p:nvPr/>
      </p:nvGrpSpPr>
      <p:grpSpPr>
        <a:xfrm>
          <a:off x="0" y="0"/>
          <a:ext cx="0" cy="0"/>
          <a:chOff x="0" y="0"/>
          <a:chExt cx="0" cy="0"/>
        </a:xfrm>
      </p:grpSpPr>
      <p:sp>
        <p:nvSpPr>
          <p:cNvPr id="343" name="Google Shape;343;p71"/>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344" name="Google Shape;344;p7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45" name="Google Shape;345;p7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4">
  <p:cSld name="TITLE_2_1">
    <p:spTree>
      <p:nvGrpSpPr>
        <p:cNvPr id="346" name="Shape 346"/>
        <p:cNvGrpSpPr/>
        <p:nvPr/>
      </p:nvGrpSpPr>
      <p:grpSpPr>
        <a:xfrm>
          <a:off x="0" y="0"/>
          <a:ext cx="0" cy="0"/>
          <a:chOff x="0" y="0"/>
          <a:chExt cx="0" cy="0"/>
        </a:xfrm>
      </p:grpSpPr>
      <p:pic>
        <p:nvPicPr>
          <p:cNvPr descr="mhicks-container-world-keynote-201602rm-v5_01.png" id="347" name="Google Shape;347;p72"/>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8" name="Google Shape;348;p72"/>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349" name="Google Shape;349;p72"/>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350" name="Google Shape;350;p72"/>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351" name="Google Shape;351;p72"/>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352" name="Google Shape;352;p72"/>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353" name="Google Shape;353;p72"/>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354" name="Google Shape;354;p72"/>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55" name="Google Shape;355;p72"/>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56" name="Google Shape;356;p72"/>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57" name="Google Shape;357;p72"/>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58" name="Google Shape;358;p72"/>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TITLE_1_1">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73"/>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61" name="Google Shape;361;p73"/>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62" name="Google Shape;362;p73"/>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1">
  <p:cSld name="CUSTOM_3_1">
    <p:spTree>
      <p:nvGrpSpPr>
        <p:cNvPr id="363" name="Shape 363"/>
        <p:cNvGrpSpPr/>
        <p:nvPr/>
      </p:nvGrpSpPr>
      <p:grpSpPr>
        <a:xfrm>
          <a:off x="0" y="0"/>
          <a:ext cx="0" cy="0"/>
          <a:chOff x="0" y="0"/>
          <a:chExt cx="0" cy="0"/>
        </a:xfrm>
      </p:grpSpPr>
      <p:sp>
        <p:nvSpPr>
          <p:cNvPr id="364" name="Google Shape;364;p74"/>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500"/>
              </a:spcBef>
              <a:spcAft>
                <a:spcPts val="0"/>
              </a:spcAft>
              <a:buSzPts val="1400"/>
              <a:buChar char="○"/>
              <a:defRPr sz="1400"/>
            </a:lvl2pPr>
            <a:lvl3pPr indent="-317500" lvl="2" marL="1371600" rtl="0" algn="ctr">
              <a:spcBef>
                <a:spcPts val="500"/>
              </a:spcBef>
              <a:spcAft>
                <a:spcPts val="0"/>
              </a:spcAft>
              <a:buSzPts val="1400"/>
              <a:buChar char="■"/>
              <a:defRPr sz="1400"/>
            </a:lvl3pPr>
            <a:lvl4pPr indent="-317500" lvl="3" marL="1828800" rtl="0" algn="ctr">
              <a:spcBef>
                <a:spcPts val="300"/>
              </a:spcBef>
              <a:spcAft>
                <a:spcPts val="0"/>
              </a:spcAft>
              <a:buSzPts val="1400"/>
              <a:buChar char="●"/>
              <a:defRPr sz="1400"/>
            </a:lvl4pPr>
            <a:lvl5pPr indent="-317500" lvl="4" marL="2286000" rtl="0" algn="ctr">
              <a:spcBef>
                <a:spcPts val="300"/>
              </a:spcBef>
              <a:spcAft>
                <a:spcPts val="0"/>
              </a:spcAft>
              <a:buSzPts val="1400"/>
              <a:buChar char="○"/>
              <a:defRPr sz="1400"/>
            </a:lvl5pPr>
            <a:lvl6pPr indent="-317500" lvl="5" marL="2743200" rtl="0" algn="ctr">
              <a:spcBef>
                <a:spcPts val="300"/>
              </a:spcBef>
              <a:spcAft>
                <a:spcPts val="0"/>
              </a:spcAft>
              <a:buSzPts val="1400"/>
              <a:buChar char="■"/>
              <a:defRPr sz="1400"/>
            </a:lvl6pPr>
            <a:lvl7pPr indent="-317500" lvl="6" marL="3200400" rtl="0" algn="ctr">
              <a:spcBef>
                <a:spcPts val="300"/>
              </a:spcBef>
              <a:spcAft>
                <a:spcPts val="0"/>
              </a:spcAft>
              <a:buSzPts val="1400"/>
              <a:buChar char="●"/>
              <a:defRPr sz="1400"/>
            </a:lvl7pPr>
            <a:lvl8pPr indent="-317500" lvl="7" marL="3657600" rtl="0" algn="ctr">
              <a:spcBef>
                <a:spcPts val="300"/>
              </a:spcBef>
              <a:spcAft>
                <a:spcPts val="0"/>
              </a:spcAft>
              <a:buSzPts val="1400"/>
              <a:buChar char="○"/>
              <a:defRPr sz="1400"/>
            </a:lvl8pPr>
            <a:lvl9pPr indent="-317500" lvl="8" marL="4114800" rtl="0" algn="ctr">
              <a:spcBef>
                <a:spcPts val="300"/>
              </a:spcBef>
              <a:spcAft>
                <a:spcPts val="0"/>
              </a:spcAft>
              <a:buSzPts val="1400"/>
              <a:buChar char="■"/>
              <a:defRPr sz="1400"/>
            </a:lvl9pPr>
          </a:lstStyle>
          <a:p/>
        </p:txBody>
      </p:sp>
      <p:sp>
        <p:nvSpPr>
          <p:cNvPr id="365" name="Google Shape;365;p7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66" name="Google Shape;366;p7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USTOM_5">
    <p:spTree>
      <p:nvGrpSpPr>
        <p:cNvPr id="367" name="Shape 367"/>
        <p:cNvGrpSpPr/>
        <p:nvPr/>
      </p:nvGrpSpPr>
      <p:grpSpPr>
        <a:xfrm>
          <a:off x="0" y="0"/>
          <a:ext cx="0" cy="0"/>
          <a:chOff x="0" y="0"/>
          <a:chExt cx="0" cy="0"/>
        </a:xfrm>
      </p:grpSpPr>
      <p:sp>
        <p:nvSpPr>
          <p:cNvPr id="368" name="Google Shape;368;p75"/>
          <p:cNvSpPr txBox="1"/>
          <p:nvPr>
            <p:ph type="title"/>
          </p:nvPr>
        </p:nvSpPr>
        <p:spPr>
          <a:xfrm>
            <a:off x="134350" y="104500"/>
            <a:ext cx="4060800" cy="3507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text only_2">
    <p:spTree>
      <p:nvGrpSpPr>
        <p:cNvPr id="369" name="Shape 369"/>
        <p:cNvGrpSpPr/>
        <p:nvPr/>
      </p:nvGrpSpPr>
      <p:grpSpPr>
        <a:xfrm>
          <a:off x="0" y="0"/>
          <a:ext cx="0" cy="0"/>
          <a:chOff x="0" y="0"/>
          <a:chExt cx="0" cy="0"/>
        </a:xfrm>
      </p:grpSpPr>
      <p:sp>
        <p:nvSpPr>
          <p:cNvPr id="370" name="Google Shape;370;p76"/>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u="none" cap="none" strike="noStrike">
                <a:solidFill>
                  <a:srgbClr val="4C4C4C"/>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1" name="Google Shape;371;p76"/>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72" name="Google Shape;372;p76"/>
          <p:cNvSpPr txBox="1"/>
          <p:nvPr>
            <p:ph idx="1" type="body"/>
          </p:nvPr>
        </p:nvSpPr>
        <p:spPr>
          <a:xfrm>
            <a:off x="685800" y="1292613"/>
            <a:ext cx="7772400" cy="327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2000"/>
              <a:buFont typeface="Proxima Nova"/>
              <a:buNone/>
              <a:defRPr b="0" i="0" sz="2000" u="none" cap="none" strike="noStrike">
                <a:solidFill>
                  <a:srgbClr val="000000"/>
                </a:solidFill>
                <a:latin typeface="Proxima Nova"/>
                <a:ea typeface="Proxima Nova"/>
                <a:cs typeface="Proxima Nova"/>
                <a:sym typeface="Proxima Nova"/>
              </a:defRPr>
            </a:lvl1pPr>
            <a:lvl2pPr indent="-355600" lvl="1" marL="914400" marR="0" rtl="0" algn="l">
              <a:spcBef>
                <a:spcPts val="360"/>
              </a:spcBef>
              <a:spcAft>
                <a:spcPts val="0"/>
              </a:spcAft>
              <a:buClr>
                <a:schemeClr val="dk1"/>
              </a:buClr>
              <a:buSzPts val="2000"/>
              <a:buFont typeface="Proxima Nova"/>
              <a:buChar char="●"/>
              <a:defRPr b="0" i="0" sz="2000" u="none" cap="none" strike="noStrike">
                <a:solidFill>
                  <a:schemeClr val="dk1"/>
                </a:solidFill>
                <a:latin typeface="Proxima Nova"/>
                <a:ea typeface="Proxima Nova"/>
                <a:cs typeface="Proxima Nova"/>
                <a:sym typeface="Proxima Nova"/>
              </a:defRPr>
            </a:lvl2pPr>
            <a:lvl3pPr indent="-342900" lvl="2" marL="13716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3pPr>
            <a:lvl4pPr indent="-342900" lvl="3" marL="18288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4pPr>
            <a:lvl5pPr indent="-342900" lvl="4" marL="22860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5pPr>
            <a:lvl6pPr indent="-342900" lvl="5" marL="27432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3">
  <p:cSld name="CUSTOM_1_5">
    <p:spTree>
      <p:nvGrpSpPr>
        <p:cNvPr id="373" name="Shape 373"/>
        <p:cNvGrpSpPr/>
        <p:nvPr/>
      </p:nvGrpSpPr>
      <p:grpSpPr>
        <a:xfrm>
          <a:off x="0" y="0"/>
          <a:ext cx="0" cy="0"/>
          <a:chOff x="0" y="0"/>
          <a:chExt cx="0" cy="0"/>
        </a:xfrm>
      </p:grpSpPr>
      <p:sp>
        <p:nvSpPr>
          <p:cNvPr id="374" name="Google Shape;374;p77"/>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375" name="Google Shape;375;p7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76" name="Google Shape;376;p77"/>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2">
  <p:cSld name="CUSTOM_1_1_2">
    <p:spTree>
      <p:nvGrpSpPr>
        <p:cNvPr id="377" name="Shape 377"/>
        <p:cNvGrpSpPr/>
        <p:nvPr/>
      </p:nvGrpSpPr>
      <p:grpSpPr>
        <a:xfrm>
          <a:off x="0" y="0"/>
          <a:ext cx="0" cy="0"/>
          <a:chOff x="0" y="0"/>
          <a:chExt cx="0" cy="0"/>
        </a:xfrm>
      </p:grpSpPr>
      <p:sp>
        <p:nvSpPr>
          <p:cNvPr id="378" name="Google Shape;378;p78"/>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379" name="Google Shape;379;p7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80" name="Google Shape;380;p7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2">
  <p:cSld name="CUSTOM_6">
    <p:spTree>
      <p:nvGrpSpPr>
        <p:cNvPr id="381" name="Shape 381"/>
        <p:cNvGrpSpPr/>
        <p:nvPr/>
      </p:nvGrpSpPr>
      <p:grpSpPr>
        <a:xfrm>
          <a:off x="0" y="0"/>
          <a:ext cx="0" cy="0"/>
          <a:chOff x="0" y="0"/>
          <a:chExt cx="0" cy="0"/>
        </a:xfrm>
      </p:grpSpPr>
      <p:sp>
        <p:nvSpPr>
          <p:cNvPr id="382" name="Google Shape;382;p79"/>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p:cSld name="TITLE_AND_BODY_3">
    <p:spTree>
      <p:nvGrpSpPr>
        <p:cNvPr id="383" name="Shape 383"/>
        <p:cNvGrpSpPr/>
        <p:nvPr/>
      </p:nvGrpSpPr>
      <p:grpSpPr>
        <a:xfrm>
          <a:off x="0" y="0"/>
          <a:ext cx="0" cy="0"/>
          <a:chOff x="0" y="0"/>
          <a:chExt cx="0" cy="0"/>
        </a:xfrm>
      </p:grpSpPr>
      <p:sp>
        <p:nvSpPr>
          <p:cNvPr id="384" name="Google Shape;384;p8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5" name="Google Shape;385;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386" name="Google Shape;386;p8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type="tx">
  <p:cSld name="TITLE_AND_BODY">
    <p:spTree>
      <p:nvGrpSpPr>
        <p:cNvPr id="45" name="Shape 45"/>
        <p:cNvGrpSpPr/>
        <p:nvPr/>
      </p:nvGrpSpPr>
      <p:grpSpPr>
        <a:xfrm>
          <a:off x="0" y="0"/>
          <a:ext cx="0" cy="0"/>
          <a:chOff x="0" y="0"/>
          <a:chExt cx="0" cy="0"/>
        </a:xfrm>
      </p:grpSpPr>
      <p:sp>
        <p:nvSpPr>
          <p:cNvPr id="46" name="Google Shape;46;p9"/>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47" name="Google Shape;47;p9"/>
          <p:cNvSpPr txBox="1"/>
          <p:nvPr>
            <p:ph idx="1" type="subTitle"/>
          </p:nvPr>
        </p:nvSpPr>
        <p:spPr>
          <a:xfrm>
            <a:off x="457185" y="1203525"/>
            <a:ext cx="8229300" cy="2983200"/>
          </a:xfrm>
          <a:prstGeom prst="rect">
            <a:avLst/>
          </a:prstGeom>
          <a:noFill/>
          <a:ln>
            <a:noFill/>
          </a:ln>
        </p:spPr>
        <p:txBody>
          <a:bodyPr anchorCtr="0" anchor="t" bIns="91425" lIns="91425" spcFirstLastPara="1" rIns="91425" wrap="square" tIns="91425">
            <a:noAutofit/>
          </a:bodyPr>
          <a:lstStyle>
            <a:lvl1pPr indent="-31750" lvl="0" marL="0" marR="0" rtl="0" algn="l">
              <a:lnSpc>
                <a:spcPct val="115000"/>
              </a:lnSpc>
              <a:spcBef>
                <a:spcPts val="0"/>
              </a:spcBef>
              <a:spcAft>
                <a:spcPts val="0"/>
              </a:spcAft>
              <a:buClr>
                <a:schemeClr val="dk1"/>
              </a:buClr>
              <a:buSzPts val="1400"/>
              <a:buFont typeface="Arial"/>
              <a:buChar char="●"/>
              <a:defRPr b="0" i="0" sz="1700" u="none" cap="none" strike="noStrike">
                <a:solidFill>
                  <a:schemeClr val="dk1"/>
                </a:solidFill>
                <a:latin typeface="Arial"/>
                <a:ea typeface="Arial"/>
                <a:cs typeface="Arial"/>
                <a:sym typeface="Arial"/>
              </a:defRPr>
            </a:lvl1pPr>
            <a:lvl2pPr indent="-31750" lvl="1"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2pPr>
            <a:lvl3pPr indent="-31750" lvl="2"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3pPr>
            <a:lvl4pPr indent="-31750" lvl="3"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4pPr>
            <a:lvl5pPr indent="-31750" lvl="4"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5pPr>
            <a:lvl6pPr indent="-31750" lvl="5"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6pPr>
            <a:lvl7pPr indent="-31750" lvl="6"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7pPr>
            <a:lvl8pPr indent="-31750" lvl="7"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8pPr>
            <a:lvl9pPr indent="-31750" lvl="8"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1 1">
  <p:cSld name="text only 1 1">
    <p:spTree>
      <p:nvGrpSpPr>
        <p:cNvPr id="387" name="Shape 387"/>
        <p:cNvGrpSpPr/>
        <p:nvPr/>
      </p:nvGrpSpPr>
      <p:grpSpPr>
        <a:xfrm>
          <a:off x="0" y="0"/>
          <a:ext cx="0" cy="0"/>
          <a:chOff x="0" y="0"/>
          <a:chExt cx="0" cy="0"/>
        </a:xfrm>
      </p:grpSpPr>
      <p:sp>
        <p:nvSpPr>
          <p:cNvPr id="388" name="Google Shape;388;p81"/>
          <p:cNvSpPr txBox="1"/>
          <p:nvPr>
            <p:ph idx="1" type="body"/>
          </p:nvPr>
        </p:nvSpPr>
        <p:spPr>
          <a:xfrm>
            <a:off x="826700" y="1435500"/>
            <a:ext cx="7490700" cy="3063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389" name="Google Shape;389;p81"/>
          <p:cNvSpPr txBox="1"/>
          <p:nvPr>
            <p:ph type="title"/>
          </p:nvPr>
        </p:nvSpPr>
        <p:spPr>
          <a:xfrm>
            <a:off x="826650" y="228600"/>
            <a:ext cx="7490700" cy="10632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1">
  <p:cSld name="TITLE_1_2">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82"/>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392" name="Google Shape;392;p82"/>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393" name="Google Shape;393;p82"/>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394" name="Google Shape;394;p82"/>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395" name="Google Shape;395;p82"/>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396" name="Google Shape;396;p82"/>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397" name="Google Shape;397;p82"/>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98" name="Google Shape;398;p82"/>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99" name="Google Shape;399;p82"/>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00" name="Google Shape;400;p82"/>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01" name="Google Shape;401;p82"/>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1">
  <p:cSld name="CUSTOM_1_1_3">
    <p:spTree>
      <p:nvGrpSpPr>
        <p:cNvPr id="402" name="Shape 402"/>
        <p:cNvGrpSpPr/>
        <p:nvPr/>
      </p:nvGrpSpPr>
      <p:grpSpPr>
        <a:xfrm>
          <a:off x="0" y="0"/>
          <a:ext cx="0" cy="0"/>
          <a:chOff x="0" y="0"/>
          <a:chExt cx="0" cy="0"/>
        </a:xfrm>
      </p:grpSpPr>
      <p:sp>
        <p:nvSpPr>
          <p:cNvPr id="403" name="Google Shape;403;p83"/>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83"/>
          <p:cNvSpPr txBox="1"/>
          <p:nvPr>
            <p:ph idx="1" type="body"/>
          </p:nvPr>
        </p:nvSpPr>
        <p:spPr>
          <a:xfrm>
            <a:off x="826700" y="1280550"/>
            <a:ext cx="7490700" cy="32514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405" name="Google Shape;405;p8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2">
  <p:cSld name="TITLE_12">
    <p:bg>
      <p:bgPr>
        <a:blipFill>
          <a:blip r:embed="rId2">
            <a:alphaModFix/>
          </a:blip>
          <a:stretch>
            <a:fillRect/>
          </a:stretch>
        </a:blipFill>
      </p:bgPr>
    </p:bg>
    <p:spTree>
      <p:nvGrpSpPr>
        <p:cNvPr id="406" name="Shape 406"/>
        <p:cNvGrpSpPr/>
        <p:nvPr/>
      </p:nvGrpSpPr>
      <p:grpSpPr>
        <a:xfrm>
          <a:off x="0" y="0"/>
          <a:ext cx="0" cy="0"/>
          <a:chOff x="0" y="0"/>
          <a:chExt cx="0" cy="0"/>
        </a:xfrm>
      </p:grpSpPr>
      <p:pic>
        <p:nvPicPr>
          <p:cNvPr descr="Red_Hat_RGB.png" id="407" name="Google Shape;407;p84"/>
          <p:cNvPicPr preferRelativeResize="0"/>
          <p:nvPr/>
        </p:nvPicPr>
        <p:blipFill>
          <a:blip r:embed="rId3">
            <a:alphaModFix/>
          </a:blip>
          <a:stretch>
            <a:fillRect/>
          </a:stretch>
        </p:blipFill>
        <p:spPr>
          <a:xfrm>
            <a:off x="435725" y="972625"/>
            <a:ext cx="1169849" cy="377100"/>
          </a:xfrm>
          <a:prstGeom prst="rect">
            <a:avLst/>
          </a:prstGeom>
          <a:noFill/>
          <a:ln>
            <a:noFill/>
          </a:ln>
        </p:spPr>
      </p:pic>
      <p:sp>
        <p:nvSpPr>
          <p:cNvPr id="408" name="Google Shape;408;p84"/>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FFFFFF"/>
                </a:solidFill>
                <a:latin typeface="Proxima Nova"/>
                <a:ea typeface="Proxima Nova"/>
                <a:cs typeface="Proxima Nova"/>
                <a:sym typeface="Proxima Nova"/>
              </a:defRPr>
            </a:lvl1pPr>
            <a:lvl2pPr lvl="1" rtl="0">
              <a:buNone/>
              <a:defRPr>
                <a:solidFill>
                  <a:srgbClr val="FFFFFF"/>
                </a:solidFill>
                <a:latin typeface="Proxima Nova"/>
                <a:ea typeface="Proxima Nova"/>
                <a:cs typeface="Proxima Nova"/>
                <a:sym typeface="Proxima Nova"/>
              </a:defRPr>
            </a:lvl2pPr>
            <a:lvl3pPr lvl="2" rtl="0">
              <a:buNone/>
              <a:defRPr>
                <a:solidFill>
                  <a:srgbClr val="FFFFFF"/>
                </a:solidFill>
                <a:latin typeface="Proxima Nova"/>
                <a:ea typeface="Proxima Nova"/>
                <a:cs typeface="Proxima Nova"/>
                <a:sym typeface="Proxima Nova"/>
              </a:defRPr>
            </a:lvl3pPr>
            <a:lvl4pPr lvl="3" rtl="0">
              <a:buNone/>
              <a:defRPr>
                <a:solidFill>
                  <a:srgbClr val="FFFFFF"/>
                </a:solidFill>
                <a:latin typeface="Proxima Nova"/>
                <a:ea typeface="Proxima Nova"/>
                <a:cs typeface="Proxima Nova"/>
                <a:sym typeface="Proxima Nova"/>
              </a:defRPr>
            </a:lvl4pPr>
            <a:lvl5pPr lvl="4" rtl="0">
              <a:buNone/>
              <a:defRPr>
                <a:solidFill>
                  <a:srgbClr val="FFFFFF"/>
                </a:solidFill>
                <a:latin typeface="Proxima Nova"/>
                <a:ea typeface="Proxima Nova"/>
                <a:cs typeface="Proxima Nova"/>
                <a:sym typeface="Proxima Nova"/>
              </a:defRPr>
            </a:lvl5pPr>
            <a:lvl6pPr lvl="5" rtl="0">
              <a:buNone/>
              <a:defRPr>
                <a:solidFill>
                  <a:srgbClr val="FFFFFF"/>
                </a:solidFill>
                <a:latin typeface="Proxima Nova"/>
                <a:ea typeface="Proxima Nova"/>
                <a:cs typeface="Proxima Nova"/>
                <a:sym typeface="Proxima Nova"/>
              </a:defRPr>
            </a:lvl6pPr>
            <a:lvl7pPr lvl="6" rtl="0">
              <a:buNone/>
              <a:defRPr>
                <a:solidFill>
                  <a:srgbClr val="FFFFFF"/>
                </a:solidFill>
                <a:latin typeface="Proxima Nova"/>
                <a:ea typeface="Proxima Nova"/>
                <a:cs typeface="Proxima Nova"/>
                <a:sym typeface="Proxima Nova"/>
              </a:defRPr>
            </a:lvl7pPr>
            <a:lvl8pPr lvl="7" rtl="0">
              <a:buNone/>
              <a:defRPr>
                <a:solidFill>
                  <a:srgbClr val="FFFFFF"/>
                </a:solidFill>
                <a:latin typeface="Proxima Nova"/>
                <a:ea typeface="Proxima Nova"/>
                <a:cs typeface="Proxima Nova"/>
                <a:sym typeface="Proxima Nova"/>
              </a:defRPr>
            </a:lvl8pPr>
            <a:lvl9pPr lvl="8" rtl="0">
              <a:buNone/>
              <a:defRPr>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09" name="Shape 409"/>
        <p:cNvGrpSpPr/>
        <p:nvPr/>
      </p:nvGrpSpPr>
      <p:grpSpPr>
        <a:xfrm>
          <a:off x="0" y="0"/>
          <a:ext cx="0" cy="0"/>
          <a:chOff x="0" y="0"/>
          <a:chExt cx="0" cy="0"/>
        </a:xfrm>
      </p:grpSpPr>
      <p:sp>
        <p:nvSpPr>
          <p:cNvPr id="410" name="Google Shape;410;p8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600"/>
              </a:spcBef>
              <a:spcAft>
                <a:spcPts val="0"/>
              </a:spcAft>
              <a:buSzPts val="1400"/>
              <a:buNone/>
              <a:defRPr/>
            </a:lvl1pPr>
          </a:lstStyle>
          <a:p/>
        </p:txBody>
      </p:sp>
      <p:sp>
        <p:nvSpPr>
          <p:cNvPr id="411" name="Google Shape;411;p85"/>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4">
  <p:cSld name="TITLE_AND_BODY_4">
    <p:spTree>
      <p:nvGrpSpPr>
        <p:cNvPr id="412" name="Shape 412"/>
        <p:cNvGrpSpPr/>
        <p:nvPr/>
      </p:nvGrpSpPr>
      <p:grpSpPr>
        <a:xfrm>
          <a:off x="0" y="0"/>
          <a:ext cx="0" cy="0"/>
          <a:chOff x="0" y="0"/>
          <a:chExt cx="0" cy="0"/>
        </a:xfrm>
      </p:grpSpPr>
      <p:sp>
        <p:nvSpPr>
          <p:cNvPr id="413" name="Google Shape;413;p86"/>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4" name="Google Shape;414;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15" name="Google Shape;415;p86"/>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5">
  <p:cSld name="TITLE_AND_BODY_5">
    <p:bg>
      <p:bgPr>
        <a:blipFill>
          <a:blip r:embed="rId2">
            <a:alphaModFix/>
          </a:blip>
          <a:stretch>
            <a:fillRect/>
          </a:stretch>
        </a:blipFill>
      </p:bgPr>
    </p:bg>
    <p:spTree>
      <p:nvGrpSpPr>
        <p:cNvPr id="416" name="Shape 416"/>
        <p:cNvGrpSpPr/>
        <p:nvPr/>
      </p:nvGrpSpPr>
      <p:grpSpPr>
        <a:xfrm>
          <a:off x="0" y="0"/>
          <a:ext cx="0" cy="0"/>
          <a:chOff x="0" y="0"/>
          <a:chExt cx="0" cy="0"/>
        </a:xfrm>
      </p:grpSpPr>
      <p:sp>
        <p:nvSpPr>
          <p:cNvPr id="417" name="Google Shape;417;p8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8" name="Google Shape;418;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19" name="Google Shape;419;p87"/>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666666"/>
                </a:solidFill>
                <a:latin typeface="Proxima Nova"/>
                <a:ea typeface="Proxima Nova"/>
                <a:cs typeface="Proxima Nova"/>
                <a:sym typeface="Proxima Nova"/>
              </a:defRPr>
            </a:lvl1pPr>
            <a:lvl2pPr lvl="1" rtl="0">
              <a:buNone/>
              <a:defRPr>
                <a:solidFill>
                  <a:srgbClr val="666666"/>
                </a:solidFill>
                <a:latin typeface="Proxima Nova"/>
                <a:ea typeface="Proxima Nova"/>
                <a:cs typeface="Proxima Nova"/>
                <a:sym typeface="Proxima Nova"/>
              </a:defRPr>
            </a:lvl2pPr>
            <a:lvl3pPr lvl="2" rtl="0">
              <a:buNone/>
              <a:defRPr>
                <a:solidFill>
                  <a:srgbClr val="666666"/>
                </a:solidFill>
                <a:latin typeface="Proxima Nova"/>
                <a:ea typeface="Proxima Nova"/>
                <a:cs typeface="Proxima Nova"/>
                <a:sym typeface="Proxima Nova"/>
              </a:defRPr>
            </a:lvl3pPr>
            <a:lvl4pPr lvl="3" rtl="0">
              <a:buNone/>
              <a:defRPr>
                <a:solidFill>
                  <a:srgbClr val="666666"/>
                </a:solidFill>
                <a:latin typeface="Proxima Nova"/>
                <a:ea typeface="Proxima Nova"/>
                <a:cs typeface="Proxima Nova"/>
                <a:sym typeface="Proxima Nova"/>
              </a:defRPr>
            </a:lvl4pPr>
            <a:lvl5pPr lvl="4" rtl="0">
              <a:buNone/>
              <a:defRPr>
                <a:solidFill>
                  <a:srgbClr val="666666"/>
                </a:solidFill>
                <a:latin typeface="Proxima Nova"/>
                <a:ea typeface="Proxima Nova"/>
                <a:cs typeface="Proxima Nova"/>
                <a:sym typeface="Proxima Nova"/>
              </a:defRPr>
            </a:lvl5pPr>
            <a:lvl6pPr lvl="5" rtl="0">
              <a:buNone/>
              <a:defRPr>
                <a:solidFill>
                  <a:srgbClr val="666666"/>
                </a:solidFill>
                <a:latin typeface="Proxima Nova"/>
                <a:ea typeface="Proxima Nova"/>
                <a:cs typeface="Proxima Nova"/>
                <a:sym typeface="Proxima Nova"/>
              </a:defRPr>
            </a:lvl6pPr>
            <a:lvl7pPr lvl="6" rtl="0">
              <a:buNone/>
              <a:defRPr>
                <a:solidFill>
                  <a:srgbClr val="666666"/>
                </a:solidFill>
                <a:latin typeface="Proxima Nova"/>
                <a:ea typeface="Proxima Nova"/>
                <a:cs typeface="Proxima Nova"/>
                <a:sym typeface="Proxima Nova"/>
              </a:defRPr>
            </a:lvl7pPr>
            <a:lvl8pPr lvl="7" rtl="0">
              <a:buNone/>
              <a:defRPr>
                <a:solidFill>
                  <a:srgbClr val="666666"/>
                </a:solidFill>
                <a:latin typeface="Proxima Nova"/>
                <a:ea typeface="Proxima Nova"/>
                <a:cs typeface="Proxima Nova"/>
                <a:sym typeface="Proxima Nova"/>
              </a:defRPr>
            </a:lvl8pPr>
            <a:lvl9pPr lvl="8" rtl="0">
              <a:buNone/>
              <a:defRPr>
                <a:solidFill>
                  <a:srgbClr val="66666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2016-Template">
  <p:cSld name="CUSTOM_4">
    <p:bg>
      <p:bgPr>
        <a:blipFill>
          <a:blip r:embed="rId2">
            <a:alphaModFix/>
          </a:blip>
          <a:stretch>
            <a:fillRect/>
          </a:stretch>
        </a:blipFill>
      </p:bgPr>
    </p:bg>
    <p:spTree>
      <p:nvGrpSpPr>
        <p:cNvPr id="420" name="Shape 420"/>
        <p:cNvGrpSpPr/>
        <p:nvPr/>
      </p:nvGrpSpPr>
      <p:grpSpPr>
        <a:xfrm>
          <a:off x="0" y="0"/>
          <a:ext cx="0" cy="0"/>
          <a:chOff x="0" y="0"/>
          <a:chExt cx="0" cy="0"/>
        </a:xfrm>
      </p:grpSpPr>
      <p:pic>
        <p:nvPicPr>
          <p:cNvPr descr="logo_title.png" id="421" name="Google Shape;421;p88"/>
          <p:cNvPicPr preferRelativeResize="0"/>
          <p:nvPr/>
        </p:nvPicPr>
        <p:blipFill>
          <a:blip r:embed="rId3">
            <a:alphaModFix/>
          </a:blip>
          <a:stretch>
            <a:fillRect/>
          </a:stretch>
        </p:blipFill>
        <p:spPr>
          <a:xfrm>
            <a:off x="3028075" y="2076300"/>
            <a:ext cx="3087851" cy="9909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6">
  <p:cSld name="TITLE_AND_BODY_6">
    <p:spTree>
      <p:nvGrpSpPr>
        <p:cNvPr id="422" name="Shape 422"/>
        <p:cNvGrpSpPr/>
        <p:nvPr/>
      </p:nvGrpSpPr>
      <p:grpSpPr>
        <a:xfrm>
          <a:off x="0" y="0"/>
          <a:ext cx="0" cy="0"/>
          <a:chOff x="0" y="0"/>
          <a:chExt cx="0" cy="0"/>
        </a:xfrm>
      </p:grpSpPr>
      <p:sp>
        <p:nvSpPr>
          <p:cNvPr id="423" name="Google Shape;423;p8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 name="Google Shape;424;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25" name="Google Shape;425;p8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7">
  <p:cSld name="TITLE_AND_BODY_7">
    <p:spTree>
      <p:nvGrpSpPr>
        <p:cNvPr id="426" name="Shape 426"/>
        <p:cNvGrpSpPr/>
        <p:nvPr/>
      </p:nvGrpSpPr>
      <p:grpSpPr>
        <a:xfrm>
          <a:off x="0" y="0"/>
          <a:ext cx="0" cy="0"/>
          <a:chOff x="0" y="0"/>
          <a:chExt cx="0" cy="0"/>
        </a:xfrm>
      </p:grpSpPr>
      <p:sp>
        <p:nvSpPr>
          <p:cNvPr id="427" name="Google Shape;427;p9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8" name="Google Shape;428;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29" name="Google Shape;429;p9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 Header 1">
    <p:spTree>
      <p:nvGrpSpPr>
        <p:cNvPr id="48" name="Shape 48"/>
        <p:cNvGrpSpPr/>
        <p:nvPr/>
      </p:nvGrpSpPr>
      <p:grpSpPr>
        <a:xfrm>
          <a:off x="0" y="0"/>
          <a:ext cx="0" cy="0"/>
          <a:chOff x="0" y="0"/>
          <a:chExt cx="0" cy="0"/>
        </a:xfrm>
      </p:grpSpPr>
      <p:sp>
        <p:nvSpPr>
          <p:cNvPr id="49" name="Google Shape;49;p10"/>
          <p:cNvSpPr txBox="1"/>
          <p:nvPr>
            <p:ph type="title"/>
          </p:nvPr>
        </p:nvSpPr>
        <p:spPr>
          <a:xfrm>
            <a:off x="396393" y="1969201"/>
            <a:ext cx="7772400" cy="9300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8">
  <p:cSld name="TITLE_AND_BODY_8">
    <p:spTree>
      <p:nvGrpSpPr>
        <p:cNvPr id="430" name="Shape 430"/>
        <p:cNvGrpSpPr/>
        <p:nvPr/>
      </p:nvGrpSpPr>
      <p:grpSpPr>
        <a:xfrm>
          <a:off x="0" y="0"/>
          <a:ext cx="0" cy="0"/>
          <a:chOff x="0" y="0"/>
          <a:chExt cx="0" cy="0"/>
        </a:xfrm>
      </p:grpSpPr>
      <p:sp>
        <p:nvSpPr>
          <p:cNvPr id="431" name="Google Shape;431;p9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2" name="Google Shape;43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33" name="Google Shape;433;p91"/>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434" name="Shape 434"/>
        <p:cNvGrpSpPr/>
        <p:nvPr/>
      </p:nvGrpSpPr>
      <p:grpSpPr>
        <a:xfrm>
          <a:off x="0" y="0"/>
          <a:ext cx="0" cy="0"/>
          <a:chOff x="0" y="0"/>
          <a:chExt cx="0" cy="0"/>
        </a:xfrm>
      </p:grpSpPr>
      <p:sp>
        <p:nvSpPr>
          <p:cNvPr id="435" name="Google Shape;435;p92"/>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6" name="Google Shape;436;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3">
  <p:cSld name="TITLE_13">
    <p:spTree>
      <p:nvGrpSpPr>
        <p:cNvPr id="437" name="Shape 437"/>
        <p:cNvGrpSpPr/>
        <p:nvPr/>
      </p:nvGrpSpPr>
      <p:grpSpPr>
        <a:xfrm>
          <a:off x="0" y="0"/>
          <a:ext cx="0" cy="0"/>
          <a:chOff x="0" y="0"/>
          <a:chExt cx="0" cy="0"/>
        </a:xfrm>
      </p:grpSpPr>
      <p:sp>
        <p:nvSpPr>
          <p:cNvPr id="438" name="Google Shape;438;p9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9" name="Google Shape;439;p9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40" name="Google Shape;440;p9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4">
  <p:cSld name="TITLE_14">
    <p:spTree>
      <p:nvGrpSpPr>
        <p:cNvPr id="441" name="Shape 441"/>
        <p:cNvGrpSpPr/>
        <p:nvPr/>
      </p:nvGrpSpPr>
      <p:grpSpPr>
        <a:xfrm>
          <a:off x="0" y="0"/>
          <a:ext cx="0" cy="0"/>
          <a:chOff x="0" y="0"/>
          <a:chExt cx="0" cy="0"/>
        </a:xfrm>
      </p:grpSpPr>
      <p:sp>
        <p:nvSpPr>
          <p:cNvPr id="442" name="Google Shape;442;p9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3" name="Google Shape;443;p9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44" name="Google Shape;444;p94"/>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0">
  <p:cSld name="TITLE_AND_BODY_10">
    <p:spTree>
      <p:nvGrpSpPr>
        <p:cNvPr id="445" name="Shape 445"/>
        <p:cNvGrpSpPr/>
        <p:nvPr/>
      </p:nvGrpSpPr>
      <p:grpSpPr>
        <a:xfrm>
          <a:off x="0" y="0"/>
          <a:ext cx="0" cy="0"/>
          <a:chOff x="0" y="0"/>
          <a:chExt cx="0" cy="0"/>
        </a:xfrm>
      </p:grpSpPr>
      <p:sp>
        <p:nvSpPr>
          <p:cNvPr id="446" name="Google Shape;446;p9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7" name="Google Shape;447;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48" name="Google Shape;448;p95"/>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4">
  <p:cSld name="CUSTOM_1_4">
    <p:spTree>
      <p:nvGrpSpPr>
        <p:cNvPr id="449" name="Shape 449"/>
        <p:cNvGrpSpPr/>
        <p:nvPr/>
      </p:nvGrpSpPr>
      <p:grpSpPr>
        <a:xfrm>
          <a:off x="0" y="0"/>
          <a:ext cx="0" cy="0"/>
          <a:chOff x="0" y="0"/>
          <a:chExt cx="0" cy="0"/>
        </a:xfrm>
      </p:grpSpPr>
      <p:sp>
        <p:nvSpPr>
          <p:cNvPr id="450" name="Google Shape;450;p96"/>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1" name="Google Shape;451;p96"/>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452" name="Google Shape;452;p9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453" name="Google Shape;453;p9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1">
  <p:cSld name="TITLE_AND_BODY_11">
    <p:spTree>
      <p:nvGrpSpPr>
        <p:cNvPr id="454" name="Shape 454"/>
        <p:cNvGrpSpPr/>
        <p:nvPr/>
      </p:nvGrpSpPr>
      <p:grpSpPr>
        <a:xfrm>
          <a:off x="0" y="0"/>
          <a:ext cx="0" cy="0"/>
          <a:chOff x="0" y="0"/>
          <a:chExt cx="0" cy="0"/>
        </a:xfrm>
      </p:grpSpPr>
      <p:sp>
        <p:nvSpPr>
          <p:cNvPr id="455" name="Google Shape;455;p9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6" name="Google Shape;456;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57" name="Google Shape;457;p97"/>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5">
  <p:cSld name="TITLE_15">
    <p:spTree>
      <p:nvGrpSpPr>
        <p:cNvPr id="458" name="Shape 458"/>
        <p:cNvGrpSpPr/>
        <p:nvPr/>
      </p:nvGrpSpPr>
      <p:grpSpPr>
        <a:xfrm>
          <a:off x="0" y="0"/>
          <a:ext cx="0" cy="0"/>
          <a:chOff x="0" y="0"/>
          <a:chExt cx="0" cy="0"/>
        </a:xfrm>
      </p:grpSpPr>
      <p:sp>
        <p:nvSpPr>
          <p:cNvPr id="459" name="Google Shape;459;p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0" name="Google Shape;460;p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61" name="Google Shape;461;p98"/>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6">
  <p:cSld name="TITLE_16">
    <p:spTree>
      <p:nvGrpSpPr>
        <p:cNvPr id="462" name="Shape 462"/>
        <p:cNvGrpSpPr/>
        <p:nvPr/>
      </p:nvGrpSpPr>
      <p:grpSpPr>
        <a:xfrm>
          <a:off x="0" y="0"/>
          <a:ext cx="0" cy="0"/>
          <a:chOff x="0" y="0"/>
          <a:chExt cx="0" cy="0"/>
        </a:xfrm>
      </p:grpSpPr>
      <p:sp>
        <p:nvSpPr>
          <p:cNvPr id="463" name="Google Shape;463;p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4" name="Google Shape;464;p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65" name="Google Shape;465;p9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2">
  <p:cSld name="TITLE_AND_BODY_12">
    <p:spTree>
      <p:nvGrpSpPr>
        <p:cNvPr id="466" name="Shape 466"/>
        <p:cNvGrpSpPr/>
        <p:nvPr/>
      </p:nvGrpSpPr>
      <p:grpSpPr>
        <a:xfrm>
          <a:off x="0" y="0"/>
          <a:ext cx="0" cy="0"/>
          <a:chOff x="0" y="0"/>
          <a:chExt cx="0" cy="0"/>
        </a:xfrm>
      </p:grpSpPr>
      <p:sp>
        <p:nvSpPr>
          <p:cNvPr id="467" name="Google Shape;467;p10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8" name="Google Shape;468;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69" name="Google Shape;469;p10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107" Type="http://schemas.openxmlformats.org/officeDocument/2006/relationships/slideLayout" Target="../slideLayouts/slideLayout105.xml"/><Relationship Id="rId106" Type="http://schemas.openxmlformats.org/officeDocument/2006/relationships/slideLayout" Target="../slideLayouts/slideLayout104.xml"/><Relationship Id="rId105" Type="http://schemas.openxmlformats.org/officeDocument/2006/relationships/slideLayout" Target="../slideLayouts/slideLayout103.xml"/><Relationship Id="rId104" Type="http://schemas.openxmlformats.org/officeDocument/2006/relationships/slideLayout" Target="../slideLayouts/slideLayout102.xml"/><Relationship Id="rId109" Type="http://schemas.openxmlformats.org/officeDocument/2006/relationships/slideLayout" Target="../slideLayouts/slideLayout107.xml"/><Relationship Id="rId108" Type="http://schemas.openxmlformats.org/officeDocument/2006/relationships/slideLayout" Target="../slideLayouts/slideLayout106.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103" Type="http://schemas.openxmlformats.org/officeDocument/2006/relationships/slideLayout" Target="../slideLayouts/slideLayout101.xml"/><Relationship Id="rId102" Type="http://schemas.openxmlformats.org/officeDocument/2006/relationships/slideLayout" Target="../slideLayouts/slideLayout100.xml"/><Relationship Id="rId101" Type="http://schemas.openxmlformats.org/officeDocument/2006/relationships/slideLayout" Target="../slideLayouts/slideLayout99.xml"/><Relationship Id="rId100" Type="http://schemas.openxmlformats.org/officeDocument/2006/relationships/slideLayout" Target="../slideLayouts/slideLayout98.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33" Type="http://schemas.openxmlformats.org/officeDocument/2006/relationships/slideLayout" Target="../slideLayouts/slideLayout31.xml"/><Relationship Id="rId32" Type="http://schemas.openxmlformats.org/officeDocument/2006/relationships/slideLayout" Target="../slideLayouts/slideLayout30.xml"/><Relationship Id="rId35" Type="http://schemas.openxmlformats.org/officeDocument/2006/relationships/slideLayout" Target="../slideLayouts/slideLayout33.xml"/><Relationship Id="rId34" Type="http://schemas.openxmlformats.org/officeDocument/2006/relationships/slideLayout" Target="../slideLayouts/slideLayout32.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29" Type="http://schemas.openxmlformats.org/officeDocument/2006/relationships/slideLayout" Target="../slideLayouts/slideLayout127.xml"/><Relationship Id="rId128" Type="http://schemas.openxmlformats.org/officeDocument/2006/relationships/slideLayout" Target="../slideLayouts/slideLayout126.xml"/><Relationship Id="rId127" Type="http://schemas.openxmlformats.org/officeDocument/2006/relationships/slideLayout" Target="../slideLayouts/slideLayout125.xml"/><Relationship Id="rId126" Type="http://schemas.openxmlformats.org/officeDocument/2006/relationships/slideLayout" Target="../slideLayouts/slideLayout124.xml"/><Relationship Id="rId26" Type="http://schemas.openxmlformats.org/officeDocument/2006/relationships/slideLayout" Target="../slideLayouts/slideLayout24.xml"/><Relationship Id="rId121" Type="http://schemas.openxmlformats.org/officeDocument/2006/relationships/slideLayout" Target="../slideLayouts/slideLayout119.xml"/><Relationship Id="rId25" Type="http://schemas.openxmlformats.org/officeDocument/2006/relationships/slideLayout" Target="../slideLayouts/slideLayout23.xml"/><Relationship Id="rId120" Type="http://schemas.openxmlformats.org/officeDocument/2006/relationships/slideLayout" Target="../slideLayouts/slideLayout118.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125" Type="http://schemas.openxmlformats.org/officeDocument/2006/relationships/slideLayout" Target="../slideLayouts/slideLayout123.xml"/><Relationship Id="rId29" Type="http://schemas.openxmlformats.org/officeDocument/2006/relationships/slideLayout" Target="../slideLayouts/slideLayout27.xml"/><Relationship Id="rId124" Type="http://schemas.openxmlformats.org/officeDocument/2006/relationships/slideLayout" Target="../slideLayouts/slideLayout122.xml"/><Relationship Id="rId123" Type="http://schemas.openxmlformats.org/officeDocument/2006/relationships/slideLayout" Target="../slideLayouts/slideLayout121.xml"/><Relationship Id="rId122" Type="http://schemas.openxmlformats.org/officeDocument/2006/relationships/slideLayout" Target="../slideLayouts/slideLayout120.xml"/><Relationship Id="rId95" Type="http://schemas.openxmlformats.org/officeDocument/2006/relationships/slideLayout" Target="../slideLayouts/slideLayout93.xml"/><Relationship Id="rId94" Type="http://schemas.openxmlformats.org/officeDocument/2006/relationships/slideLayout" Target="../slideLayouts/slideLayout92.xml"/><Relationship Id="rId97" Type="http://schemas.openxmlformats.org/officeDocument/2006/relationships/slideLayout" Target="../slideLayouts/slideLayout95.xml"/><Relationship Id="rId96" Type="http://schemas.openxmlformats.org/officeDocument/2006/relationships/slideLayout" Target="../slideLayouts/slideLayout94.xml"/><Relationship Id="rId11" Type="http://schemas.openxmlformats.org/officeDocument/2006/relationships/slideLayout" Target="../slideLayouts/slideLayout9.xml"/><Relationship Id="rId99" Type="http://schemas.openxmlformats.org/officeDocument/2006/relationships/slideLayout" Target="../slideLayouts/slideLayout97.xml"/><Relationship Id="rId10" Type="http://schemas.openxmlformats.org/officeDocument/2006/relationships/slideLayout" Target="../slideLayouts/slideLayout8.xml"/><Relationship Id="rId98" Type="http://schemas.openxmlformats.org/officeDocument/2006/relationships/slideLayout" Target="../slideLayouts/slideLayout96.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91" Type="http://schemas.openxmlformats.org/officeDocument/2006/relationships/slideLayout" Target="../slideLayouts/slideLayout89.xml"/><Relationship Id="rId90" Type="http://schemas.openxmlformats.org/officeDocument/2006/relationships/slideLayout" Target="../slideLayouts/slideLayout88.xml"/><Relationship Id="rId93" Type="http://schemas.openxmlformats.org/officeDocument/2006/relationships/slideLayout" Target="../slideLayouts/slideLayout91.xml"/><Relationship Id="rId92" Type="http://schemas.openxmlformats.org/officeDocument/2006/relationships/slideLayout" Target="../slideLayouts/slideLayout90.xml"/><Relationship Id="rId118" Type="http://schemas.openxmlformats.org/officeDocument/2006/relationships/slideLayout" Target="../slideLayouts/slideLayout116.xml"/><Relationship Id="rId117" Type="http://schemas.openxmlformats.org/officeDocument/2006/relationships/slideLayout" Target="../slideLayouts/slideLayout115.xml"/><Relationship Id="rId116" Type="http://schemas.openxmlformats.org/officeDocument/2006/relationships/slideLayout" Target="../slideLayouts/slideLayout114.xml"/><Relationship Id="rId115" Type="http://schemas.openxmlformats.org/officeDocument/2006/relationships/slideLayout" Target="../slideLayouts/slideLayout113.xml"/><Relationship Id="rId119" Type="http://schemas.openxmlformats.org/officeDocument/2006/relationships/slideLayout" Target="../slideLayouts/slideLayout117.xml"/><Relationship Id="rId15" Type="http://schemas.openxmlformats.org/officeDocument/2006/relationships/slideLayout" Target="../slideLayouts/slideLayout13.xml"/><Relationship Id="rId110" Type="http://schemas.openxmlformats.org/officeDocument/2006/relationships/slideLayout" Target="../slideLayouts/slideLayout108.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14" Type="http://schemas.openxmlformats.org/officeDocument/2006/relationships/slideLayout" Target="../slideLayouts/slideLayout112.xml"/><Relationship Id="rId18" Type="http://schemas.openxmlformats.org/officeDocument/2006/relationships/slideLayout" Target="../slideLayouts/slideLayout16.xml"/><Relationship Id="rId113" Type="http://schemas.openxmlformats.org/officeDocument/2006/relationships/slideLayout" Target="../slideLayouts/slideLayout111.xml"/><Relationship Id="rId112" Type="http://schemas.openxmlformats.org/officeDocument/2006/relationships/slideLayout" Target="../slideLayouts/slideLayout110.xml"/><Relationship Id="rId111" Type="http://schemas.openxmlformats.org/officeDocument/2006/relationships/slideLayout" Target="../slideLayouts/slideLayout109.xml"/><Relationship Id="rId84" Type="http://schemas.openxmlformats.org/officeDocument/2006/relationships/slideLayout" Target="../slideLayouts/slideLayout82.xml"/><Relationship Id="rId83" Type="http://schemas.openxmlformats.org/officeDocument/2006/relationships/slideLayout" Target="../slideLayouts/slideLayout81.xml"/><Relationship Id="rId86" Type="http://schemas.openxmlformats.org/officeDocument/2006/relationships/slideLayout" Target="../slideLayouts/slideLayout84.xml"/><Relationship Id="rId85" Type="http://schemas.openxmlformats.org/officeDocument/2006/relationships/slideLayout" Target="../slideLayouts/slideLayout83.xml"/><Relationship Id="rId88" Type="http://schemas.openxmlformats.org/officeDocument/2006/relationships/slideLayout" Target="../slideLayouts/slideLayout86.xml"/><Relationship Id="rId87" Type="http://schemas.openxmlformats.org/officeDocument/2006/relationships/slideLayout" Target="../slideLayouts/slideLayout85.xml"/><Relationship Id="rId89" Type="http://schemas.openxmlformats.org/officeDocument/2006/relationships/slideLayout" Target="../slideLayouts/slideLayout87.xml"/><Relationship Id="rId80" Type="http://schemas.openxmlformats.org/officeDocument/2006/relationships/slideLayout" Target="../slideLayouts/slideLayout78.xml"/><Relationship Id="rId82" Type="http://schemas.openxmlformats.org/officeDocument/2006/relationships/slideLayout" Target="../slideLayouts/slideLayout80.xml"/><Relationship Id="rId81" Type="http://schemas.openxmlformats.org/officeDocument/2006/relationships/slideLayout" Target="../slideLayouts/slideLayout79.xml"/><Relationship Id="rId1" Type="http://schemas.openxmlformats.org/officeDocument/2006/relationships/image" Target="../media/image7.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73" Type="http://schemas.openxmlformats.org/officeDocument/2006/relationships/slideLayout" Target="../slideLayouts/slideLayout71.xml"/><Relationship Id="rId72" Type="http://schemas.openxmlformats.org/officeDocument/2006/relationships/slideLayout" Target="../slideLayouts/slideLayout70.xml"/><Relationship Id="rId75" Type="http://schemas.openxmlformats.org/officeDocument/2006/relationships/slideLayout" Target="../slideLayouts/slideLayout73.xml"/><Relationship Id="rId74" Type="http://schemas.openxmlformats.org/officeDocument/2006/relationships/slideLayout" Target="../slideLayouts/slideLayout72.xml"/><Relationship Id="rId77" Type="http://schemas.openxmlformats.org/officeDocument/2006/relationships/slideLayout" Target="../slideLayouts/slideLayout75.xml"/><Relationship Id="rId76" Type="http://schemas.openxmlformats.org/officeDocument/2006/relationships/slideLayout" Target="../slideLayouts/slideLayout74.xml"/><Relationship Id="rId79" Type="http://schemas.openxmlformats.org/officeDocument/2006/relationships/slideLayout" Target="../slideLayouts/slideLayout77.xml"/><Relationship Id="rId78" Type="http://schemas.openxmlformats.org/officeDocument/2006/relationships/slideLayout" Target="../slideLayouts/slideLayout76.xml"/><Relationship Id="rId71" Type="http://schemas.openxmlformats.org/officeDocument/2006/relationships/slideLayout" Target="../slideLayouts/slideLayout69.xml"/><Relationship Id="rId70" Type="http://schemas.openxmlformats.org/officeDocument/2006/relationships/slideLayout" Target="../slideLayouts/slideLayout68.xml"/><Relationship Id="rId130" Type="http://schemas.openxmlformats.org/officeDocument/2006/relationships/theme" Target="../theme/theme1.xml"/><Relationship Id="rId62" Type="http://schemas.openxmlformats.org/officeDocument/2006/relationships/slideLayout" Target="../slideLayouts/slideLayout60.xml"/><Relationship Id="rId61" Type="http://schemas.openxmlformats.org/officeDocument/2006/relationships/slideLayout" Target="../slideLayouts/slideLayout59.xml"/><Relationship Id="rId64" Type="http://schemas.openxmlformats.org/officeDocument/2006/relationships/slideLayout" Target="../slideLayouts/slideLayout62.xml"/><Relationship Id="rId63" Type="http://schemas.openxmlformats.org/officeDocument/2006/relationships/slideLayout" Target="../slideLayouts/slideLayout61.xml"/><Relationship Id="rId66" Type="http://schemas.openxmlformats.org/officeDocument/2006/relationships/slideLayout" Target="../slideLayouts/slideLayout64.xml"/><Relationship Id="rId65" Type="http://schemas.openxmlformats.org/officeDocument/2006/relationships/slideLayout" Target="../slideLayouts/slideLayout63.xml"/><Relationship Id="rId68" Type="http://schemas.openxmlformats.org/officeDocument/2006/relationships/slideLayout" Target="../slideLayouts/slideLayout66.xml"/><Relationship Id="rId67" Type="http://schemas.openxmlformats.org/officeDocument/2006/relationships/slideLayout" Target="../slideLayouts/slideLayout65.xml"/><Relationship Id="rId60" Type="http://schemas.openxmlformats.org/officeDocument/2006/relationships/slideLayout" Target="../slideLayouts/slideLayout58.xml"/><Relationship Id="rId69" Type="http://schemas.openxmlformats.org/officeDocument/2006/relationships/slideLayout" Target="../slideLayouts/slideLayout67.xml"/><Relationship Id="rId51" Type="http://schemas.openxmlformats.org/officeDocument/2006/relationships/slideLayout" Target="../slideLayouts/slideLayout49.xml"/><Relationship Id="rId50" Type="http://schemas.openxmlformats.org/officeDocument/2006/relationships/slideLayout" Target="../slideLayouts/slideLayout48.xml"/><Relationship Id="rId53" Type="http://schemas.openxmlformats.org/officeDocument/2006/relationships/slideLayout" Target="../slideLayouts/slideLayout51.xml"/><Relationship Id="rId52" Type="http://schemas.openxmlformats.org/officeDocument/2006/relationships/slideLayout" Target="../slideLayouts/slideLayout50.xml"/><Relationship Id="rId55" Type="http://schemas.openxmlformats.org/officeDocument/2006/relationships/slideLayout" Target="../slideLayouts/slideLayout53.xml"/><Relationship Id="rId54" Type="http://schemas.openxmlformats.org/officeDocument/2006/relationships/slideLayout" Target="../slideLayouts/slideLayout52.xml"/><Relationship Id="rId57" Type="http://schemas.openxmlformats.org/officeDocument/2006/relationships/slideLayout" Target="../slideLayouts/slideLayout55.xml"/><Relationship Id="rId56" Type="http://schemas.openxmlformats.org/officeDocument/2006/relationships/slideLayout" Target="../slideLayouts/slideLayout54.xml"/><Relationship Id="rId59" Type="http://schemas.openxmlformats.org/officeDocument/2006/relationships/slideLayout" Target="../slideLayouts/slideLayout57.xml"/><Relationship Id="rId58" Type="http://schemas.openxmlformats.org/officeDocument/2006/relationships/slideLayout" Target="../slideLayouts/slideLayout56.xml"/></Relationships>
</file>

<file path=ppt/slideMasters/_rels/slideMaster10.xml.rels><?xml version="1.0" encoding="UTF-8" standalone="yes"?><Relationships xmlns="http://schemas.openxmlformats.org/package/2006/relationships"><Relationship Id="rId20" Type="http://schemas.openxmlformats.org/officeDocument/2006/relationships/theme" Target="../theme/theme10.xml"/><Relationship Id="rId11" Type="http://schemas.openxmlformats.org/officeDocument/2006/relationships/slideLayout" Target="../slideLayouts/slideLayout299.xml"/><Relationship Id="rId10" Type="http://schemas.openxmlformats.org/officeDocument/2006/relationships/slideLayout" Target="../slideLayouts/slideLayout298.xml"/><Relationship Id="rId13" Type="http://schemas.openxmlformats.org/officeDocument/2006/relationships/slideLayout" Target="../slideLayouts/slideLayout301.xml"/><Relationship Id="rId12" Type="http://schemas.openxmlformats.org/officeDocument/2006/relationships/slideLayout" Target="../slideLayouts/slideLayout300.xml"/><Relationship Id="rId15" Type="http://schemas.openxmlformats.org/officeDocument/2006/relationships/slideLayout" Target="../slideLayouts/slideLayout303.xml"/><Relationship Id="rId14" Type="http://schemas.openxmlformats.org/officeDocument/2006/relationships/slideLayout" Target="../slideLayouts/slideLayout302.xml"/><Relationship Id="rId17" Type="http://schemas.openxmlformats.org/officeDocument/2006/relationships/slideLayout" Target="../slideLayouts/slideLayout305.xml"/><Relationship Id="rId16" Type="http://schemas.openxmlformats.org/officeDocument/2006/relationships/slideLayout" Target="../slideLayouts/slideLayout304.xml"/><Relationship Id="rId19" Type="http://schemas.openxmlformats.org/officeDocument/2006/relationships/slideLayout" Target="../slideLayouts/slideLayout307.xml"/><Relationship Id="rId18" Type="http://schemas.openxmlformats.org/officeDocument/2006/relationships/slideLayout" Target="../slideLayouts/slideLayout306.xml"/><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327.xml"/><Relationship Id="rId21" Type="http://schemas.openxmlformats.org/officeDocument/2006/relationships/theme" Target="../theme/theme3.xml"/><Relationship Id="rId11" Type="http://schemas.openxmlformats.org/officeDocument/2006/relationships/slideLayout" Target="../slideLayouts/slideLayout318.xml"/><Relationship Id="rId10" Type="http://schemas.openxmlformats.org/officeDocument/2006/relationships/slideLayout" Target="../slideLayouts/slideLayout317.xml"/><Relationship Id="rId13" Type="http://schemas.openxmlformats.org/officeDocument/2006/relationships/slideLayout" Target="../slideLayouts/slideLayout320.xml"/><Relationship Id="rId12" Type="http://schemas.openxmlformats.org/officeDocument/2006/relationships/slideLayout" Target="../slideLayouts/slideLayout319.xml"/><Relationship Id="rId15" Type="http://schemas.openxmlformats.org/officeDocument/2006/relationships/slideLayout" Target="../slideLayouts/slideLayout322.xml"/><Relationship Id="rId14" Type="http://schemas.openxmlformats.org/officeDocument/2006/relationships/slideLayout" Target="../slideLayouts/slideLayout321.xml"/><Relationship Id="rId17" Type="http://schemas.openxmlformats.org/officeDocument/2006/relationships/slideLayout" Target="../slideLayouts/slideLayout324.xml"/><Relationship Id="rId16" Type="http://schemas.openxmlformats.org/officeDocument/2006/relationships/slideLayout" Target="../slideLayouts/slideLayout323.xml"/><Relationship Id="rId19" Type="http://schemas.openxmlformats.org/officeDocument/2006/relationships/slideLayout" Target="../slideLayouts/slideLayout326.xml"/><Relationship Id="rId18" Type="http://schemas.openxmlformats.org/officeDocument/2006/relationships/slideLayout" Target="../slideLayouts/slideLayout325.xml"/><Relationship Id="rId1" Type="http://schemas.openxmlformats.org/officeDocument/2006/relationships/slideLayout" Target="../slideLayouts/slideLayout308.xml"/><Relationship Id="rId2" Type="http://schemas.openxmlformats.org/officeDocument/2006/relationships/slideLayout" Target="../slideLayouts/slideLayout309.xml"/><Relationship Id="rId3" Type="http://schemas.openxmlformats.org/officeDocument/2006/relationships/slideLayout" Target="../slideLayouts/slideLayout310.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5" Type="http://schemas.openxmlformats.org/officeDocument/2006/relationships/slideLayout" Target="../slideLayouts/slideLayout312.xml"/><Relationship Id="rId6" Type="http://schemas.openxmlformats.org/officeDocument/2006/relationships/slideLayout" Target="../slideLayouts/slideLayout313.xml"/><Relationship Id="rId7" Type="http://schemas.openxmlformats.org/officeDocument/2006/relationships/slideLayout" Target="../slideLayouts/slideLayout314.xml"/><Relationship Id="rId8" Type="http://schemas.openxmlformats.org/officeDocument/2006/relationships/slideLayout" Target="../slideLayouts/slideLayout315.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8.xml"/><Relationship Id="rId10" Type="http://schemas.openxmlformats.org/officeDocument/2006/relationships/slideLayout" Target="../slideLayouts/slideLayout137.xml"/><Relationship Id="rId13" Type="http://schemas.openxmlformats.org/officeDocument/2006/relationships/slideLayout" Target="../slideLayouts/slideLayout140.xml"/><Relationship Id="rId12" Type="http://schemas.openxmlformats.org/officeDocument/2006/relationships/slideLayout" Target="../slideLayouts/slideLayout139.xml"/><Relationship Id="rId15" Type="http://schemas.openxmlformats.org/officeDocument/2006/relationships/theme" Target="../theme/theme7.xml"/><Relationship Id="rId14" Type="http://schemas.openxmlformats.org/officeDocument/2006/relationships/slideLayout" Target="../slideLayouts/slideLayout141.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52.xml"/><Relationship Id="rId10" Type="http://schemas.openxmlformats.org/officeDocument/2006/relationships/slideLayout" Target="../slideLayouts/slideLayout151.xml"/><Relationship Id="rId13" Type="http://schemas.openxmlformats.org/officeDocument/2006/relationships/slideLayout" Target="../slideLayouts/slideLayout154.xml"/><Relationship Id="rId12" Type="http://schemas.openxmlformats.org/officeDocument/2006/relationships/slideLayout" Target="../slideLayouts/slideLayout153.xml"/><Relationship Id="rId15" Type="http://schemas.openxmlformats.org/officeDocument/2006/relationships/slideLayout" Target="../slideLayouts/slideLayout156.xml"/><Relationship Id="rId14" Type="http://schemas.openxmlformats.org/officeDocument/2006/relationships/slideLayout" Target="../slideLayouts/slideLayout155.xml"/><Relationship Id="rId17" Type="http://schemas.openxmlformats.org/officeDocument/2006/relationships/theme" Target="../theme/theme8.xml"/><Relationship Id="rId16" Type="http://schemas.openxmlformats.org/officeDocument/2006/relationships/slideLayout" Target="../slideLayouts/slideLayout157.xml"/><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68.xml"/><Relationship Id="rId10" Type="http://schemas.openxmlformats.org/officeDocument/2006/relationships/slideLayout" Target="../slideLayouts/slideLayout167.xml"/><Relationship Id="rId13" Type="http://schemas.openxmlformats.org/officeDocument/2006/relationships/slideLayout" Target="../slideLayouts/slideLayout170.xml"/><Relationship Id="rId12" Type="http://schemas.openxmlformats.org/officeDocument/2006/relationships/slideLayout" Target="../slideLayouts/slideLayout169.xml"/><Relationship Id="rId15" Type="http://schemas.openxmlformats.org/officeDocument/2006/relationships/slideLayout" Target="../slideLayouts/slideLayout172.xml"/><Relationship Id="rId14" Type="http://schemas.openxmlformats.org/officeDocument/2006/relationships/slideLayout" Target="../slideLayouts/slideLayout171.xml"/><Relationship Id="rId16" Type="http://schemas.openxmlformats.org/officeDocument/2006/relationships/theme" Target="../theme/theme2.xml"/><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183.xml"/><Relationship Id="rId10" Type="http://schemas.openxmlformats.org/officeDocument/2006/relationships/slideLayout" Target="../slideLayouts/slideLayout182.xml"/><Relationship Id="rId13" Type="http://schemas.openxmlformats.org/officeDocument/2006/relationships/slideLayout" Target="../slideLayouts/slideLayout185.xml"/><Relationship Id="rId12" Type="http://schemas.openxmlformats.org/officeDocument/2006/relationships/slideLayout" Target="../slideLayouts/slideLayout184.xml"/><Relationship Id="rId15" Type="http://schemas.openxmlformats.org/officeDocument/2006/relationships/slideLayout" Target="../slideLayouts/slideLayout187.xml"/><Relationship Id="rId14" Type="http://schemas.openxmlformats.org/officeDocument/2006/relationships/slideLayout" Target="../slideLayouts/slideLayout186.xml"/><Relationship Id="rId16" Type="http://schemas.openxmlformats.org/officeDocument/2006/relationships/theme" Target="../theme/theme4.xml"/><Relationship Id="rId1" Type="http://schemas.openxmlformats.org/officeDocument/2006/relationships/slideLayout" Target="../slideLayouts/slideLayout173.xml"/><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27.xml"/><Relationship Id="rId42" Type="http://schemas.openxmlformats.org/officeDocument/2006/relationships/slideLayout" Target="../slideLayouts/slideLayout229.xml"/><Relationship Id="rId41" Type="http://schemas.openxmlformats.org/officeDocument/2006/relationships/slideLayout" Target="../slideLayouts/slideLayout228.xml"/><Relationship Id="rId43" Type="http://schemas.openxmlformats.org/officeDocument/2006/relationships/theme" Target="../theme/theme9.xml"/><Relationship Id="rId31" Type="http://schemas.openxmlformats.org/officeDocument/2006/relationships/slideLayout" Target="../slideLayouts/slideLayout218.xml"/><Relationship Id="rId30" Type="http://schemas.openxmlformats.org/officeDocument/2006/relationships/slideLayout" Target="../slideLayouts/slideLayout217.xml"/><Relationship Id="rId33" Type="http://schemas.openxmlformats.org/officeDocument/2006/relationships/slideLayout" Target="../slideLayouts/slideLayout220.xml"/><Relationship Id="rId32" Type="http://schemas.openxmlformats.org/officeDocument/2006/relationships/slideLayout" Target="../slideLayouts/slideLayout219.xml"/><Relationship Id="rId35" Type="http://schemas.openxmlformats.org/officeDocument/2006/relationships/slideLayout" Target="../slideLayouts/slideLayout222.xml"/><Relationship Id="rId34" Type="http://schemas.openxmlformats.org/officeDocument/2006/relationships/slideLayout" Target="../slideLayouts/slideLayout221.xml"/><Relationship Id="rId37" Type="http://schemas.openxmlformats.org/officeDocument/2006/relationships/slideLayout" Target="../slideLayouts/slideLayout224.xml"/><Relationship Id="rId36" Type="http://schemas.openxmlformats.org/officeDocument/2006/relationships/slideLayout" Target="../slideLayouts/slideLayout223.xml"/><Relationship Id="rId39" Type="http://schemas.openxmlformats.org/officeDocument/2006/relationships/slideLayout" Target="../slideLayouts/slideLayout226.xml"/><Relationship Id="rId38" Type="http://schemas.openxmlformats.org/officeDocument/2006/relationships/slideLayout" Target="../slideLayouts/slideLayout225.xml"/><Relationship Id="rId20" Type="http://schemas.openxmlformats.org/officeDocument/2006/relationships/slideLayout" Target="../slideLayouts/slideLayout207.xml"/><Relationship Id="rId22" Type="http://schemas.openxmlformats.org/officeDocument/2006/relationships/slideLayout" Target="../slideLayouts/slideLayout209.xml"/><Relationship Id="rId21" Type="http://schemas.openxmlformats.org/officeDocument/2006/relationships/slideLayout" Target="../slideLayouts/slideLayout208.xml"/><Relationship Id="rId24" Type="http://schemas.openxmlformats.org/officeDocument/2006/relationships/slideLayout" Target="../slideLayouts/slideLayout211.xml"/><Relationship Id="rId23" Type="http://schemas.openxmlformats.org/officeDocument/2006/relationships/slideLayout" Target="../slideLayouts/slideLayout210.xml"/><Relationship Id="rId26" Type="http://schemas.openxmlformats.org/officeDocument/2006/relationships/slideLayout" Target="../slideLayouts/slideLayout213.xml"/><Relationship Id="rId25" Type="http://schemas.openxmlformats.org/officeDocument/2006/relationships/slideLayout" Target="../slideLayouts/slideLayout212.xml"/><Relationship Id="rId28" Type="http://schemas.openxmlformats.org/officeDocument/2006/relationships/slideLayout" Target="../slideLayouts/slideLayout215.xml"/><Relationship Id="rId27" Type="http://schemas.openxmlformats.org/officeDocument/2006/relationships/slideLayout" Target="../slideLayouts/slideLayout214.xml"/><Relationship Id="rId29" Type="http://schemas.openxmlformats.org/officeDocument/2006/relationships/slideLayout" Target="../slideLayouts/slideLayout216.xml"/><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19" Type="http://schemas.openxmlformats.org/officeDocument/2006/relationships/slideLayout" Target="../slideLayouts/slideLayout206.xml"/><Relationship Id="rId18" Type="http://schemas.openxmlformats.org/officeDocument/2006/relationships/slideLayout" Target="../slideLayouts/slideLayout205.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249.xml"/><Relationship Id="rId22" Type="http://schemas.openxmlformats.org/officeDocument/2006/relationships/slideLayout" Target="../slideLayouts/slideLayout251.xml"/><Relationship Id="rId21" Type="http://schemas.openxmlformats.org/officeDocument/2006/relationships/slideLayout" Target="../slideLayouts/slideLayout250.xml"/><Relationship Id="rId24" Type="http://schemas.openxmlformats.org/officeDocument/2006/relationships/slideLayout" Target="../slideLayouts/slideLayout253.xml"/><Relationship Id="rId23" Type="http://schemas.openxmlformats.org/officeDocument/2006/relationships/slideLayout" Target="../slideLayouts/slideLayout252.xml"/><Relationship Id="rId26" Type="http://schemas.openxmlformats.org/officeDocument/2006/relationships/theme" Target="../theme/theme5.xml"/><Relationship Id="rId25" Type="http://schemas.openxmlformats.org/officeDocument/2006/relationships/slideLayout" Target="../slideLayouts/slideLayout254.xml"/><Relationship Id="rId11" Type="http://schemas.openxmlformats.org/officeDocument/2006/relationships/slideLayout" Target="../slideLayouts/slideLayout240.xml"/><Relationship Id="rId10" Type="http://schemas.openxmlformats.org/officeDocument/2006/relationships/slideLayout" Target="../slideLayouts/slideLayout239.xml"/><Relationship Id="rId13" Type="http://schemas.openxmlformats.org/officeDocument/2006/relationships/slideLayout" Target="../slideLayouts/slideLayout242.xml"/><Relationship Id="rId12" Type="http://schemas.openxmlformats.org/officeDocument/2006/relationships/slideLayout" Target="../slideLayouts/slideLayout241.xml"/><Relationship Id="rId15" Type="http://schemas.openxmlformats.org/officeDocument/2006/relationships/slideLayout" Target="../slideLayouts/slideLayout244.xml"/><Relationship Id="rId14" Type="http://schemas.openxmlformats.org/officeDocument/2006/relationships/slideLayout" Target="../slideLayouts/slideLayout243.xml"/><Relationship Id="rId17" Type="http://schemas.openxmlformats.org/officeDocument/2006/relationships/slideLayout" Target="../slideLayouts/slideLayout246.xml"/><Relationship Id="rId16" Type="http://schemas.openxmlformats.org/officeDocument/2006/relationships/slideLayout" Target="../slideLayouts/slideLayout245.xml"/><Relationship Id="rId19" Type="http://schemas.openxmlformats.org/officeDocument/2006/relationships/slideLayout" Target="../slideLayouts/slideLayout248.xml"/><Relationship Id="rId18" Type="http://schemas.openxmlformats.org/officeDocument/2006/relationships/slideLayout" Target="../slideLayouts/slideLayout247.xml"/><Relationship Id="rId1" Type="http://schemas.openxmlformats.org/officeDocument/2006/relationships/slideLayout" Target="../slideLayouts/slideLayout230.xml"/><Relationship Id="rId2" Type="http://schemas.openxmlformats.org/officeDocument/2006/relationships/slideLayout" Target="../slideLayouts/slideLayout231.xml"/><Relationship Id="rId3" Type="http://schemas.openxmlformats.org/officeDocument/2006/relationships/slideLayout" Target="../slideLayouts/slideLayout232.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5" Type="http://schemas.openxmlformats.org/officeDocument/2006/relationships/slideLayout" Target="../slideLayouts/slideLayout234.xml"/><Relationship Id="rId6" Type="http://schemas.openxmlformats.org/officeDocument/2006/relationships/slideLayout" Target="../slideLayouts/slideLayout235.xml"/><Relationship Id="rId7" Type="http://schemas.openxmlformats.org/officeDocument/2006/relationships/slideLayout" Target="../slideLayouts/slideLayout236.xml"/><Relationship Id="rId8" Type="http://schemas.openxmlformats.org/officeDocument/2006/relationships/slideLayout" Target="../slideLayouts/slideLayout23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265.xml"/><Relationship Id="rId10" Type="http://schemas.openxmlformats.org/officeDocument/2006/relationships/slideLayout" Target="../slideLayouts/slideLayout264.xml"/><Relationship Id="rId13" Type="http://schemas.openxmlformats.org/officeDocument/2006/relationships/slideLayout" Target="../slideLayouts/slideLayout267.xml"/><Relationship Id="rId12" Type="http://schemas.openxmlformats.org/officeDocument/2006/relationships/slideLayout" Target="../slideLayouts/slideLayout266.xml"/><Relationship Id="rId15" Type="http://schemas.openxmlformats.org/officeDocument/2006/relationships/slideLayout" Target="../slideLayouts/slideLayout269.xml"/><Relationship Id="rId14" Type="http://schemas.openxmlformats.org/officeDocument/2006/relationships/slideLayout" Target="../slideLayouts/slideLayout268.xml"/><Relationship Id="rId17" Type="http://schemas.openxmlformats.org/officeDocument/2006/relationships/theme" Target="../theme/theme6.xml"/><Relationship Id="rId16" Type="http://schemas.openxmlformats.org/officeDocument/2006/relationships/slideLayout" Target="../slideLayouts/slideLayout270.xml"/><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281.xml"/><Relationship Id="rId10" Type="http://schemas.openxmlformats.org/officeDocument/2006/relationships/slideLayout" Target="../slideLayouts/slideLayout280.xml"/><Relationship Id="rId13" Type="http://schemas.openxmlformats.org/officeDocument/2006/relationships/slideLayout" Target="../slideLayouts/slideLayout283.xml"/><Relationship Id="rId12" Type="http://schemas.openxmlformats.org/officeDocument/2006/relationships/slideLayout" Target="../slideLayouts/slideLayout282.xml"/><Relationship Id="rId15" Type="http://schemas.openxmlformats.org/officeDocument/2006/relationships/slideLayout" Target="../slideLayouts/slideLayout285.xml"/><Relationship Id="rId14" Type="http://schemas.openxmlformats.org/officeDocument/2006/relationships/slideLayout" Target="../slideLayouts/slideLayout284.xml"/><Relationship Id="rId17" Type="http://schemas.openxmlformats.org/officeDocument/2006/relationships/slideLayout" Target="../slideLayouts/slideLayout287.xml"/><Relationship Id="rId16" Type="http://schemas.openxmlformats.org/officeDocument/2006/relationships/slideLayout" Target="../slideLayouts/slideLayout286.xml"/><Relationship Id="rId19" Type="http://schemas.openxmlformats.org/officeDocument/2006/relationships/theme" Target="../theme/theme11.xml"/><Relationship Id="rId18" Type="http://schemas.openxmlformats.org/officeDocument/2006/relationships/slideLayout" Target="../slideLayouts/slideLayout288.xml"/><Relationship Id="rId1" Type="http://schemas.openxmlformats.org/officeDocument/2006/relationships/slideLayout" Target="../slideLayouts/slideLayout271.xml"/><Relationship Id="rId2" Type="http://schemas.openxmlformats.org/officeDocument/2006/relationships/slideLayout" Target="../slideLayouts/slideLayout272.xml"/><Relationship Id="rId3" Type="http://schemas.openxmlformats.org/officeDocument/2006/relationships/slideLayout" Target="../slideLayouts/slideLayout273.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5" Type="http://schemas.openxmlformats.org/officeDocument/2006/relationships/slideLayout" Target="../slideLayouts/slideLayout275.xml"/><Relationship Id="rId6" Type="http://schemas.openxmlformats.org/officeDocument/2006/relationships/slideLayout" Target="../slideLayouts/slideLayout276.xml"/><Relationship Id="rId7" Type="http://schemas.openxmlformats.org/officeDocument/2006/relationships/slideLayout" Target="../slideLayouts/slideLayout277.xml"/><Relationship Id="rId8" Type="http://schemas.openxmlformats.org/officeDocument/2006/relationships/slideLayout" Target="../slideLayouts/slideLayout2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29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2pPr>
            <a:lvl3pPr indent="0" lvl="2"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3pPr>
            <a:lvl4pPr indent="0" lvl="3"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4pPr>
            <a:lvl5pPr indent="0" lvl="4"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5pPr>
            <a:lvl6pPr indent="0" lvl="5"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6pPr>
            <a:lvl7pPr indent="0" lvl="6"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7pPr>
            <a:lvl8pPr indent="0" lvl="7"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8pPr>
            <a:lvl9pPr indent="0" lvl="8"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826650" y="1360218"/>
            <a:ext cx="7490700" cy="3062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chemeClr val="dk1"/>
              </a:buClr>
              <a:buSzPts val="1400"/>
              <a:buFont typeface="Arial"/>
              <a:buChar char="●"/>
              <a:defRPr b="0" i="0" sz="1700" u="none" cap="none" strike="noStrike">
                <a:solidFill>
                  <a:schemeClr val="dk1"/>
                </a:solidFill>
                <a:latin typeface="Arial"/>
                <a:ea typeface="Arial"/>
                <a:cs typeface="Arial"/>
                <a:sym typeface="Arial"/>
              </a:defRPr>
            </a:lvl1pPr>
            <a:lvl2pPr indent="-317500" lvl="1" marL="914400" marR="0" rtl="0" algn="l">
              <a:lnSpc>
                <a:spcPct val="115000"/>
              </a:lnSpc>
              <a:spcBef>
                <a:spcPts val="5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2pPr>
            <a:lvl3pPr indent="-317500" lvl="2" marL="1371600" marR="0" rtl="0" algn="l">
              <a:lnSpc>
                <a:spcPct val="115000"/>
              </a:lnSpc>
              <a:spcBef>
                <a:spcPts val="5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4pPr>
            <a:lvl5pPr indent="-317500" lvl="4" marL="22860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5pPr>
            <a:lvl6pPr indent="-317500" lvl="5" marL="27432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6pPr>
            <a:lvl7pPr indent="-317500" lvl="6" marL="32004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7pPr>
            <a:lvl8pPr indent="-317500" lvl="7" marL="36576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8pPr>
            <a:lvl9pPr indent="-317500" lvl="8" marL="41148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2">
            <a:alphaModFix/>
          </a:blip>
          <a:stretch>
            <a:fillRect/>
          </a:stretch>
        </p:blipFill>
        <p:spPr>
          <a:xfrm>
            <a:off x="8615176" y="4804506"/>
            <a:ext cx="307875" cy="2327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 id="2147483745" r:id="rId100"/>
    <p:sldLayoutId id="2147483746" r:id="rId101"/>
    <p:sldLayoutId id="2147483747" r:id="rId102"/>
    <p:sldLayoutId id="2147483748" r:id="rId103"/>
    <p:sldLayoutId id="2147483749" r:id="rId104"/>
    <p:sldLayoutId id="2147483750" r:id="rId105"/>
    <p:sldLayoutId id="2147483751" r:id="rId106"/>
    <p:sldLayoutId id="2147483752" r:id="rId107"/>
    <p:sldLayoutId id="2147483753" r:id="rId108"/>
    <p:sldLayoutId id="2147483754" r:id="rId109"/>
    <p:sldLayoutId id="2147483755" r:id="rId110"/>
    <p:sldLayoutId id="2147483756" r:id="rId111"/>
    <p:sldLayoutId id="2147483757" r:id="rId112"/>
    <p:sldLayoutId id="2147483758" r:id="rId113"/>
    <p:sldLayoutId id="2147483759" r:id="rId114"/>
    <p:sldLayoutId id="2147483760" r:id="rId115"/>
    <p:sldLayoutId id="2147483761" r:id="rId116"/>
    <p:sldLayoutId id="2147483762" r:id="rId117"/>
    <p:sldLayoutId id="2147483763" r:id="rId118"/>
    <p:sldLayoutId id="2147483764" r:id="rId119"/>
    <p:sldLayoutId id="2147483765" r:id="rId120"/>
    <p:sldLayoutId id="2147483766" r:id="rId121"/>
    <p:sldLayoutId id="2147483767" r:id="rId122"/>
    <p:sldLayoutId id="2147483768" r:id="rId123"/>
    <p:sldLayoutId id="2147483769" r:id="rId124"/>
    <p:sldLayoutId id="2147483770" r:id="rId125"/>
    <p:sldLayoutId id="2147483771" r:id="rId126"/>
    <p:sldLayoutId id="2147483772" r:id="rId127"/>
    <p:sldLayoutId id="2147483773" r:id="rId128"/>
    <p:sldLayoutId id="2147483774" r:id="rId1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985" name="Shape 1985"/>
        <p:cNvGrpSpPr/>
        <p:nvPr/>
      </p:nvGrpSpPr>
      <p:grpSpPr>
        <a:xfrm>
          <a:off x="0" y="0"/>
          <a:ext cx="0" cy="0"/>
          <a:chOff x="0" y="0"/>
          <a:chExt cx="0" cy="0"/>
        </a:xfrm>
      </p:grpSpPr>
      <p:sp>
        <p:nvSpPr>
          <p:cNvPr id="1986" name="Google Shape;1986;p298"/>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987" name="Google Shape;1987;p298"/>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153" name="Shape 2153"/>
        <p:cNvGrpSpPr/>
        <p:nvPr/>
      </p:nvGrpSpPr>
      <p:grpSpPr>
        <a:xfrm>
          <a:off x="0" y="0"/>
          <a:ext cx="0" cy="0"/>
          <a:chOff x="0" y="0"/>
          <a:chExt cx="0" cy="0"/>
        </a:xfrm>
      </p:grpSpPr>
      <p:sp>
        <p:nvSpPr>
          <p:cNvPr id="2154" name="Google Shape;2154;p318"/>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2155" name="Google Shape;2155;p318"/>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0" name="Shape 233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9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86" name="Shape 586"/>
        <p:cNvGrpSpPr/>
        <p:nvPr/>
      </p:nvGrpSpPr>
      <p:grpSpPr>
        <a:xfrm>
          <a:off x="0" y="0"/>
          <a:ext cx="0" cy="0"/>
          <a:chOff x="0" y="0"/>
          <a:chExt cx="0" cy="0"/>
        </a:xfrm>
      </p:grpSpPr>
      <p:sp>
        <p:nvSpPr>
          <p:cNvPr id="587" name="Google Shape;587;p129"/>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588" name="Google Shape;588;p129"/>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21" name="Shape 721"/>
        <p:cNvGrpSpPr/>
        <p:nvPr/>
      </p:nvGrpSpPr>
      <p:grpSpPr>
        <a:xfrm>
          <a:off x="0" y="0"/>
          <a:ext cx="0" cy="0"/>
          <a:chOff x="0" y="0"/>
          <a:chExt cx="0" cy="0"/>
        </a:xfrm>
      </p:grpSpPr>
      <p:sp>
        <p:nvSpPr>
          <p:cNvPr id="722" name="Google Shape;722;p144"/>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723" name="Google Shape;723;p14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81" name="Shape 881"/>
        <p:cNvGrpSpPr/>
        <p:nvPr/>
      </p:nvGrpSpPr>
      <p:grpSpPr>
        <a:xfrm>
          <a:off x="0" y="0"/>
          <a:ext cx="0" cy="0"/>
          <a:chOff x="0" y="0"/>
          <a:chExt cx="0" cy="0"/>
        </a:xfrm>
      </p:grpSpPr>
      <p:sp>
        <p:nvSpPr>
          <p:cNvPr id="882" name="Google Shape;882;p161"/>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883" name="Google Shape;883;p16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34" name="Shape 1034"/>
        <p:cNvGrpSpPr/>
        <p:nvPr/>
      </p:nvGrpSpPr>
      <p:grpSpPr>
        <a:xfrm>
          <a:off x="0" y="0"/>
          <a:ext cx="0" cy="0"/>
          <a:chOff x="0" y="0"/>
          <a:chExt cx="0" cy="0"/>
        </a:xfrm>
      </p:grpSpPr>
      <p:sp>
        <p:nvSpPr>
          <p:cNvPr id="1035" name="Google Shape;1035;p17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036" name="Google Shape;1036;p17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82" name="Shape 1182"/>
        <p:cNvGrpSpPr/>
        <p:nvPr/>
      </p:nvGrpSpPr>
      <p:grpSpPr>
        <a:xfrm>
          <a:off x="0" y="0"/>
          <a:ext cx="0" cy="0"/>
          <a:chOff x="0" y="0"/>
          <a:chExt cx="0" cy="0"/>
        </a:xfrm>
      </p:grpSpPr>
      <p:sp>
        <p:nvSpPr>
          <p:cNvPr id="1183" name="Google Shape;1183;p193"/>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184" name="Google Shape;1184;p193"/>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462" name="Shape 1462"/>
        <p:cNvGrpSpPr/>
        <p:nvPr/>
      </p:nvGrpSpPr>
      <p:grpSpPr>
        <a:xfrm>
          <a:off x="0" y="0"/>
          <a:ext cx="0" cy="0"/>
          <a:chOff x="0" y="0"/>
          <a:chExt cx="0" cy="0"/>
        </a:xfrm>
      </p:grpSpPr>
      <p:sp>
        <p:nvSpPr>
          <p:cNvPr id="1463" name="Google Shape;1463;p236"/>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464" name="Google Shape;1464;p23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677" name="Shape 1677"/>
        <p:cNvGrpSpPr/>
        <p:nvPr/>
      </p:nvGrpSpPr>
      <p:grpSpPr>
        <a:xfrm>
          <a:off x="0" y="0"/>
          <a:ext cx="0" cy="0"/>
          <a:chOff x="0" y="0"/>
          <a:chExt cx="0" cy="0"/>
        </a:xfrm>
      </p:grpSpPr>
      <p:sp>
        <p:nvSpPr>
          <p:cNvPr id="1678" name="Google Shape;1678;p262"/>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679" name="Google Shape;1679;p26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820" name="Shape 1820"/>
        <p:cNvGrpSpPr/>
        <p:nvPr/>
      </p:nvGrpSpPr>
      <p:grpSpPr>
        <a:xfrm>
          <a:off x="0" y="0"/>
          <a:ext cx="0" cy="0"/>
          <a:chOff x="0" y="0"/>
          <a:chExt cx="0" cy="0"/>
        </a:xfrm>
      </p:grpSpPr>
      <p:sp>
        <p:nvSpPr>
          <p:cNvPr id="1821" name="Google Shape;1821;p279"/>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822" name="Google Shape;1822;p279"/>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xml"/><Relationship Id="rId3" Type="http://schemas.openxmlformats.org/officeDocument/2006/relationships/image" Target="../media/image29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10.xml"/><Relationship Id="rId3" Type="http://schemas.openxmlformats.org/officeDocument/2006/relationships/image" Target="../media/image307.png"/><Relationship Id="rId4" Type="http://schemas.openxmlformats.org/officeDocument/2006/relationships/image" Target="../media/image30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100.xml"/><Relationship Id="rId3" Type="http://schemas.openxmlformats.org/officeDocument/2006/relationships/image" Target="../media/image497.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101.xml"/><Relationship Id="rId3" Type="http://schemas.openxmlformats.org/officeDocument/2006/relationships/hyperlink" Target="https://azure.microsoft.com/en-us/services/openshift" TargetMode="External"/><Relationship Id="rId4" Type="http://schemas.openxmlformats.org/officeDocument/2006/relationships/hyperlink" Target="https://azure.microsoft.com/en-us/global-infrastructure/services/?regions=all&amp;products=openshift" TargetMode="External"/><Relationship Id="rId5" Type="http://schemas.openxmlformats.org/officeDocument/2006/relationships/image" Target="../media/image486.png"/><Relationship Id="rId6" Type="http://schemas.openxmlformats.org/officeDocument/2006/relationships/image" Target="../media/image48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03.xml"/><Relationship Id="rId3" Type="http://schemas.openxmlformats.org/officeDocument/2006/relationships/hyperlink" Target="https://youtu.be/oVJPxGMy-2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11.xml"/><Relationship Id="rId3" Type="http://schemas.openxmlformats.org/officeDocument/2006/relationships/image" Target="../media/image318.png"/><Relationship Id="rId4" Type="http://schemas.openxmlformats.org/officeDocument/2006/relationships/image" Target="../media/image314.png"/><Relationship Id="rId5" Type="http://schemas.openxmlformats.org/officeDocument/2006/relationships/image" Target="../media/image310.png"/><Relationship Id="rId6" Type="http://schemas.openxmlformats.org/officeDocument/2006/relationships/image" Target="../media/image311.png"/><Relationship Id="rId7" Type="http://schemas.openxmlformats.org/officeDocument/2006/relationships/image" Target="../media/image312.png"/><Relationship Id="rId8" Type="http://schemas.openxmlformats.org/officeDocument/2006/relationships/image" Target="../media/image3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2.xml"/><Relationship Id="rId3" Type="http://schemas.openxmlformats.org/officeDocument/2006/relationships/image" Target="../media/image311.png"/><Relationship Id="rId4" Type="http://schemas.openxmlformats.org/officeDocument/2006/relationships/image" Target="../media/image38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19.png"/><Relationship Id="rId10" Type="http://schemas.openxmlformats.org/officeDocument/2006/relationships/image" Target="../media/image316.png"/><Relationship Id="rId12" Type="http://schemas.openxmlformats.org/officeDocument/2006/relationships/image" Target="../media/image454.png"/><Relationship Id="rId1" Type="http://schemas.openxmlformats.org/officeDocument/2006/relationships/slideLayout" Target="../slideLayouts/slideLayout320.xml"/><Relationship Id="rId2" Type="http://schemas.openxmlformats.org/officeDocument/2006/relationships/notesSlide" Target="../notesSlides/notesSlide14.xml"/><Relationship Id="rId3" Type="http://schemas.openxmlformats.org/officeDocument/2006/relationships/image" Target="../media/image501.png"/><Relationship Id="rId4" Type="http://schemas.openxmlformats.org/officeDocument/2006/relationships/image" Target="../media/image315.png"/><Relationship Id="rId9" Type="http://schemas.openxmlformats.org/officeDocument/2006/relationships/image" Target="../media/image317.png"/><Relationship Id="rId5" Type="http://schemas.openxmlformats.org/officeDocument/2006/relationships/image" Target="../media/image322.png"/><Relationship Id="rId6" Type="http://schemas.openxmlformats.org/officeDocument/2006/relationships/image" Target="../media/image320.png"/><Relationship Id="rId7" Type="http://schemas.openxmlformats.org/officeDocument/2006/relationships/image" Target="../media/image321.png"/><Relationship Id="rId8" Type="http://schemas.openxmlformats.org/officeDocument/2006/relationships/image" Target="../media/image3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5.xml"/><Relationship Id="rId3" Type="http://schemas.openxmlformats.org/officeDocument/2006/relationships/hyperlink" Target="https://quay.io/cnr/api/v1/packages?namespace=redhat-operators" TargetMode="External"/><Relationship Id="rId4" Type="http://schemas.openxmlformats.org/officeDocument/2006/relationships/hyperlink" Target="https://quay.io/cnr/api/v1/packages?namespace=community-operators" TargetMode="External"/><Relationship Id="rId5" Type="http://schemas.openxmlformats.org/officeDocument/2006/relationships/hyperlink" Target="https://quay.io/cnr/api/v1/packages?namespace=certified-operators" TargetMode="External"/><Relationship Id="rId6" Type="http://schemas.openxmlformats.org/officeDocument/2006/relationships/hyperlink" Target="https://quay.io/cnr/api/v1/packages/redhat-operators/openshifttemplateservicebroker/3.0.0" TargetMode="External"/><Relationship Id="rId7" Type="http://schemas.openxmlformats.org/officeDocument/2006/relationships/hyperlink" Target="https://quay.io/cnr/api/v1/packages/redhat-operators/openshifttemplateservicebroker/blobs/sha256/9bddc82c0fee05b243d01c6e2f0110c413eb9165cd7bb8adc25f1e88997854c9" TargetMode="External"/></Relationships>
</file>

<file path=ppt/slides/_rels/slide16.xml.rels><?xml version="1.0" encoding="UTF-8" standalone="yes"?><Relationships xmlns="http://schemas.openxmlformats.org/package/2006/relationships"><Relationship Id="rId10" Type="http://schemas.openxmlformats.org/officeDocument/2006/relationships/image" Target="../media/image334.png"/><Relationship Id="rId1" Type="http://schemas.openxmlformats.org/officeDocument/2006/relationships/slideLayout" Target="../slideLayouts/slideLayout320.xml"/><Relationship Id="rId2" Type="http://schemas.openxmlformats.org/officeDocument/2006/relationships/notesSlide" Target="../notesSlides/notesSlide16.xml"/><Relationship Id="rId3" Type="http://schemas.openxmlformats.org/officeDocument/2006/relationships/image" Target="../media/image331.png"/><Relationship Id="rId4" Type="http://schemas.openxmlformats.org/officeDocument/2006/relationships/image" Target="../media/image454.png"/><Relationship Id="rId9" Type="http://schemas.openxmlformats.org/officeDocument/2006/relationships/image" Target="../media/image319.png"/><Relationship Id="rId5" Type="http://schemas.openxmlformats.org/officeDocument/2006/relationships/image" Target="../media/image322.png"/><Relationship Id="rId6" Type="http://schemas.openxmlformats.org/officeDocument/2006/relationships/image" Target="../media/image325.png"/><Relationship Id="rId7" Type="http://schemas.openxmlformats.org/officeDocument/2006/relationships/image" Target="../media/image317.png"/><Relationship Id="rId8" Type="http://schemas.openxmlformats.org/officeDocument/2006/relationships/image" Target="../media/image3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7.xml"/><Relationship Id="rId3" Type="http://schemas.openxmlformats.org/officeDocument/2006/relationships/image" Target="../media/image326.png"/><Relationship Id="rId4" Type="http://schemas.openxmlformats.org/officeDocument/2006/relationships/image" Target="../media/image40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8.xml"/><Relationship Id="rId3" Type="http://schemas.openxmlformats.org/officeDocument/2006/relationships/image" Target="../media/image3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20.xml"/><Relationship Id="rId3" Type="http://schemas.openxmlformats.org/officeDocument/2006/relationships/image" Target="../media/image328.png"/><Relationship Id="rId4" Type="http://schemas.openxmlformats.org/officeDocument/2006/relationships/image" Target="../media/image327.png"/><Relationship Id="rId5" Type="http://schemas.openxmlformats.org/officeDocument/2006/relationships/image" Target="../media/image3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21.xml"/><Relationship Id="rId3" Type="http://schemas.openxmlformats.org/officeDocument/2006/relationships/image" Target="../media/image50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22.xml"/><Relationship Id="rId3" Type="http://schemas.openxmlformats.org/officeDocument/2006/relationships/image" Target="../media/image49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23.xml"/><Relationship Id="rId3" Type="http://schemas.openxmlformats.org/officeDocument/2006/relationships/image" Target="../media/image330.png"/><Relationship Id="rId4" Type="http://schemas.openxmlformats.org/officeDocument/2006/relationships/image" Target="../media/image341.png"/><Relationship Id="rId5" Type="http://schemas.openxmlformats.org/officeDocument/2006/relationships/image" Target="../media/image3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26.xml"/><Relationship Id="rId3" Type="http://schemas.openxmlformats.org/officeDocument/2006/relationships/image" Target="../media/image343.png"/><Relationship Id="rId4" Type="http://schemas.openxmlformats.org/officeDocument/2006/relationships/image" Target="../media/image3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27.xml"/><Relationship Id="rId3" Type="http://schemas.openxmlformats.org/officeDocument/2006/relationships/image" Target="../media/image3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28.xml"/><Relationship Id="rId3" Type="http://schemas.openxmlformats.org/officeDocument/2006/relationships/image" Target="../media/image339.png"/><Relationship Id="rId4" Type="http://schemas.openxmlformats.org/officeDocument/2006/relationships/image" Target="../media/image340.png"/><Relationship Id="rId5" Type="http://schemas.openxmlformats.org/officeDocument/2006/relationships/image" Target="../media/image505.png"/><Relationship Id="rId6" Type="http://schemas.openxmlformats.org/officeDocument/2006/relationships/hyperlink" Target="https://kubernetes.io/docs/concepts/services-networking/#internal-load-balanc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29.xml"/><Relationship Id="rId3" Type="http://schemas.openxmlformats.org/officeDocument/2006/relationships/image" Target="../media/image3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notesSlide" Target="../notesSlides/notesSlide30.xml"/><Relationship Id="rId3" Type="http://schemas.openxmlformats.org/officeDocument/2006/relationships/image" Target="../media/image345.png"/><Relationship Id="rId4" Type="http://schemas.openxmlformats.org/officeDocument/2006/relationships/image" Target="../media/image342.png"/><Relationship Id="rId5" Type="http://schemas.openxmlformats.org/officeDocument/2006/relationships/image" Target="../media/image3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notesSlide" Target="../notesSlides/notesSlide31.xml"/><Relationship Id="rId3" Type="http://schemas.openxmlformats.org/officeDocument/2006/relationships/hyperlink" Target="https://blog.argoproj.io/introducing-argo-cd-declarative-continuous-delivery-for-kubernetes-da2a73a780c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32.xml"/><Relationship Id="rId3" Type="http://schemas.openxmlformats.org/officeDocument/2006/relationships/image" Target="../media/image344.png"/><Relationship Id="rId4" Type="http://schemas.openxmlformats.org/officeDocument/2006/relationships/image" Target="../media/image353.png"/><Relationship Id="rId5" Type="http://schemas.openxmlformats.org/officeDocument/2006/relationships/image" Target="../media/image352.png"/><Relationship Id="rId6" Type="http://schemas.openxmlformats.org/officeDocument/2006/relationships/image" Target="../media/image4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34.xml"/><Relationship Id="rId3" Type="http://schemas.openxmlformats.org/officeDocument/2006/relationships/image" Target="../media/image3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35.xml"/><Relationship Id="rId3" Type="http://schemas.openxmlformats.org/officeDocument/2006/relationships/image" Target="../media/image364.png"/><Relationship Id="rId4" Type="http://schemas.openxmlformats.org/officeDocument/2006/relationships/image" Target="../media/image357.png"/><Relationship Id="rId5" Type="http://schemas.openxmlformats.org/officeDocument/2006/relationships/image" Target="../media/image359.png"/><Relationship Id="rId6" Type="http://schemas.openxmlformats.org/officeDocument/2006/relationships/image" Target="../media/image360.png"/><Relationship Id="rId7" Type="http://schemas.openxmlformats.org/officeDocument/2006/relationships/image" Target="../media/image361.png"/><Relationship Id="rId8" Type="http://schemas.openxmlformats.org/officeDocument/2006/relationships/image" Target="../media/image39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36.xml"/><Relationship Id="rId3" Type="http://schemas.openxmlformats.org/officeDocument/2006/relationships/image" Target="../media/image4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0" Type="http://schemas.openxmlformats.org/officeDocument/2006/relationships/hyperlink" Target="https://www.redhat.com/en/blog/red-hat-quay-31-now-even-better-across-distributed-environments" TargetMode="External"/><Relationship Id="rId1" Type="http://schemas.openxmlformats.org/officeDocument/2006/relationships/slideLayout" Target="../slideLayouts/slideLayout320.xml"/><Relationship Id="rId2" Type="http://schemas.openxmlformats.org/officeDocument/2006/relationships/notesSlide" Target="../notesSlides/notesSlide38.xml"/><Relationship Id="rId3" Type="http://schemas.openxmlformats.org/officeDocument/2006/relationships/image" Target="../media/image401.png"/><Relationship Id="rId4" Type="http://schemas.openxmlformats.org/officeDocument/2006/relationships/image" Target="../media/image365.png"/><Relationship Id="rId9" Type="http://schemas.openxmlformats.org/officeDocument/2006/relationships/image" Target="../media/image378.png"/><Relationship Id="rId5" Type="http://schemas.openxmlformats.org/officeDocument/2006/relationships/image" Target="../media/image363.png"/><Relationship Id="rId6" Type="http://schemas.openxmlformats.org/officeDocument/2006/relationships/image" Target="../media/image410.png"/><Relationship Id="rId7" Type="http://schemas.openxmlformats.org/officeDocument/2006/relationships/image" Target="../media/image370.png"/><Relationship Id="rId8" Type="http://schemas.openxmlformats.org/officeDocument/2006/relationships/image" Target="../media/image3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39.xml"/><Relationship Id="rId3" Type="http://schemas.openxmlformats.org/officeDocument/2006/relationships/image" Target="../media/image372.png"/><Relationship Id="rId4" Type="http://schemas.openxmlformats.org/officeDocument/2006/relationships/image" Target="../media/image368.png"/><Relationship Id="rId5" Type="http://schemas.openxmlformats.org/officeDocument/2006/relationships/image" Target="../media/image371.png"/><Relationship Id="rId6" Type="http://schemas.openxmlformats.org/officeDocument/2006/relationships/image" Target="../media/image413.png"/><Relationship Id="rId7" Type="http://schemas.openxmlformats.org/officeDocument/2006/relationships/image" Target="../media/image3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40.xml"/><Relationship Id="rId3" Type="http://schemas.openxmlformats.org/officeDocument/2006/relationships/image" Target="../media/image3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41.xml"/><Relationship Id="rId3" Type="http://schemas.openxmlformats.org/officeDocument/2006/relationships/image" Target="../media/image3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42.xml"/><Relationship Id="rId3" Type="http://schemas.openxmlformats.org/officeDocument/2006/relationships/hyperlink" Target="https://docs.google.com/presentation/d/1W-A3FFYJxqXRMZH5T3qFlwBi_XKKOcA7wRH0tlZV2tQ/edit#slide=id.g5ccca33de2_1_142" TargetMode="External"/><Relationship Id="rId4" Type="http://schemas.openxmlformats.org/officeDocument/2006/relationships/image" Target="../media/image4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43.xml"/><Relationship Id="rId3" Type="http://schemas.openxmlformats.org/officeDocument/2006/relationships/image" Target="../media/image3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45.xml"/><Relationship Id="rId3" Type="http://schemas.openxmlformats.org/officeDocument/2006/relationships/image" Target="../media/image4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46.xml"/><Relationship Id="rId3" Type="http://schemas.openxmlformats.org/officeDocument/2006/relationships/image" Target="../media/image3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47.xml"/><Relationship Id="rId3" Type="http://schemas.openxmlformats.org/officeDocument/2006/relationships/image" Target="../media/image377.png"/></Relationships>
</file>

<file path=ppt/slides/_rels/slide48.xml.rels><?xml version="1.0" encoding="UTF-8" standalone="yes"?><Relationships xmlns="http://schemas.openxmlformats.org/package/2006/relationships"><Relationship Id="rId31" Type="http://schemas.openxmlformats.org/officeDocument/2006/relationships/image" Target="../media/image419.png"/><Relationship Id="rId30" Type="http://schemas.openxmlformats.org/officeDocument/2006/relationships/image" Target="../media/image414.png"/><Relationship Id="rId33" Type="http://schemas.openxmlformats.org/officeDocument/2006/relationships/image" Target="../media/image421.png"/><Relationship Id="rId32" Type="http://schemas.openxmlformats.org/officeDocument/2006/relationships/image" Target="../media/image405.png"/><Relationship Id="rId35" Type="http://schemas.openxmlformats.org/officeDocument/2006/relationships/image" Target="../media/image412.png"/><Relationship Id="rId34" Type="http://schemas.openxmlformats.org/officeDocument/2006/relationships/image" Target="../media/image416.png"/><Relationship Id="rId36" Type="http://schemas.openxmlformats.org/officeDocument/2006/relationships/image" Target="../media/image409.png"/><Relationship Id="rId20" Type="http://schemas.openxmlformats.org/officeDocument/2006/relationships/image" Target="../media/image402.png"/><Relationship Id="rId22" Type="http://schemas.openxmlformats.org/officeDocument/2006/relationships/image" Target="../media/image507.png"/><Relationship Id="rId21" Type="http://schemas.openxmlformats.org/officeDocument/2006/relationships/image" Target="../media/image399.png"/><Relationship Id="rId24" Type="http://schemas.openxmlformats.org/officeDocument/2006/relationships/image" Target="../media/image404.png"/><Relationship Id="rId23" Type="http://schemas.openxmlformats.org/officeDocument/2006/relationships/image" Target="../media/image400.png"/><Relationship Id="rId26" Type="http://schemas.openxmlformats.org/officeDocument/2006/relationships/image" Target="../media/image415.png"/><Relationship Id="rId25" Type="http://schemas.openxmlformats.org/officeDocument/2006/relationships/image" Target="../media/image500.png"/><Relationship Id="rId28" Type="http://schemas.openxmlformats.org/officeDocument/2006/relationships/image" Target="../media/image408.png"/><Relationship Id="rId27" Type="http://schemas.openxmlformats.org/officeDocument/2006/relationships/image" Target="../media/image406.png"/><Relationship Id="rId29" Type="http://schemas.openxmlformats.org/officeDocument/2006/relationships/image" Target="../media/image445.png"/><Relationship Id="rId11" Type="http://schemas.openxmlformats.org/officeDocument/2006/relationships/image" Target="../media/image386.png"/><Relationship Id="rId10" Type="http://schemas.openxmlformats.org/officeDocument/2006/relationships/image" Target="../media/image388.png"/><Relationship Id="rId13" Type="http://schemas.openxmlformats.org/officeDocument/2006/relationships/image" Target="../media/image397.png"/><Relationship Id="rId12" Type="http://schemas.openxmlformats.org/officeDocument/2006/relationships/image" Target="../media/image392.png"/><Relationship Id="rId15" Type="http://schemas.openxmlformats.org/officeDocument/2006/relationships/image" Target="../media/image393.png"/><Relationship Id="rId14" Type="http://schemas.openxmlformats.org/officeDocument/2006/relationships/image" Target="../media/image390.png"/><Relationship Id="rId17" Type="http://schemas.openxmlformats.org/officeDocument/2006/relationships/image" Target="../media/image398.png"/><Relationship Id="rId16" Type="http://schemas.openxmlformats.org/officeDocument/2006/relationships/image" Target="../media/image396.png"/><Relationship Id="rId19" Type="http://schemas.openxmlformats.org/officeDocument/2006/relationships/image" Target="../media/image395.png"/><Relationship Id="rId18" Type="http://schemas.openxmlformats.org/officeDocument/2006/relationships/image" Target="../media/image394.png"/><Relationship Id="rId1" Type="http://schemas.openxmlformats.org/officeDocument/2006/relationships/slideLayout" Target="../slideLayouts/slideLayout320.xml"/><Relationship Id="rId2" Type="http://schemas.openxmlformats.org/officeDocument/2006/relationships/notesSlide" Target="../notesSlides/notesSlide48.xml"/><Relationship Id="rId3" Type="http://schemas.openxmlformats.org/officeDocument/2006/relationships/image" Target="../media/image389.png"/><Relationship Id="rId4" Type="http://schemas.openxmlformats.org/officeDocument/2006/relationships/image" Target="../media/image379.png"/><Relationship Id="rId9" Type="http://schemas.openxmlformats.org/officeDocument/2006/relationships/image" Target="../media/image383.png"/><Relationship Id="rId5" Type="http://schemas.openxmlformats.org/officeDocument/2006/relationships/image" Target="../media/image380.png"/><Relationship Id="rId6" Type="http://schemas.openxmlformats.org/officeDocument/2006/relationships/image" Target="../media/image381.png"/><Relationship Id="rId7" Type="http://schemas.openxmlformats.org/officeDocument/2006/relationships/image" Target="../media/image387.png"/><Relationship Id="rId8" Type="http://schemas.openxmlformats.org/officeDocument/2006/relationships/image" Target="../media/image3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5.xml"/><Relationship Id="rId3" Type="http://schemas.openxmlformats.org/officeDocument/2006/relationships/image" Target="../media/image313.png"/><Relationship Id="rId4" Type="http://schemas.openxmlformats.org/officeDocument/2006/relationships/image" Target="../media/image302.png"/><Relationship Id="rId5" Type="http://schemas.openxmlformats.org/officeDocument/2006/relationships/image" Target="../media/image30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50.xml"/><Relationship Id="rId3" Type="http://schemas.openxmlformats.org/officeDocument/2006/relationships/image" Target="../media/image407.png"/><Relationship Id="rId4" Type="http://schemas.openxmlformats.org/officeDocument/2006/relationships/image" Target="../media/image379.png"/><Relationship Id="rId5" Type="http://schemas.openxmlformats.org/officeDocument/2006/relationships/image" Target="../media/image422.png"/><Relationship Id="rId6" Type="http://schemas.openxmlformats.org/officeDocument/2006/relationships/image" Target="../media/image331.png"/><Relationship Id="rId7" Type="http://schemas.openxmlformats.org/officeDocument/2006/relationships/image" Target="../media/image319.png"/></Relationships>
</file>

<file path=ppt/slides/_rels/slide51.xml.rels><?xml version="1.0" encoding="UTF-8" standalone="yes"?><Relationships xmlns="http://schemas.openxmlformats.org/package/2006/relationships"><Relationship Id="rId11" Type="http://schemas.openxmlformats.org/officeDocument/2006/relationships/image" Target="../media/image444.png"/><Relationship Id="rId10" Type="http://schemas.openxmlformats.org/officeDocument/2006/relationships/image" Target="../media/image418.png"/><Relationship Id="rId12" Type="http://schemas.openxmlformats.org/officeDocument/2006/relationships/image" Target="../media/image374.png"/><Relationship Id="rId1" Type="http://schemas.openxmlformats.org/officeDocument/2006/relationships/slideLayout" Target="../slideLayouts/slideLayout326.xml"/><Relationship Id="rId2" Type="http://schemas.openxmlformats.org/officeDocument/2006/relationships/notesSlide" Target="../notesSlides/notesSlide51.xml"/><Relationship Id="rId3" Type="http://schemas.openxmlformats.org/officeDocument/2006/relationships/image" Target="../media/image407.png"/><Relationship Id="rId4" Type="http://schemas.openxmlformats.org/officeDocument/2006/relationships/image" Target="../media/image390.png"/><Relationship Id="rId9" Type="http://schemas.openxmlformats.org/officeDocument/2006/relationships/image" Target="../media/image508.png"/><Relationship Id="rId5" Type="http://schemas.openxmlformats.org/officeDocument/2006/relationships/image" Target="../media/image379.png"/><Relationship Id="rId6" Type="http://schemas.openxmlformats.org/officeDocument/2006/relationships/image" Target="../media/image400.png"/><Relationship Id="rId7" Type="http://schemas.openxmlformats.org/officeDocument/2006/relationships/image" Target="../media/image395.png"/><Relationship Id="rId8" Type="http://schemas.openxmlformats.org/officeDocument/2006/relationships/image" Target="../media/image4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52.xml"/><Relationship Id="rId3" Type="http://schemas.openxmlformats.org/officeDocument/2006/relationships/image" Target="../media/image411.png"/><Relationship Id="rId4" Type="http://schemas.openxmlformats.org/officeDocument/2006/relationships/image" Target="../media/image424.png"/><Relationship Id="rId5" Type="http://schemas.openxmlformats.org/officeDocument/2006/relationships/image" Target="../media/image456.png"/><Relationship Id="rId6" Type="http://schemas.openxmlformats.org/officeDocument/2006/relationships/image" Target="../media/image4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53.xml"/><Relationship Id="rId3" Type="http://schemas.openxmlformats.org/officeDocument/2006/relationships/image" Target="../media/image411.png"/><Relationship Id="rId4" Type="http://schemas.openxmlformats.org/officeDocument/2006/relationships/image" Target="../media/image424.png"/><Relationship Id="rId5" Type="http://schemas.openxmlformats.org/officeDocument/2006/relationships/image" Target="../media/image456.png"/><Relationship Id="rId6" Type="http://schemas.openxmlformats.org/officeDocument/2006/relationships/image" Target="../media/image425.png"/><Relationship Id="rId7" Type="http://schemas.openxmlformats.org/officeDocument/2006/relationships/image" Target="../media/image40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54.xml"/><Relationship Id="rId3" Type="http://schemas.openxmlformats.org/officeDocument/2006/relationships/image" Target="../media/image446.png"/><Relationship Id="rId4" Type="http://schemas.openxmlformats.org/officeDocument/2006/relationships/image" Target="../media/image471.png"/><Relationship Id="rId5" Type="http://schemas.openxmlformats.org/officeDocument/2006/relationships/image" Target="../media/image504.png"/><Relationship Id="rId6" Type="http://schemas.openxmlformats.org/officeDocument/2006/relationships/image" Target="../media/image423.png"/><Relationship Id="rId7" Type="http://schemas.openxmlformats.org/officeDocument/2006/relationships/image" Target="../media/image4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55.xml"/><Relationship Id="rId3" Type="http://schemas.openxmlformats.org/officeDocument/2006/relationships/image" Target="../media/image4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56.xml"/><Relationship Id="rId3" Type="http://schemas.openxmlformats.org/officeDocument/2006/relationships/image" Target="../media/image4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6.xml"/><Relationship Id="rId3" Type="http://schemas.openxmlformats.org/officeDocument/2006/relationships/image" Target="../media/image30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0.xml"/><Relationship Id="rId3" Type="http://schemas.openxmlformats.org/officeDocument/2006/relationships/hyperlink" Target="https://kubernetes.io/docs/concepts/extend-kubernetes/api-extension/custom-resources/" TargetMode="External"/><Relationship Id="rId4" Type="http://schemas.openxmlformats.org/officeDocument/2006/relationships/image" Target="../media/image443.png"/><Relationship Id="rId5" Type="http://schemas.openxmlformats.org/officeDocument/2006/relationships/image" Target="../media/image437.png"/><Relationship Id="rId6" Type="http://schemas.openxmlformats.org/officeDocument/2006/relationships/image" Target="../media/image429.png"/><Relationship Id="rId7" Type="http://schemas.openxmlformats.org/officeDocument/2006/relationships/image" Target="../media/image4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1.xml"/><Relationship Id="rId3" Type="http://schemas.openxmlformats.org/officeDocument/2006/relationships/image" Target="../media/image4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2.xml"/><Relationship Id="rId3" Type="http://schemas.openxmlformats.org/officeDocument/2006/relationships/image" Target="../media/image4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3.xml"/><Relationship Id="rId3" Type="http://schemas.openxmlformats.org/officeDocument/2006/relationships/image" Target="../media/image451.png"/><Relationship Id="rId4" Type="http://schemas.openxmlformats.org/officeDocument/2006/relationships/image" Target="../media/image4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4.xml"/><Relationship Id="rId3" Type="http://schemas.openxmlformats.org/officeDocument/2006/relationships/image" Target="../media/image4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5.xml"/><Relationship Id="rId3" Type="http://schemas.openxmlformats.org/officeDocument/2006/relationships/image" Target="../media/image4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6.xml"/><Relationship Id="rId3" Type="http://schemas.openxmlformats.org/officeDocument/2006/relationships/image" Target="../media/image4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7.xml"/><Relationship Id="rId3" Type="http://schemas.openxmlformats.org/officeDocument/2006/relationships/image" Target="../media/image439.png"/><Relationship Id="rId4" Type="http://schemas.openxmlformats.org/officeDocument/2006/relationships/image" Target="../media/image4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8.xml"/><Relationship Id="rId3" Type="http://schemas.openxmlformats.org/officeDocument/2006/relationships/image" Target="../media/image431.png"/><Relationship Id="rId4" Type="http://schemas.openxmlformats.org/officeDocument/2006/relationships/image" Target="../media/image4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69.xml"/><Relationship Id="rId3" Type="http://schemas.openxmlformats.org/officeDocument/2006/relationships/image" Target="../media/image448.png"/><Relationship Id="rId4" Type="http://schemas.openxmlformats.org/officeDocument/2006/relationships/image" Target="../media/image4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70.xml"/><Relationship Id="rId3" Type="http://schemas.openxmlformats.org/officeDocument/2006/relationships/image" Target="../media/image4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71.xml"/><Relationship Id="rId3" Type="http://schemas.openxmlformats.org/officeDocument/2006/relationships/image" Target="../media/image453.png"/><Relationship Id="rId4" Type="http://schemas.openxmlformats.org/officeDocument/2006/relationships/image" Target="../media/image472.png"/><Relationship Id="rId5" Type="http://schemas.openxmlformats.org/officeDocument/2006/relationships/image" Target="../media/image457.png"/><Relationship Id="rId6" Type="http://schemas.openxmlformats.org/officeDocument/2006/relationships/image" Target="../media/image4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72.xml"/><Relationship Id="rId3" Type="http://schemas.openxmlformats.org/officeDocument/2006/relationships/image" Target="../media/image4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73.xml"/><Relationship Id="rId3" Type="http://schemas.openxmlformats.org/officeDocument/2006/relationships/image" Target="../media/image452.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75.xml"/><Relationship Id="rId3" Type="http://schemas.openxmlformats.org/officeDocument/2006/relationships/image" Target="../media/image496.png"/><Relationship Id="rId4" Type="http://schemas.openxmlformats.org/officeDocument/2006/relationships/image" Target="../media/image49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76.xml"/><Relationship Id="rId3" Type="http://schemas.openxmlformats.org/officeDocument/2006/relationships/image" Target="../media/image50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77.xml"/><Relationship Id="rId3" Type="http://schemas.openxmlformats.org/officeDocument/2006/relationships/image" Target="../media/image447.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81.xml"/><Relationship Id="rId3" Type="http://schemas.openxmlformats.org/officeDocument/2006/relationships/image" Target="../media/image491.png"/><Relationship Id="rId4" Type="http://schemas.openxmlformats.org/officeDocument/2006/relationships/image" Target="../media/image484.png"/><Relationship Id="rId5" Type="http://schemas.openxmlformats.org/officeDocument/2006/relationships/image" Target="../media/image4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83.xml"/><Relationship Id="rId3" Type="http://schemas.openxmlformats.org/officeDocument/2006/relationships/image" Target="../media/image449.png"/><Relationship Id="rId4" Type="http://schemas.openxmlformats.org/officeDocument/2006/relationships/hyperlink" Target="https://openshift.com/learn/topics/serverless" TargetMode="External"/><Relationship Id="rId5" Type="http://schemas.openxmlformats.org/officeDocument/2006/relationships/hyperlink" Target="https://redhat-developer-demos.github.io/knative-tutorial" TargetMode="External"/><Relationship Id="rId6" Type="http://schemas.openxmlformats.org/officeDocument/2006/relationships/image" Target="../media/image488.png"/><Relationship Id="rId7" Type="http://schemas.openxmlformats.org/officeDocument/2006/relationships/image" Target="../media/image4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84.xml"/><Relationship Id="rId3" Type="http://schemas.openxmlformats.org/officeDocument/2006/relationships/image" Target="../media/image449.png"/><Relationship Id="rId4" Type="http://schemas.openxmlformats.org/officeDocument/2006/relationships/image" Target="../media/image477.gif"/></Relationships>
</file>

<file path=ppt/slides/_rels/slide85.xml.rels><?xml version="1.0" encoding="UTF-8" standalone="yes"?><Relationships xmlns="http://schemas.openxmlformats.org/package/2006/relationships"><Relationship Id="rId11" Type="http://schemas.openxmlformats.org/officeDocument/2006/relationships/image" Target="../media/image502.png"/><Relationship Id="rId10" Type="http://schemas.openxmlformats.org/officeDocument/2006/relationships/image" Target="../media/image465.png"/><Relationship Id="rId13" Type="http://schemas.openxmlformats.org/officeDocument/2006/relationships/image" Target="../media/image467.png"/><Relationship Id="rId12" Type="http://schemas.openxmlformats.org/officeDocument/2006/relationships/image" Target="../media/image464.png"/><Relationship Id="rId1" Type="http://schemas.openxmlformats.org/officeDocument/2006/relationships/slideLayout" Target="../slideLayouts/slideLayout320.xml"/><Relationship Id="rId2" Type="http://schemas.openxmlformats.org/officeDocument/2006/relationships/notesSlide" Target="../notesSlides/notesSlide85.xml"/><Relationship Id="rId3" Type="http://schemas.openxmlformats.org/officeDocument/2006/relationships/image" Target="../media/image455.png"/><Relationship Id="rId4" Type="http://schemas.openxmlformats.org/officeDocument/2006/relationships/image" Target="../media/image462.png"/><Relationship Id="rId9" Type="http://schemas.openxmlformats.org/officeDocument/2006/relationships/image" Target="../media/image463.png"/><Relationship Id="rId5" Type="http://schemas.openxmlformats.org/officeDocument/2006/relationships/image" Target="../media/image449.png"/><Relationship Id="rId6" Type="http://schemas.openxmlformats.org/officeDocument/2006/relationships/image" Target="../media/image460.png"/><Relationship Id="rId7" Type="http://schemas.openxmlformats.org/officeDocument/2006/relationships/image" Target="../media/image461.png"/><Relationship Id="rId8" Type="http://schemas.openxmlformats.org/officeDocument/2006/relationships/image" Target="../media/image4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87.xml"/><Relationship Id="rId3" Type="http://schemas.openxmlformats.org/officeDocument/2006/relationships/image" Target="../media/image493.png"/><Relationship Id="rId4" Type="http://schemas.openxmlformats.org/officeDocument/2006/relationships/image" Target="../media/image495.png"/><Relationship Id="rId5" Type="http://schemas.openxmlformats.org/officeDocument/2006/relationships/image" Target="../media/image4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88.xml"/><Relationship Id="rId3" Type="http://schemas.openxmlformats.org/officeDocument/2006/relationships/image" Target="../media/image466.png"/><Relationship Id="rId4" Type="http://schemas.openxmlformats.org/officeDocument/2006/relationships/image" Target="../media/image469.png"/><Relationship Id="rId5" Type="http://schemas.openxmlformats.org/officeDocument/2006/relationships/image" Target="../media/image468.png"/><Relationship Id="rId6" Type="http://schemas.openxmlformats.org/officeDocument/2006/relationships/image" Target="../media/image474.png"/><Relationship Id="rId7" Type="http://schemas.openxmlformats.org/officeDocument/2006/relationships/image" Target="../media/image470.png"/><Relationship Id="rId8" Type="http://schemas.openxmlformats.org/officeDocument/2006/relationships/image" Target="../media/image50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89.xml"/><Relationship Id="rId3" Type="http://schemas.openxmlformats.org/officeDocument/2006/relationships/image" Target="../media/image4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90.xml"/><Relationship Id="rId3" Type="http://schemas.openxmlformats.org/officeDocument/2006/relationships/image" Target="../media/image4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91.xml"/><Relationship Id="rId3" Type="http://schemas.openxmlformats.org/officeDocument/2006/relationships/image" Target="../media/image4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92.xml"/><Relationship Id="rId3" Type="http://schemas.openxmlformats.org/officeDocument/2006/relationships/image" Target="../media/image47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93.xml"/><Relationship Id="rId3" Type="http://schemas.openxmlformats.org/officeDocument/2006/relationships/image" Target="../media/image4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94.xml"/><Relationship Id="rId3" Type="http://schemas.openxmlformats.org/officeDocument/2006/relationships/hyperlink" Target="https://www.telepresence.io"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96.xml"/><Relationship Id="rId3" Type="http://schemas.openxmlformats.org/officeDocument/2006/relationships/image" Target="../media/image48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97.xml"/><Relationship Id="rId3" Type="http://schemas.openxmlformats.org/officeDocument/2006/relationships/image" Target="../media/image480.png"/><Relationship Id="rId4" Type="http://schemas.openxmlformats.org/officeDocument/2006/relationships/image" Target="../media/image483.png"/><Relationship Id="rId5" Type="http://schemas.openxmlformats.org/officeDocument/2006/relationships/image" Target="../media/image47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99.xml"/><Relationship Id="rId3" Type="http://schemas.openxmlformats.org/officeDocument/2006/relationships/image" Target="../media/image49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Google Shape;2336;p341"/>
          <p:cNvSpPr txBox="1"/>
          <p:nvPr>
            <p:ph type="title"/>
          </p:nvPr>
        </p:nvSpPr>
        <p:spPr>
          <a:xfrm>
            <a:off x="1562906" y="1307719"/>
            <a:ext cx="5649900" cy="120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What’s New in OpenShift 4.2</a:t>
            </a:r>
            <a:endParaRPr/>
          </a:p>
        </p:txBody>
      </p:sp>
      <p:sp>
        <p:nvSpPr>
          <p:cNvPr id="2337" name="Google Shape;2337;p341"/>
          <p:cNvSpPr txBox="1"/>
          <p:nvPr>
            <p:ph idx="2" type="subTitle"/>
          </p:nvPr>
        </p:nvSpPr>
        <p:spPr>
          <a:xfrm>
            <a:off x="1562797" y="3511275"/>
            <a:ext cx="4415400" cy="45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t>OpenShift Product Management</a:t>
            </a:r>
            <a:endParaRPr sz="2000"/>
          </a:p>
        </p:txBody>
      </p:sp>
      <p:pic>
        <p:nvPicPr>
          <p:cNvPr id="2338" name="Google Shape;2338;p341"/>
          <p:cNvPicPr preferRelativeResize="0"/>
          <p:nvPr/>
        </p:nvPicPr>
        <p:blipFill rotWithShape="1">
          <a:blip r:embed="rId3">
            <a:alphaModFix/>
          </a:blip>
          <a:srcRect b="3040" l="0" r="0" t="-3040"/>
          <a:stretch/>
        </p:blipFill>
        <p:spPr>
          <a:xfrm>
            <a:off x="1124824" y="596350"/>
            <a:ext cx="1571624" cy="563649"/>
          </a:xfrm>
          <a:prstGeom prst="rect">
            <a:avLst/>
          </a:prstGeom>
          <a:noFill/>
          <a:ln>
            <a:noFill/>
          </a:ln>
        </p:spPr>
      </p:pic>
      <p:sp>
        <p:nvSpPr>
          <p:cNvPr id="2339" name="Google Shape;2339;p34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80" name="Shape 2580"/>
        <p:cNvGrpSpPr/>
        <p:nvPr/>
      </p:nvGrpSpPr>
      <p:grpSpPr>
        <a:xfrm>
          <a:off x="0" y="0"/>
          <a:ext cx="0" cy="0"/>
          <a:chOff x="0" y="0"/>
          <a:chExt cx="0" cy="0"/>
        </a:xfrm>
      </p:grpSpPr>
      <p:sp>
        <p:nvSpPr>
          <p:cNvPr id="2581" name="Google Shape;2581;p350"/>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Installation Experiences</a:t>
            </a:r>
            <a:endParaRPr sz="2600">
              <a:latin typeface="Overpass Light"/>
              <a:ea typeface="Overpass Light"/>
              <a:cs typeface="Overpass Light"/>
              <a:sym typeface="Overpass Light"/>
            </a:endParaRPr>
          </a:p>
        </p:txBody>
      </p:sp>
      <p:sp>
        <p:nvSpPr>
          <p:cNvPr id="2582" name="Google Shape;2582;p35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583" name="Google Shape;2583;p350"/>
          <p:cNvSpPr/>
          <p:nvPr/>
        </p:nvSpPr>
        <p:spPr>
          <a:xfrm>
            <a:off x="45645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Full Stack Automation</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Simplified opinionated  “Best Practices” for cluster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Fully automated installation and updates including host container OS.</a:t>
            </a:r>
            <a:endParaRPr sz="1200">
              <a:solidFill>
                <a:srgbClr val="FFFFFF"/>
              </a:solidFill>
              <a:latin typeface="Overpass"/>
              <a:ea typeface="Overpass"/>
              <a:cs typeface="Overpass"/>
              <a:sym typeface="Overpass"/>
            </a:endParaRPr>
          </a:p>
        </p:txBody>
      </p:sp>
      <p:sp>
        <p:nvSpPr>
          <p:cNvPr id="2584" name="Google Shape;2584;p350"/>
          <p:cNvSpPr/>
          <p:nvPr/>
        </p:nvSpPr>
        <p:spPr>
          <a:xfrm>
            <a:off x="334940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Pre-existing Infrastructure</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Customer managed resources &amp; infrastructure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Plug into existing DNS and security boundaries</a:t>
            </a:r>
            <a:endParaRPr sz="1200">
              <a:solidFill>
                <a:srgbClr val="FFFFFF"/>
              </a:solidFill>
              <a:latin typeface="Overpass"/>
              <a:ea typeface="Overpass"/>
              <a:cs typeface="Overpass"/>
              <a:sym typeface="Overpass"/>
            </a:endParaRPr>
          </a:p>
        </p:txBody>
      </p:sp>
      <p:pic>
        <p:nvPicPr>
          <p:cNvPr id="2585" name="Google Shape;2585;p350"/>
          <p:cNvPicPr preferRelativeResize="0"/>
          <p:nvPr/>
        </p:nvPicPr>
        <p:blipFill>
          <a:blip r:embed="rId3">
            <a:alphaModFix/>
          </a:blip>
          <a:stretch>
            <a:fillRect/>
          </a:stretch>
        </p:blipFill>
        <p:spPr>
          <a:xfrm>
            <a:off x="1203075" y="3842600"/>
            <a:ext cx="1121251" cy="373001"/>
          </a:xfrm>
          <a:prstGeom prst="rect">
            <a:avLst/>
          </a:prstGeom>
          <a:noFill/>
          <a:ln>
            <a:noFill/>
          </a:ln>
        </p:spPr>
      </p:pic>
      <p:pic>
        <p:nvPicPr>
          <p:cNvPr id="2586" name="Google Shape;2586;p350"/>
          <p:cNvPicPr preferRelativeResize="0"/>
          <p:nvPr/>
        </p:nvPicPr>
        <p:blipFill>
          <a:blip r:embed="rId3">
            <a:alphaModFix/>
          </a:blip>
          <a:stretch>
            <a:fillRect/>
          </a:stretch>
        </p:blipFill>
        <p:spPr>
          <a:xfrm>
            <a:off x="3539750" y="3842600"/>
            <a:ext cx="1121251" cy="373001"/>
          </a:xfrm>
          <a:prstGeom prst="rect">
            <a:avLst/>
          </a:prstGeom>
          <a:noFill/>
          <a:ln>
            <a:noFill/>
          </a:ln>
        </p:spPr>
      </p:pic>
      <p:pic>
        <p:nvPicPr>
          <p:cNvPr id="2587" name="Google Shape;2587;p350"/>
          <p:cNvPicPr preferRelativeResize="0"/>
          <p:nvPr/>
        </p:nvPicPr>
        <p:blipFill>
          <a:blip r:embed="rId4">
            <a:alphaModFix/>
          </a:blip>
          <a:stretch>
            <a:fillRect/>
          </a:stretch>
        </p:blipFill>
        <p:spPr>
          <a:xfrm>
            <a:off x="4866950" y="3842600"/>
            <a:ext cx="804591" cy="373000"/>
          </a:xfrm>
          <a:prstGeom prst="rect">
            <a:avLst/>
          </a:prstGeom>
          <a:noFill/>
          <a:ln>
            <a:noFill/>
          </a:ln>
        </p:spPr>
      </p:pic>
      <p:sp>
        <p:nvSpPr>
          <p:cNvPr id="2588" name="Google Shape;2588;p350"/>
          <p:cNvSpPr txBox="1"/>
          <p:nvPr/>
        </p:nvSpPr>
        <p:spPr>
          <a:xfrm>
            <a:off x="520200" y="1259275"/>
            <a:ext cx="54438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OPENSHIFT CONTAINER PLATFORM</a:t>
            </a:r>
            <a:endParaRPr b="1">
              <a:latin typeface="Overpass"/>
              <a:ea typeface="Overpass"/>
              <a:cs typeface="Overpass"/>
              <a:sym typeface="Overpass"/>
            </a:endParaRPr>
          </a:p>
        </p:txBody>
      </p:sp>
      <p:cxnSp>
        <p:nvCxnSpPr>
          <p:cNvPr id="2589" name="Google Shape;2589;p350"/>
          <p:cNvCxnSpPr/>
          <p:nvPr/>
        </p:nvCxnSpPr>
        <p:spPr>
          <a:xfrm>
            <a:off x="453850" y="1455575"/>
            <a:ext cx="1138500" cy="0"/>
          </a:xfrm>
          <a:prstGeom prst="straightConnector1">
            <a:avLst/>
          </a:prstGeom>
          <a:noFill/>
          <a:ln cap="flat" cmpd="sng" w="9525">
            <a:solidFill>
              <a:schemeClr val="dk2"/>
            </a:solidFill>
            <a:prstDash val="solid"/>
            <a:round/>
            <a:headEnd len="med" w="med" type="none"/>
            <a:tailEnd len="med" w="med" type="none"/>
          </a:ln>
        </p:spPr>
      </p:cxnSp>
      <p:cxnSp>
        <p:nvCxnSpPr>
          <p:cNvPr id="2590" name="Google Shape;2590;p350"/>
          <p:cNvCxnSpPr/>
          <p:nvPr/>
        </p:nvCxnSpPr>
        <p:spPr>
          <a:xfrm>
            <a:off x="4816882" y="1455575"/>
            <a:ext cx="1138500" cy="0"/>
          </a:xfrm>
          <a:prstGeom prst="straightConnector1">
            <a:avLst/>
          </a:prstGeom>
          <a:noFill/>
          <a:ln cap="flat" cmpd="sng" w="9525">
            <a:solidFill>
              <a:schemeClr val="dk2"/>
            </a:solidFill>
            <a:prstDash val="solid"/>
            <a:round/>
            <a:headEnd len="med" w="med" type="none"/>
            <a:tailEnd len="med" w="med" type="none"/>
          </a:ln>
        </p:spPr>
      </p:cxnSp>
      <p:sp>
        <p:nvSpPr>
          <p:cNvPr id="2591" name="Google Shape;2591;p35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92" name="Google Shape;2592;p35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 &amp; Patrick Strick</a:t>
            </a:r>
            <a:endParaRPr sz="900">
              <a:solidFill>
                <a:srgbClr val="999999"/>
              </a:solidFill>
              <a:latin typeface="Overpass Light"/>
              <a:ea typeface="Overpass Light"/>
              <a:cs typeface="Overpass Light"/>
              <a:sym typeface="Overpass Light"/>
            </a:endParaRPr>
          </a:p>
        </p:txBody>
      </p:sp>
      <p:sp>
        <p:nvSpPr>
          <p:cNvPr id="2593" name="Google Shape;2593;p350"/>
          <p:cNvSpPr txBox="1"/>
          <p:nvPr/>
        </p:nvSpPr>
        <p:spPr>
          <a:xfrm>
            <a:off x="6242400" y="1259275"/>
            <a:ext cx="26145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HOSTED OPENSHIFT</a:t>
            </a:r>
            <a:endParaRPr b="1">
              <a:latin typeface="Overpass"/>
              <a:ea typeface="Overpass"/>
              <a:cs typeface="Overpass"/>
              <a:sym typeface="Overpass"/>
            </a:endParaRPr>
          </a:p>
        </p:txBody>
      </p:sp>
      <p:sp>
        <p:nvSpPr>
          <p:cNvPr id="2594" name="Google Shape;2594;p350"/>
          <p:cNvSpPr/>
          <p:nvPr/>
        </p:nvSpPr>
        <p:spPr>
          <a:xfrm>
            <a:off x="6242350" y="1789800"/>
            <a:ext cx="2614500" cy="12924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Azure Red Hat OpenShift</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Deploy directly from the Azure console. Jointly managed by Red Hat and Microsoft Azure engineers.</a:t>
            </a:r>
            <a:endParaRPr sz="1200">
              <a:solidFill>
                <a:srgbClr val="FFFFFF"/>
              </a:solidFill>
              <a:latin typeface="Overpass"/>
              <a:ea typeface="Overpass"/>
              <a:cs typeface="Overpass"/>
              <a:sym typeface="Overpass"/>
            </a:endParaRPr>
          </a:p>
        </p:txBody>
      </p:sp>
      <p:cxnSp>
        <p:nvCxnSpPr>
          <p:cNvPr id="2595" name="Google Shape;2595;p350"/>
          <p:cNvCxnSpPr/>
          <p:nvPr/>
        </p:nvCxnSpPr>
        <p:spPr>
          <a:xfrm>
            <a:off x="6219175" y="1453250"/>
            <a:ext cx="379200" cy="0"/>
          </a:xfrm>
          <a:prstGeom prst="straightConnector1">
            <a:avLst/>
          </a:prstGeom>
          <a:noFill/>
          <a:ln cap="flat" cmpd="sng" w="9525">
            <a:solidFill>
              <a:schemeClr val="dk2"/>
            </a:solidFill>
            <a:prstDash val="solid"/>
            <a:round/>
            <a:headEnd len="med" w="med" type="none"/>
            <a:tailEnd len="med" w="med" type="none"/>
          </a:ln>
        </p:spPr>
      </p:cxnSp>
      <p:cxnSp>
        <p:nvCxnSpPr>
          <p:cNvPr id="2596" name="Google Shape;2596;p350"/>
          <p:cNvCxnSpPr/>
          <p:nvPr/>
        </p:nvCxnSpPr>
        <p:spPr>
          <a:xfrm>
            <a:off x="8499775" y="1453250"/>
            <a:ext cx="341400" cy="0"/>
          </a:xfrm>
          <a:prstGeom prst="straightConnector1">
            <a:avLst/>
          </a:prstGeom>
          <a:noFill/>
          <a:ln cap="flat" cmpd="sng" w="9525">
            <a:solidFill>
              <a:schemeClr val="dk2"/>
            </a:solidFill>
            <a:prstDash val="solid"/>
            <a:round/>
            <a:headEnd len="med" w="med" type="none"/>
            <a:tailEnd len="med" w="med" type="none"/>
          </a:ln>
        </p:spPr>
      </p:cxnSp>
      <p:sp>
        <p:nvSpPr>
          <p:cNvPr id="2597" name="Google Shape;2597;p350"/>
          <p:cNvSpPr/>
          <p:nvPr/>
        </p:nvSpPr>
        <p:spPr>
          <a:xfrm>
            <a:off x="6242350" y="3198325"/>
            <a:ext cx="2614500" cy="1233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OpenShift Dedicated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Get a powerful cluster, fully</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Managed by Red Hat engineers and support.</a:t>
            </a:r>
            <a:endParaRPr sz="1200">
              <a:solidFill>
                <a:srgbClr val="FFFFFF"/>
              </a:solidFill>
              <a:latin typeface="Overpass"/>
              <a:ea typeface="Overpass"/>
              <a:cs typeface="Overpass"/>
              <a:sym typeface="Overpas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8" name="Shape 4418"/>
        <p:cNvGrpSpPr/>
        <p:nvPr/>
      </p:nvGrpSpPr>
      <p:grpSpPr>
        <a:xfrm>
          <a:off x="0" y="0"/>
          <a:ext cx="0" cy="0"/>
          <a:chOff x="0" y="0"/>
          <a:chExt cx="0" cy="0"/>
        </a:xfrm>
      </p:grpSpPr>
      <p:sp>
        <p:nvSpPr>
          <p:cNvPr id="4419" name="Google Shape;4419;p4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OSD (4 - DEMO 1 - OpenShift Cluster Dashboard)</a:t>
            </a:r>
            <a:endParaRPr/>
          </a:p>
        </p:txBody>
      </p:sp>
      <p:pic>
        <p:nvPicPr>
          <p:cNvPr id="4420" name="Google Shape;4420;p440"/>
          <p:cNvPicPr preferRelativeResize="0"/>
          <p:nvPr/>
        </p:nvPicPr>
        <p:blipFill>
          <a:blip r:embed="rId3">
            <a:alphaModFix/>
          </a:blip>
          <a:stretch>
            <a:fillRect/>
          </a:stretch>
        </p:blipFill>
        <p:spPr>
          <a:xfrm>
            <a:off x="721313" y="640386"/>
            <a:ext cx="7701382" cy="38627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4" name="Shape 4424"/>
        <p:cNvGrpSpPr/>
        <p:nvPr/>
      </p:nvGrpSpPr>
      <p:grpSpPr>
        <a:xfrm>
          <a:off x="0" y="0"/>
          <a:ext cx="0" cy="0"/>
          <a:chOff x="0" y="0"/>
          <a:chExt cx="0" cy="0"/>
        </a:xfrm>
      </p:grpSpPr>
      <p:sp>
        <p:nvSpPr>
          <p:cNvPr id="4425" name="Google Shape;4425;p441"/>
          <p:cNvSpPr txBox="1"/>
          <p:nvPr/>
        </p:nvSpPr>
        <p:spPr>
          <a:xfrm>
            <a:off x="472109" y="581849"/>
            <a:ext cx="9019800" cy="4668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chemeClr val="dk1"/>
              </a:buClr>
              <a:buSzPts val="2100"/>
              <a:buFont typeface="Quattrocento Sans"/>
              <a:buNone/>
            </a:pPr>
            <a:r>
              <a:rPr lang="en" sz="2100">
                <a:solidFill>
                  <a:schemeClr val="dk1"/>
                </a:solidFill>
                <a:latin typeface="Quattrocento Sans"/>
                <a:ea typeface="Quattrocento Sans"/>
                <a:cs typeface="Quattrocento Sans"/>
                <a:sym typeface="Quattrocento Sans"/>
              </a:rPr>
              <a:t>Azure Red Hat OpenShift roadmap</a:t>
            </a:r>
            <a:endParaRPr sz="2100">
              <a:solidFill>
                <a:schemeClr val="dk1"/>
              </a:solidFill>
              <a:latin typeface="Quattrocento Sans"/>
              <a:ea typeface="Quattrocento Sans"/>
              <a:cs typeface="Quattrocento Sans"/>
              <a:sym typeface="Quattrocento Sans"/>
            </a:endParaRPr>
          </a:p>
        </p:txBody>
      </p:sp>
      <p:sp>
        <p:nvSpPr>
          <p:cNvPr id="4426" name="Google Shape;4426;p441"/>
          <p:cNvSpPr txBox="1"/>
          <p:nvPr/>
        </p:nvSpPr>
        <p:spPr>
          <a:xfrm flipH="1">
            <a:off x="768615" y="1861896"/>
            <a:ext cx="6936600" cy="2334300"/>
          </a:xfrm>
          <a:prstGeom prst="rect">
            <a:avLst/>
          </a:prstGeom>
          <a:noFill/>
          <a:ln>
            <a:noFill/>
          </a:ln>
        </p:spPr>
        <p:txBody>
          <a:bodyPr anchorCtr="0" anchor="t" bIns="0" lIns="0" spcFirstLastPara="1" rIns="179275" wrap="square" tIns="0">
            <a:noAutofit/>
          </a:bodyPr>
          <a:lstStyle/>
          <a:p>
            <a:pPr indent="0" lvl="0" marL="0" marR="0" rtl="0" algn="l">
              <a:lnSpc>
                <a:spcPct val="90000"/>
              </a:lnSpc>
              <a:spcBef>
                <a:spcPts val="0"/>
              </a:spcBef>
              <a:spcAft>
                <a:spcPts val="0"/>
              </a:spcAft>
              <a:buNone/>
            </a:pPr>
            <a:r>
              <a:rPr lang="en" sz="1372">
                <a:solidFill>
                  <a:srgbClr val="1A1A1A"/>
                </a:solidFill>
                <a:latin typeface="Quattrocento Sans"/>
                <a:ea typeface="Quattrocento Sans"/>
                <a:cs typeface="Quattrocento Sans"/>
                <a:sym typeface="Quattrocento Sans"/>
              </a:rPr>
              <a:t>Private clusters</a:t>
            </a:r>
            <a:br>
              <a:rPr lang="en" sz="1568">
                <a:solidFill>
                  <a:srgbClr val="0F78D4"/>
                </a:solidFill>
                <a:latin typeface="Quattrocento Sans"/>
                <a:ea typeface="Quattrocento Sans"/>
                <a:cs typeface="Quattrocento Sans"/>
                <a:sym typeface="Quattrocento Sans"/>
              </a:rPr>
            </a:br>
            <a:r>
              <a:rPr i="1" lang="en" sz="1176">
                <a:solidFill>
                  <a:srgbClr val="0F78D4"/>
                </a:solidFill>
                <a:latin typeface="Quattrocento Sans"/>
                <a:ea typeface="Quattrocento Sans"/>
                <a:cs typeface="Quattrocento Sans"/>
                <a:sym typeface="Quattrocento Sans"/>
              </a:rPr>
              <a:t>Public preview Q4 CY2019</a:t>
            </a:r>
            <a:endParaRPr/>
          </a:p>
          <a:p>
            <a:pPr indent="0" lvl="0" marL="0" marR="0" rtl="0" algn="l">
              <a:lnSpc>
                <a:spcPct val="90000"/>
              </a:lnSpc>
              <a:spcBef>
                <a:spcPts val="294"/>
              </a:spcBef>
              <a:spcAft>
                <a:spcPts val="0"/>
              </a:spcAft>
              <a:buNone/>
            </a:pPr>
            <a:r>
              <a:rPr lang="en" sz="1372">
                <a:solidFill>
                  <a:srgbClr val="3C3C41"/>
                </a:solidFill>
                <a:latin typeface="Quattrocento Sans"/>
                <a:ea typeface="Quattrocento Sans"/>
                <a:cs typeface="Quattrocento Sans"/>
                <a:sym typeface="Quattrocento Sans"/>
              </a:rPr>
              <a:t>Create fully managed clusters in a custom VNET with no public endpoints</a:t>
            </a:r>
            <a:endParaRPr b="0" i="0" sz="1372" u="none" cap="none" strike="noStrike">
              <a:solidFill>
                <a:srgbClr val="1A1A1A"/>
              </a:solidFill>
              <a:latin typeface="Quattrocento Sans"/>
              <a:ea typeface="Quattrocento Sans"/>
              <a:cs typeface="Quattrocento Sans"/>
              <a:sym typeface="Quattrocento Sans"/>
            </a:endParaRPr>
          </a:p>
          <a:p>
            <a:pPr indent="0" lvl="0" marL="0" marR="0" rtl="0" algn="l">
              <a:lnSpc>
                <a:spcPct val="90000"/>
              </a:lnSpc>
              <a:spcBef>
                <a:spcPts val="1176"/>
              </a:spcBef>
              <a:spcAft>
                <a:spcPts val="0"/>
              </a:spcAft>
              <a:buClr>
                <a:srgbClr val="1A1A1A"/>
              </a:buClr>
              <a:buSzPts val="1372"/>
              <a:buFont typeface="Quattrocento Sans"/>
              <a:buNone/>
            </a:pPr>
            <a:r>
              <a:rPr b="0" i="0" lang="en" sz="1372" u="none" cap="none" strike="noStrike">
                <a:solidFill>
                  <a:srgbClr val="1A1A1A"/>
                </a:solidFill>
                <a:latin typeface="Quattrocento Sans"/>
                <a:ea typeface="Quattrocento Sans"/>
                <a:cs typeface="Quattrocento Sans"/>
                <a:sym typeface="Quattrocento Sans"/>
              </a:rPr>
              <a:t>Express Route support</a:t>
            </a:r>
            <a:br>
              <a:rPr b="0" i="0" lang="en" sz="1568" u="none" cap="none" strike="noStrike">
                <a:solidFill>
                  <a:srgbClr val="0F78D4"/>
                </a:solidFill>
                <a:latin typeface="Quattrocento Sans"/>
                <a:ea typeface="Quattrocento Sans"/>
                <a:cs typeface="Quattrocento Sans"/>
                <a:sym typeface="Quattrocento Sans"/>
              </a:rPr>
            </a:br>
            <a:r>
              <a:rPr b="0" i="1" lang="en" sz="1176" u="none" cap="none" strike="noStrike">
                <a:solidFill>
                  <a:srgbClr val="0F78D4"/>
                </a:solidFill>
                <a:latin typeface="Quattrocento Sans"/>
                <a:ea typeface="Quattrocento Sans"/>
                <a:cs typeface="Quattrocento Sans"/>
                <a:sym typeface="Quattrocento Sans"/>
              </a:rPr>
              <a:t>Public preview </a:t>
            </a:r>
            <a:r>
              <a:rPr i="1" lang="en" sz="1176">
                <a:solidFill>
                  <a:srgbClr val="0F78D4"/>
                </a:solidFill>
                <a:latin typeface="Quattrocento Sans"/>
                <a:ea typeface="Quattrocento Sans"/>
                <a:cs typeface="Quattrocento Sans"/>
                <a:sym typeface="Quattrocento Sans"/>
              </a:rPr>
              <a:t>Q4 CY</a:t>
            </a:r>
            <a:r>
              <a:rPr b="0" i="1" lang="en" sz="1176" u="none" cap="none" strike="noStrike">
                <a:solidFill>
                  <a:srgbClr val="0F78D4"/>
                </a:solidFill>
                <a:latin typeface="Quattrocento Sans"/>
                <a:ea typeface="Quattrocento Sans"/>
                <a:cs typeface="Quattrocento Sans"/>
                <a:sym typeface="Quattrocento Sans"/>
              </a:rPr>
              <a:t>2019</a:t>
            </a:r>
            <a:endParaRPr/>
          </a:p>
          <a:p>
            <a:pPr indent="0" lvl="0" marL="0" marR="0" rtl="0" algn="l">
              <a:lnSpc>
                <a:spcPct val="90000"/>
              </a:lnSpc>
              <a:spcBef>
                <a:spcPts val="294"/>
              </a:spcBef>
              <a:spcAft>
                <a:spcPts val="0"/>
              </a:spcAft>
              <a:buClr>
                <a:srgbClr val="3C3C41"/>
              </a:buClr>
              <a:buSzPts val="1372"/>
              <a:buFont typeface="Quattrocento Sans"/>
              <a:buNone/>
            </a:pPr>
            <a:r>
              <a:rPr b="0" i="0" lang="en" sz="1372" u="none" cap="none" strike="noStrike">
                <a:solidFill>
                  <a:srgbClr val="3C3C41"/>
                </a:solidFill>
                <a:latin typeface="Quattrocento Sans"/>
                <a:ea typeface="Quattrocento Sans"/>
                <a:cs typeface="Quattrocento Sans"/>
                <a:sym typeface="Quattrocento Sans"/>
              </a:rPr>
              <a:t>Connect clusters to Express Route circuits</a:t>
            </a:r>
            <a:endParaRPr/>
          </a:p>
          <a:p>
            <a:pPr indent="0" lvl="0" marL="0" marR="0" rtl="0" algn="l">
              <a:lnSpc>
                <a:spcPct val="90000"/>
              </a:lnSpc>
              <a:spcBef>
                <a:spcPts val="1176"/>
              </a:spcBef>
              <a:spcAft>
                <a:spcPts val="0"/>
              </a:spcAft>
              <a:buClr>
                <a:srgbClr val="1A1A1A"/>
              </a:buClr>
              <a:buSzPts val="1372"/>
              <a:buFont typeface="Quattrocento Sans"/>
              <a:buNone/>
            </a:pPr>
            <a:r>
              <a:rPr b="0" i="0" lang="en" sz="1372" u="none" cap="none" strike="noStrike">
                <a:solidFill>
                  <a:srgbClr val="1A1A1A"/>
                </a:solidFill>
                <a:latin typeface="Quattrocento Sans"/>
                <a:ea typeface="Quattrocento Sans"/>
                <a:cs typeface="Quattrocento Sans"/>
                <a:sym typeface="Quattrocento Sans"/>
              </a:rPr>
              <a:t>Azure Monitor integration</a:t>
            </a:r>
            <a:br>
              <a:rPr b="0" i="0" lang="en" sz="1372" u="none" cap="none" strike="noStrike">
                <a:solidFill>
                  <a:srgbClr val="1A1A1A"/>
                </a:solidFill>
                <a:latin typeface="Quattrocento Sans"/>
                <a:ea typeface="Quattrocento Sans"/>
                <a:cs typeface="Quattrocento Sans"/>
                <a:sym typeface="Quattrocento Sans"/>
              </a:rPr>
            </a:br>
            <a:r>
              <a:rPr b="0" i="1" lang="en" sz="1176" u="none" cap="none" strike="noStrike">
                <a:solidFill>
                  <a:srgbClr val="0F78D4"/>
                </a:solidFill>
                <a:latin typeface="Quattrocento Sans"/>
                <a:ea typeface="Quattrocento Sans"/>
                <a:cs typeface="Quattrocento Sans"/>
                <a:sym typeface="Quattrocento Sans"/>
              </a:rPr>
              <a:t>Generally available H2 CY19</a:t>
            </a:r>
            <a:br>
              <a:rPr b="0" i="0" lang="en" sz="1372" u="none" cap="none" strike="noStrike">
                <a:solidFill>
                  <a:srgbClr val="1A1A1A"/>
                </a:solidFill>
                <a:latin typeface="Quattrocento Sans"/>
                <a:ea typeface="Quattrocento Sans"/>
                <a:cs typeface="Quattrocento Sans"/>
                <a:sym typeface="Quattrocento Sans"/>
              </a:rPr>
            </a:br>
            <a:r>
              <a:rPr b="0" i="0" lang="en" sz="1372" u="none" cap="none" strike="noStrike">
                <a:solidFill>
                  <a:srgbClr val="1A1A1A"/>
                </a:solidFill>
                <a:latin typeface="Quattrocento Sans"/>
                <a:ea typeface="Quattrocento Sans"/>
                <a:cs typeface="Quattrocento Sans"/>
                <a:sym typeface="Quattrocento Sans"/>
              </a:rPr>
              <a:t>Surface cluster logs and metrics in Azure Monitor</a:t>
            </a:r>
            <a:endParaRPr/>
          </a:p>
          <a:p>
            <a:pPr indent="0" lvl="0" marL="0" marR="0" rtl="0" algn="l">
              <a:lnSpc>
                <a:spcPct val="100000"/>
              </a:lnSpc>
              <a:spcBef>
                <a:spcPts val="1176"/>
              </a:spcBef>
              <a:spcAft>
                <a:spcPts val="0"/>
              </a:spcAft>
              <a:buClr>
                <a:srgbClr val="1A1A1A"/>
              </a:buClr>
              <a:buSzPts val="1372"/>
              <a:buFont typeface="Quattrocento Sans"/>
              <a:buNone/>
            </a:pPr>
            <a:r>
              <a:rPr b="0" i="0" lang="en" sz="1372" u="none" cap="none" strike="noStrike">
                <a:solidFill>
                  <a:srgbClr val="1A1A1A"/>
                </a:solidFill>
                <a:latin typeface="Quattrocento Sans"/>
                <a:ea typeface="Quattrocento Sans"/>
                <a:cs typeface="Quattrocento Sans"/>
                <a:sym typeface="Quattrocento Sans"/>
              </a:rPr>
              <a:t>Regulatory compliance</a:t>
            </a:r>
            <a:br>
              <a:rPr b="0" i="0" lang="en" sz="1568" u="none" cap="none" strike="noStrike">
                <a:solidFill>
                  <a:srgbClr val="0F78D4"/>
                </a:solidFill>
                <a:latin typeface="Quattrocento Sans"/>
                <a:ea typeface="Quattrocento Sans"/>
                <a:cs typeface="Quattrocento Sans"/>
                <a:sym typeface="Quattrocento Sans"/>
              </a:rPr>
            </a:br>
            <a:r>
              <a:rPr b="0" i="1" lang="en" sz="1176" u="none" cap="none" strike="noStrike">
                <a:solidFill>
                  <a:srgbClr val="0F78D4"/>
                </a:solidFill>
                <a:latin typeface="Quattrocento Sans"/>
                <a:ea typeface="Quattrocento Sans"/>
                <a:cs typeface="Quattrocento Sans"/>
                <a:sym typeface="Quattrocento Sans"/>
              </a:rPr>
              <a:t>H2 CY19</a:t>
            </a:r>
            <a:endParaRPr/>
          </a:p>
        </p:txBody>
      </p:sp>
      <p:cxnSp>
        <p:nvCxnSpPr>
          <p:cNvPr id="4427" name="Google Shape;4427;p441"/>
          <p:cNvCxnSpPr>
            <a:endCxn id="4428" idx="4"/>
          </p:cNvCxnSpPr>
          <p:nvPr/>
        </p:nvCxnSpPr>
        <p:spPr>
          <a:xfrm>
            <a:off x="536045" y="1973103"/>
            <a:ext cx="0" cy="1974300"/>
          </a:xfrm>
          <a:prstGeom prst="straightConnector1">
            <a:avLst/>
          </a:prstGeom>
          <a:noFill/>
          <a:ln cap="flat" cmpd="sng" w="12700">
            <a:solidFill>
              <a:srgbClr val="D9D9D9"/>
            </a:solidFill>
            <a:prstDash val="solid"/>
            <a:round/>
            <a:headEnd len="sm" w="sm" type="none"/>
            <a:tailEnd len="sm" w="sm" type="none"/>
          </a:ln>
        </p:spPr>
      </p:cxnSp>
      <p:grpSp>
        <p:nvGrpSpPr>
          <p:cNvPr id="4429" name="Google Shape;4429;p441"/>
          <p:cNvGrpSpPr/>
          <p:nvPr/>
        </p:nvGrpSpPr>
        <p:grpSpPr>
          <a:xfrm>
            <a:off x="458345" y="1920247"/>
            <a:ext cx="155400" cy="159936"/>
            <a:chOff x="10039920" y="1356255"/>
            <a:chExt cx="240000" cy="240000"/>
          </a:xfrm>
        </p:grpSpPr>
        <p:sp>
          <p:nvSpPr>
            <p:cNvPr id="4430" name="Google Shape;4430;p441"/>
            <p:cNvSpPr/>
            <p:nvPr/>
          </p:nvSpPr>
          <p:spPr>
            <a:xfrm>
              <a:off x="10039920" y="1356255"/>
              <a:ext cx="240000" cy="240000"/>
            </a:xfrm>
            <a:prstGeom prst="ellipse">
              <a:avLst/>
            </a:prstGeom>
            <a:solidFill>
              <a:srgbClr val="F00000"/>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FFFFFF"/>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431" name="Google Shape;4431;p441"/>
            <p:cNvSpPr/>
            <p:nvPr/>
          </p:nvSpPr>
          <p:spPr>
            <a:xfrm>
              <a:off x="10039920" y="1356255"/>
              <a:ext cx="207904" cy="207904"/>
            </a:xfrm>
            <a:custGeom>
              <a:rect b="b" l="l" r="r" t="t"/>
              <a:pathLst>
                <a:path extrusionOk="0" h="207904" w="207904">
                  <a:moveTo>
                    <a:pt x="119989" y="0"/>
                  </a:moveTo>
                  <a:cubicBezTo>
                    <a:pt x="153123" y="0"/>
                    <a:pt x="183120" y="13430"/>
                    <a:pt x="204834" y="35144"/>
                  </a:cubicBezTo>
                  <a:lnTo>
                    <a:pt x="207904" y="39698"/>
                  </a:lnTo>
                  <a:lnTo>
                    <a:pt x="39698" y="207904"/>
                  </a:lnTo>
                  <a:lnTo>
                    <a:pt x="35144" y="204834"/>
                  </a:lnTo>
                  <a:cubicBezTo>
                    <a:pt x="13430" y="183120"/>
                    <a:pt x="0" y="153123"/>
                    <a:pt x="0" y="119989"/>
                  </a:cubicBezTo>
                  <a:cubicBezTo>
                    <a:pt x="0" y="53721"/>
                    <a:pt x="53721" y="0"/>
                    <a:pt x="119989" y="0"/>
                  </a:cubicBezTo>
                  <a:close/>
                </a:path>
              </a:pathLst>
            </a:custGeom>
            <a:solidFill>
              <a:srgbClr val="0078D4"/>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FFFFFF"/>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grpSp>
      <p:grpSp>
        <p:nvGrpSpPr>
          <p:cNvPr id="4432" name="Google Shape;4432;p441"/>
          <p:cNvGrpSpPr/>
          <p:nvPr/>
        </p:nvGrpSpPr>
        <p:grpSpPr>
          <a:xfrm>
            <a:off x="458345" y="2532405"/>
            <a:ext cx="155400" cy="159936"/>
            <a:chOff x="10039920" y="1356255"/>
            <a:chExt cx="240000" cy="240000"/>
          </a:xfrm>
        </p:grpSpPr>
        <p:sp>
          <p:nvSpPr>
            <p:cNvPr id="4433" name="Google Shape;4433;p441"/>
            <p:cNvSpPr/>
            <p:nvPr/>
          </p:nvSpPr>
          <p:spPr>
            <a:xfrm>
              <a:off x="10039920" y="1356255"/>
              <a:ext cx="240000" cy="240000"/>
            </a:xfrm>
            <a:prstGeom prst="ellipse">
              <a:avLst/>
            </a:prstGeom>
            <a:solidFill>
              <a:srgbClr val="F00000"/>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FFFFFF"/>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434" name="Google Shape;4434;p441"/>
            <p:cNvSpPr/>
            <p:nvPr/>
          </p:nvSpPr>
          <p:spPr>
            <a:xfrm>
              <a:off x="10039920" y="1356255"/>
              <a:ext cx="207904" cy="207904"/>
            </a:xfrm>
            <a:custGeom>
              <a:rect b="b" l="l" r="r" t="t"/>
              <a:pathLst>
                <a:path extrusionOk="0" h="207904" w="207904">
                  <a:moveTo>
                    <a:pt x="119989" y="0"/>
                  </a:moveTo>
                  <a:cubicBezTo>
                    <a:pt x="153123" y="0"/>
                    <a:pt x="183120" y="13430"/>
                    <a:pt x="204834" y="35144"/>
                  </a:cubicBezTo>
                  <a:lnTo>
                    <a:pt x="207904" y="39698"/>
                  </a:lnTo>
                  <a:lnTo>
                    <a:pt x="39698" y="207904"/>
                  </a:lnTo>
                  <a:lnTo>
                    <a:pt x="35144" y="204834"/>
                  </a:lnTo>
                  <a:cubicBezTo>
                    <a:pt x="13430" y="183120"/>
                    <a:pt x="0" y="153123"/>
                    <a:pt x="0" y="119989"/>
                  </a:cubicBezTo>
                  <a:cubicBezTo>
                    <a:pt x="0" y="53721"/>
                    <a:pt x="53721" y="0"/>
                    <a:pt x="119989" y="0"/>
                  </a:cubicBezTo>
                  <a:close/>
                </a:path>
              </a:pathLst>
            </a:custGeom>
            <a:solidFill>
              <a:srgbClr val="0078D4"/>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FFFFFF"/>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grpSp>
      <p:grpSp>
        <p:nvGrpSpPr>
          <p:cNvPr id="4435" name="Google Shape;4435;p441"/>
          <p:cNvGrpSpPr/>
          <p:nvPr/>
        </p:nvGrpSpPr>
        <p:grpSpPr>
          <a:xfrm>
            <a:off x="458345" y="3176958"/>
            <a:ext cx="155400" cy="159936"/>
            <a:chOff x="10039920" y="1356255"/>
            <a:chExt cx="240000" cy="240000"/>
          </a:xfrm>
        </p:grpSpPr>
        <p:sp>
          <p:nvSpPr>
            <p:cNvPr id="4436" name="Google Shape;4436;p441"/>
            <p:cNvSpPr/>
            <p:nvPr/>
          </p:nvSpPr>
          <p:spPr>
            <a:xfrm>
              <a:off x="10039920" y="1356255"/>
              <a:ext cx="240000" cy="240000"/>
            </a:xfrm>
            <a:prstGeom prst="ellipse">
              <a:avLst/>
            </a:prstGeom>
            <a:solidFill>
              <a:srgbClr val="F00000"/>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FFFFFF"/>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437" name="Google Shape;4437;p441"/>
            <p:cNvSpPr/>
            <p:nvPr/>
          </p:nvSpPr>
          <p:spPr>
            <a:xfrm>
              <a:off x="10039920" y="1356255"/>
              <a:ext cx="207904" cy="207904"/>
            </a:xfrm>
            <a:custGeom>
              <a:rect b="b" l="l" r="r" t="t"/>
              <a:pathLst>
                <a:path extrusionOk="0" h="207904" w="207904">
                  <a:moveTo>
                    <a:pt x="119989" y="0"/>
                  </a:moveTo>
                  <a:cubicBezTo>
                    <a:pt x="153123" y="0"/>
                    <a:pt x="183120" y="13430"/>
                    <a:pt x="204834" y="35144"/>
                  </a:cubicBezTo>
                  <a:lnTo>
                    <a:pt x="207904" y="39698"/>
                  </a:lnTo>
                  <a:lnTo>
                    <a:pt x="39698" y="207904"/>
                  </a:lnTo>
                  <a:lnTo>
                    <a:pt x="35144" y="204834"/>
                  </a:lnTo>
                  <a:cubicBezTo>
                    <a:pt x="13430" y="183120"/>
                    <a:pt x="0" y="153123"/>
                    <a:pt x="0" y="119989"/>
                  </a:cubicBezTo>
                  <a:cubicBezTo>
                    <a:pt x="0" y="53721"/>
                    <a:pt x="53721" y="0"/>
                    <a:pt x="119989" y="0"/>
                  </a:cubicBezTo>
                  <a:close/>
                </a:path>
              </a:pathLst>
            </a:custGeom>
            <a:solidFill>
              <a:srgbClr val="0078D4"/>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FFFFFF"/>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grpSp>
      <p:grpSp>
        <p:nvGrpSpPr>
          <p:cNvPr id="4438" name="Google Shape;4438;p441"/>
          <p:cNvGrpSpPr/>
          <p:nvPr/>
        </p:nvGrpSpPr>
        <p:grpSpPr>
          <a:xfrm>
            <a:off x="458345" y="3787467"/>
            <a:ext cx="155400" cy="159936"/>
            <a:chOff x="10039920" y="1356255"/>
            <a:chExt cx="240000" cy="240000"/>
          </a:xfrm>
        </p:grpSpPr>
        <p:sp>
          <p:nvSpPr>
            <p:cNvPr id="4428" name="Google Shape;4428;p441"/>
            <p:cNvSpPr/>
            <p:nvPr/>
          </p:nvSpPr>
          <p:spPr>
            <a:xfrm>
              <a:off x="10039920" y="1356255"/>
              <a:ext cx="240000" cy="240000"/>
            </a:xfrm>
            <a:prstGeom prst="ellipse">
              <a:avLst/>
            </a:prstGeom>
            <a:solidFill>
              <a:srgbClr val="F00000"/>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FFFFFF"/>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4439" name="Google Shape;4439;p441"/>
            <p:cNvSpPr/>
            <p:nvPr/>
          </p:nvSpPr>
          <p:spPr>
            <a:xfrm>
              <a:off x="10039920" y="1356255"/>
              <a:ext cx="207904" cy="207904"/>
            </a:xfrm>
            <a:custGeom>
              <a:rect b="b" l="l" r="r" t="t"/>
              <a:pathLst>
                <a:path extrusionOk="0" h="207904" w="207904">
                  <a:moveTo>
                    <a:pt x="119989" y="0"/>
                  </a:moveTo>
                  <a:cubicBezTo>
                    <a:pt x="153123" y="0"/>
                    <a:pt x="183120" y="13430"/>
                    <a:pt x="204834" y="35144"/>
                  </a:cubicBezTo>
                  <a:lnTo>
                    <a:pt x="207904" y="39698"/>
                  </a:lnTo>
                  <a:lnTo>
                    <a:pt x="39698" y="207904"/>
                  </a:lnTo>
                  <a:lnTo>
                    <a:pt x="35144" y="204834"/>
                  </a:lnTo>
                  <a:cubicBezTo>
                    <a:pt x="13430" y="183120"/>
                    <a:pt x="0" y="153123"/>
                    <a:pt x="0" y="119989"/>
                  </a:cubicBezTo>
                  <a:cubicBezTo>
                    <a:pt x="0" y="53721"/>
                    <a:pt x="53721" y="0"/>
                    <a:pt x="119989" y="0"/>
                  </a:cubicBezTo>
                  <a:close/>
                </a:path>
              </a:pathLst>
            </a:custGeom>
            <a:solidFill>
              <a:srgbClr val="0078D4"/>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FFFFFF"/>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grpSp>
      <p:sp>
        <p:nvSpPr>
          <p:cNvPr id="4440" name="Google Shape;4440;p441"/>
          <p:cNvSpPr/>
          <p:nvPr/>
        </p:nvSpPr>
        <p:spPr>
          <a:xfrm>
            <a:off x="472100" y="1020575"/>
            <a:ext cx="7901700" cy="33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8D4"/>
              </a:buClr>
              <a:buSzPts val="2000"/>
              <a:buFont typeface="Quattrocento Sans"/>
              <a:buNone/>
            </a:pPr>
            <a:r>
              <a:rPr b="1" i="0" lang="en" sz="2000" u="none" cap="none" strike="noStrike">
                <a:solidFill>
                  <a:srgbClr val="0078D4"/>
                </a:solidFill>
                <a:latin typeface="Quattrocento Sans"/>
                <a:ea typeface="Quattrocento Sans"/>
                <a:cs typeface="Quattrocento Sans"/>
                <a:sym typeface="Quattrocento Sans"/>
              </a:rPr>
              <a:t>Fully managed OpenShift service, jointly operated with Red Hat</a:t>
            </a:r>
            <a:endParaRPr/>
          </a:p>
        </p:txBody>
      </p:sp>
      <p:sp>
        <p:nvSpPr>
          <p:cNvPr id="4441" name="Google Shape;4441;p441"/>
          <p:cNvSpPr/>
          <p:nvPr/>
        </p:nvSpPr>
        <p:spPr>
          <a:xfrm>
            <a:off x="5634675" y="3132100"/>
            <a:ext cx="2410500" cy="82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8D4"/>
              </a:buClr>
              <a:buSzPts val="1600"/>
              <a:buFont typeface="Quattrocento Sans"/>
              <a:buNone/>
            </a:pPr>
            <a:r>
              <a:rPr b="0" i="0" lang="en" u="sng" cap="none" strike="noStrike">
                <a:solidFill>
                  <a:srgbClr val="0078D4"/>
                </a:solidFill>
                <a:latin typeface="Quattrocento Sans"/>
                <a:ea typeface="Quattrocento Sans"/>
                <a:cs typeface="Quattrocento Sans"/>
                <a:sym typeface="Quattrocento Sans"/>
                <a:hlinkClick r:id="rId3"/>
              </a:rPr>
              <a:t>Learn more</a:t>
            </a:r>
            <a:endParaRPr b="0" i="0" u="none" cap="none" strike="noStrike">
              <a:solidFill>
                <a:srgbClr val="0078D4"/>
              </a:solidFill>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rgbClr val="1A1A1A"/>
              </a:buClr>
              <a:buSzPts val="1600"/>
              <a:buFont typeface="Quattrocento Sans"/>
              <a:buNone/>
            </a:pPr>
            <a:r>
              <a:rPr b="0" i="0" lang="en" u="none" cap="none" strike="noStrike">
                <a:solidFill>
                  <a:srgbClr val="1A1A1A"/>
                </a:solidFill>
                <a:latin typeface="Quattrocento Sans"/>
                <a:ea typeface="Quattrocento Sans"/>
                <a:cs typeface="Quattrocento Sans"/>
                <a:sym typeface="Quattrocento Sans"/>
              </a:rPr>
              <a:t>Check product availability </a:t>
            </a:r>
            <a:r>
              <a:rPr b="0" i="0" lang="en" u="sng" cap="none" strike="noStrike">
                <a:solidFill>
                  <a:srgbClr val="0078D4"/>
                </a:solidFill>
                <a:latin typeface="Quattrocento Sans"/>
                <a:ea typeface="Quattrocento Sans"/>
                <a:cs typeface="Quattrocento Sans"/>
                <a:sym typeface="Quattrocento Sans"/>
                <a:hlinkClick r:id="rId4"/>
              </a:rPr>
              <a:t>in your region</a:t>
            </a:r>
            <a:endParaRPr b="0" i="0" u="none" cap="none" strike="noStrike">
              <a:solidFill>
                <a:srgbClr val="0078D4"/>
              </a:solidFill>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rgbClr val="1A1A1A"/>
              </a:buClr>
              <a:buSzPts val="1600"/>
              <a:buFont typeface="Quattrocento Sans"/>
              <a:buNone/>
            </a:pPr>
            <a:r>
              <a:t/>
            </a:r>
            <a:endParaRPr b="0" i="0" u="none" cap="none" strike="noStrike">
              <a:solidFill>
                <a:srgbClr val="0078D4"/>
              </a:solidFill>
              <a:latin typeface="Quattrocento Sans"/>
              <a:ea typeface="Quattrocento Sans"/>
              <a:cs typeface="Quattrocento Sans"/>
              <a:sym typeface="Quattrocento Sans"/>
            </a:endParaRPr>
          </a:p>
        </p:txBody>
      </p:sp>
      <p:grpSp>
        <p:nvGrpSpPr>
          <p:cNvPr descr="Home button" id="4442" name="Google Shape;4442;p441"/>
          <p:cNvGrpSpPr/>
          <p:nvPr/>
        </p:nvGrpSpPr>
        <p:grpSpPr>
          <a:xfrm>
            <a:off x="10068442" y="6466023"/>
            <a:ext cx="246562" cy="253761"/>
            <a:chOff x="11308080" y="6263005"/>
            <a:chExt cx="301200" cy="301200"/>
          </a:xfrm>
        </p:grpSpPr>
        <p:sp>
          <p:nvSpPr>
            <p:cNvPr id="4443" name="Google Shape;4443;p441"/>
            <p:cNvSpPr/>
            <p:nvPr/>
          </p:nvSpPr>
          <p:spPr>
            <a:xfrm>
              <a:off x="11308080" y="6263005"/>
              <a:ext cx="301200" cy="301200"/>
            </a:xfrm>
            <a:prstGeom prst="ellipse">
              <a:avLst/>
            </a:prstGeom>
            <a:solidFill>
              <a:srgbClr val="E6E6E6"/>
            </a:solidFill>
            <a:ln cap="flat" cmpd="sng" w="12700">
              <a:solidFill>
                <a:srgbClr val="737373"/>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FFFFFF"/>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4444" name="Google Shape;4444;p441" title="Icon of a house"/>
            <p:cNvSpPr/>
            <p:nvPr/>
          </p:nvSpPr>
          <p:spPr>
            <a:xfrm>
              <a:off x="11381572" y="6345209"/>
              <a:ext cx="154324" cy="136901"/>
            </a:xfrm>
            <a:custGeom>
              <a:rect b="b" l="l" r="r" t="t"/>
              <a:pathLst>
                <a:path extrusionOk="0" h="220" w="248">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cap="flat" cmpd="sng" w="12700">
              <a:solidFill>
                <a:srgbClr val="737373"/>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A1A1A"/>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sp>
        <p:nvSpPr>
          <p:cNvPr id="4445" name="Google Shape;4445;p441"/>
          <p:cNvSpPr/>
          <p:nvPr/>
        </p:nvSpPr>
        <p:spPr>
          <a:xfrm>
            <a:off x="0" y="4675437"/>
            <a:ext cx="9144000" cy="382200"/>
          </a:xfrm>
          <a:prstGeom prst="rect">
            <a:avLst/>
          </a:prstGeom>
          <a:solidFill>
            <a:srgbClr val="75757A"/>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4446" name="Google Shape;4446;p441"/>
          <p:cNvPicPr preferRelativeResize="0"/>
          <p:nvPr/>
        </p:nvPicPr>
        <p:blipFill rotWithShape="1">
          <a:blip r:embed="rId5">
            <a:alphaModFix/>
          </a:blip>
          <a:srcRect b="0" l="0" r="0" t="0"/>
          <a:stretch/>
        </p:blipFill>
        <p:spPr>
          <a:xfrm>
            <a:off x="7855844" y="4694487"/>
            <a:ext cx="673789" cy="343082"/>
          </a:xfrm>
          <a:prstGeom prst="rect">
            <a:avLst/>
          </a:prstGeom>
          <a:noFill/>
          <a:ln>
            <a:noFill/>
          </a:ln>
        </p:spPr>
      </p:pic>
      <p:cxnSp>
        <p:nvCxnSpPr>
          <p:cNvPr id="4447" name="Google Shape;4447;p441"/>
          <p:cNvCxnSpPr/>
          <p:nvPr/>
        </p:nvCxnSpPr>
        <p:spPr>
          <a:xfrm>
            <a:off x="8658677" y="5027349"/>
            <a:ext cx="0" cy="135300"/>
          </a:xfrm>
          <a:prstGeom prst="straightConnector1">
            <a:avLst/>
          </a:prstGeom>
          <a:noFill/>
          <a:ln cap="flat" cmpd="sng" w="12700">
            <a:solidFill>
              <a:srgbClr val="FFFFFF"/>
            </a:solidFill>
            <a:prstDash val="solid"/>
            <a:round/>
            <a:headEnd len="sm" w="sm" type="none"/>
            <a:tailEnd len="sm" w="sm" type="none"/>
          </a:ln>
        </p:spPr>
      </p:cxnSp>
      <p:grpSp>
        <p:nvGrpSpPr>
          <p:cNvPr id="4448" name="Google Shape;4448;p441"/>
          <p:cNvGrpSpPr/>
          <p:nvPr/>
        </p:nvGrpSpPr>
        <p:grpSpPr>
          <a:xfrm>
            <a:off x="7434499" y="4593225"/>
            <a:ext cx="626073" cy="546645"/>
            <a:chOff x="9903576" y="6438931"/>
            <a:chExt cx="851452" cy="654351"/>
          </a:xfrm>
        </p:grpSpPr>
        <p:sp>
          <p:nvSpPr>
            <p:cNvPr id="4449" name="Google Shape;4449;p441"/>
            <p:cNvSpPr/>
            <p:nvPr/>
          </p:nvSpPr>
          <p:spPr>
            <a:xfrm rot="2700000">
              <a:off x="10161138" y="6373024"/>
              <a:ext cx="139225" cy="786166"/>
            </a:xfrm>
            <a:custGeom>
              <a:rect b="b" l="l" r="r" t="t"/>
              <a:pathLst>
                <a:path extrusionOk="0" h="785729" w="139148">
                  <a:moveTo>
                    <a:pt x="0" y="139148"/>
                  </a:moveTo>
                  <a:lnTo>
                    <a:pt x="139148" y="0"/>
                  </a:lnTo>
                  <a:lnTo>
                    <a:pt x="139148" y="646581"/>
                  </a:lnTo>
                  <a:lnTo>
                    <a:pt x="0" y="785729"/>
                  </a:lnTo>
                  <a:close/>
                </a:path>
              </a:pathLst>
            </a:custGeom>
            <a:solidFill>
              <a:srgbClr val="0078D4"/>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450" name="Google Shape;4450;p441"/>
            <p:cNvSpPr/>
            <p:nvPr/>
          </p:nvSpPr>
          <p:spPr>
            <a:xfrm rot="2700000">
              <a:off x="10358240" y="6373025"/>
              <a:ext cx="139225" cy="786164"/>
            </a:xfrm>
            <a:custGeom>
              <a:rect b="b" l="l" r="r" t="t"/>
              <a:pathLst>
                <a:path extrusionOk="0" h="785727" w="139148">
                  <a:moveTo>
                    <a:pt x="0" y="139148"/>
                  </a:moveTo>
                  <a:lnTo>
                    <a:pt x="139148" y="0"/>
                  </a:lnTo>
                  <a:lnTo>
                    <a:pt x="139148" y="646579"/>
                  </a:lnTo>
                  <a:lnTo>
                    <a:pt x="0" y="785727"/>
                  </a:lnTo>
                  <a:close/>
                </a:path>
              </a:pathLst>
            </a:custGeom>
            <a:solidFill>
              <a:srgbClr val="F00000"/>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pic>
        <p:nvPicPr>
          <p:cNvPr id="4451" name="Google Shape;4451;p441"/>
          <p:cNvPicPr preferRelativeResize="0"/>
          <p:nvPr/>
        </p:nvPicPr>
        <p:blipFill rotWithShape="1">
          <a:blip r:embed="rId6">
            <a:alphaModFix/>
          </a:blip>
          <a:srcRect b="0" l="0" r="0" t="0"/>
          <a:stretch/>
        </p:blipFill>
        <p:spPr>
          <a:xfrm>
            <a:off x="8502183" y="4798147"/>
            <a:ext cx="505755" cy="13590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5" name="Shape 4455"/>
        <p:cNvGrpSpPr/>
        <p:nvPr/>
      </p:nvGrpSpPr>
      <p:grpSpPr>
        <a:xfrm>
          <a:off x="0" y="0"/>
          <a:ext cx="0" cy="0"/>
          <a:chOff x="0" y="0"/>
          <a:chExt cx="0" cy="0"/>
        </a:xfrm>
      </p:grpSpPr>
      <p:sp>
        <p:nvSpPr>
          <p:cNvPr id="4456" name="Google Shape;4456;p44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57" name="Google Shape;4457;p442"/>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Migrating to OpenShift 4</a:t>
            </a:r>
            <a:endParaRPr sz="2400">
              <a:solidFill>
                <a:srgbClr val="FFFFFF"/>
              </a:solidFill>
              <a:latin typeface="Overpass"/>
              <a:ea typeface="Overpass"/>
              <a:cs typeface="Overpass"/>
              <a:sym typeface="Overpass"/>
            </a:endParaRPr>
          </a:p>
        </p:txBody>
      </p:sp>
      <p:sp>
        <p:nvSpPr>
          <p:cNvPr id="4458" name="Google Shape;4458;p442"/>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Tooling and advice for moving from OpenShift 3.x to 4.x</a:t>
            </a:r>
            <a:endParaRPr sz="1600">
              <a:solidFill>
                <a:srgbClr val="FFFFFF"/>
              </a:solidFill>
              <a:latin typeface="Overpass"/>
              <a:ea typeface="Overpass"/>
              <a:cs typeface="Overpass"/>
              <a:sym typeface="Overpass"/>
            </a:endParaRPr>
          </a:p>
        </p:txBody>
      </p:sp>
      <p:cxnSp>
        <p:nvCxnSpPr>
          <p:cNvPr id="4459" name="Google Shape;4459;p442"/>
          <p:cNvCxnSpPr/>
          <p:nvPr/>
        </p:nvCxnSpPr>
        <p:spPr>
          <a:xfrm>
            <a:off x="3668063" y="2367950"/>
            <a:ext cx="1668600" cy="0"/>
          </a:xfrm>
          <a:prstGeom prst="straightConnector1">
            <a:avLst/>
          </a:prstGeom>
          <a:noFill/>
          <a:ln cap="flat" cmpd="sng" w="19050">
            <a:solidFill>
              <a:srgbClr val="FFFFFF"/>
            </a:solidFill>
            <a:prstDash val="solid"/>
            <a:round/>
            <a:headEnd len="med" w="med" type="none"/>
            <a:tailEnd len="med" w="med" type="triangle"/>
          </a:ln>
        </p:spPr>
      </p:cxnSp>
      <p:cxnSp>
        <p:nvCxnSpPr>
          <p:cNvPr id="4460" name="Google Shape;4460;p442"/>
          <p:cNvCxnSpPr/>
          <p:nvPr/>
        </p:nvCxnSpPr>
        <p:spPr>
          <a:xfrm>
            <a:off x="3908813" y="2645625"/>
            <a:ext cx="681900" cy="0"/>
          </a:xfrm>
          <a:prstGeom prst="straightConnector1">
            <a:avLst/>
          </a:prstGeom>
          <a:noFill/>
          <a:ln cap="flat" cmpd="sng" w="19050">
            <a:solidFill>
              <a:srgbClr val="FFFFFF"/>
            </a:solidFill>
            <a:prstDash val="solid"/>
            <a:round/>
            <a:headEnd len="med" w="med" type="none"/>
            <a:tailEnd len="med" w="med" type="triangle"/>
          </a:ln>
        </p:spPr>
      </p:cxnSp>
      <p:cxnSp>
        <p:nvCxnSpPr>
          <p:cNvPr id="4461" name="Google Shape;4461;p442"/>
          <p:cNvCxnSpPr/>
          <p:nvPr/>
        </p:nvCxnSpPr>
        <p:spPr>
          <a:xfrm>
            <a:off x="4797413" y="2645625"/>
            <a:ext cx="681900" cy="0"/>
          </a:xfrm>
          <a:prstGeom prst="straightConnector1">
            <a:avLst/>
          </a:prstGeom>
          <a:noFill/>
          <a:ln cap="flat" cmpd="sng" w="19050">
            <a:solidFill>
              <a:srgbClr val="FFFFFF"/>
            </a:solidFill>
            <a:prstDash val="solid"/>
            <a:round/>
            <a:headEnd len="med" w="med" type="none"/>
            <a:tailEnd len="med" w="med" type="triangle"/>
          </a:ln>
        </p:spPr>
      </p:cxnSp>
      <p:cxnSp>
        <p:nvCxnSpPr>
          <p:cNvPr id="4462" name="Google Shape;4462;p442"/>
          <p:cNvCxnSpPr/>
          <p:nvPr/>
        </p:nvCxnSpPr>
        <p:spPr>
          <a:xfrm>
            <a:off x="4457963" y="2940625"/>
            <a:ext cx="878700" cy="0"/>
          </a:xfrm>
          <a:prstGeom prst="straightConnector1">
            <a:avLst/>
          </a:prstGeom>
          <a:noFill/>
          <a:ln cap="flat" cmpd="sng" w="19050">
            <a:solidFill>
              <a:srgbClr val="FFFFFF"/>
            </a:solidFill>
            <a:prstDash val="solid"/>
            <a:round/>
            <a:headEnd len="med" w="med" type="none"/>
            <a:tailEnd len="med" w="med" type="triangle"/>
          </a:ln>
        </p:spPr>
      </p:cxnSp>
      <p:cxnSp>
        <p:nvCxnSpPr>
          <p:cNvPr id="4463" name="Google Shape;4463;p442"/>
          <p:cNvCxnSpPr/>
          <p:nvPr/>
        </p:nvCxnSpPr>
        <p:spPr>
          <a:xfrm>
            <a:off x="3547444" y="2940609"/>
            <a:ext cx="681900" cy="0"/>
          </a:xfrm>
          <a:prstGeom prst="straightConnector1">
            <a:avLst/>
          </a:prstGeom>
          <a:noFill/>
          <a:ln cap="flat" cmpd="sng" w="19050">
            <a:solidFill>
              <a:srgbClr val="FFFFFF"/>
            </a:solidFill>
            <a:prstDash val="solid"/>
            <a:round/>
            <a:headEnd len="med" w="med" type="none"/>
            <a:tailEnd len="med" w="med" type="triangle"/>
          </a:ln>
        </p:spPr>
      </p:cxnSp>
      <p:cxnSp>
        <p:nvCxnSpPr>
          <p:cNvPr id="4464" name="Google Shape;4464;p442"/>
          <p:cNvCxnSpPr/>
          <p:nvPr/>
        </p:nvCxnSpPr>
        <p:spPr>
          <a:xfrm>
            <a:off x="3972863" y="3225782"/>
            <a:ext cx="1668600" cy="0"/>
          </a:xfrm>
          <a:prstGeom prst="straightConnector1">
            <a:avLst/>
          </a:prstGeom>
          <a:noFill/>
          <a:ln cap="flat" cmpd="sng" w="19050">
            <a:solidFill>
              <a:srgbClr val="FFFFFF"/>
            </a:solidFill>
            <a:prstDash val="solid"/>
            <a:round/>
            <a:headEnd len="med" w="med" type="none"/>
            <a:tailEnd len="med" w="med" type="triangle"/>
          </a:ln>
        </p:spPr>
      </p:cxnSp>
      <p:sp>
        <p:nvSpPr>
          <p:cNvPr id="4465" name="Google Shape;4465;p442"/>
          <p:cNvSpPr/>
          <p:nvPr/>
        </p:nvSpPr>
        <p:spPr>
          <a:xfrm>
            <a:off x="2602788" y="2463775"/>
            <a:ext cx="548700" cy="548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Black"/>
                <a:ea typeface="Overpass Black"/>
                <a:cs typeface="Overpass Black"/>
                <a:sym typeface="Overpass Black"/>
              </a:rPr>
              <a:t>3</a:t>
            </a:r>
            <a:endParaRPr sz="2000">
              <a:latin typeface="Overpass Black"/>
              <a:ea typeface="Overpass Black"/>
              <a:cs typeface="Overpass Black"/>
              <a:sym typeface="Overpass Black"/>
            </a:endParaRPr>
          </a:p>
        </p:txBody>
      </p:sp>
      <p:sp>
        <p:nvSpPr>
          <p:cNvPr id="4466" name="Google Shape;4466;p442"/>
          <p:cNvSpPr/>
          <p:nvPr/>
        </p:nvSpPr>
        <p:spPr>
          <a:xfrm>
            <a:off x="5992524" y="2463775"/>
            <a:ext cx="548700" cy="548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Black"/>
                <a:ea typeface="Overpass Black"/>
                <a:cs typeface="Overpass Black"/>
                <a:sym typeface="Overpass Black"/>
              </a:rPr>
              <a:t>4</a:t>
            </a:r>
            <a:endParaRPr sz="2000">
              <a:latin typeface="Overpass Black"/>
              <a:ea typeface="Overpass Black"/>
              <a:cs typeface="Overpass Black"/>
              <a:sym typeface="Overpass Black"/>
            </a:endParaRPr>
          </a:p>
        </p:txBody>
      </p:sp>
      <p:sp>
        <p:nvSpPr>
          <p:cNvPr id="4467" name="Google Shape;4467;p442"/>
          <p:cNvSpPr txBox="1"/>
          <p:nvPr/>
        </p:nvSpPr>
        <p:spPr>
          <a:xfrm>
            <a:off x="3712025" y="2331646"/>
            <a:ext cx="8787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Overpass Light"/>
                <a:ea typeface="Overpass Light"/>
                <a:cs typeface="Overpass Light"/>
                <a:sym typeface="Overpass Light"/>
              </a:rPr>
              <a:t>Namespaces</a:t>
            </a:r>
            <a:endParaRPr sz="900">
              <a:solidFill>
                <a:srgbClr val="FFFFFF"/>
              </a:solidFill>
              <a:latin typeface="Overpass Light"/>
              <a:ea typeface="Overpass Light"/>
              <a:cs typeface="Overpass Light"/>
              <a:sym typeface="Overpass Light"/>
            </a:endParaRPr>
          </a:p>
        </p:txBody>
      </p:sp>
      <p:sp>
        <p:nvSpPr>
          <p:cNvPr id="4468" name="Google Shape;4468;p442"/>
          <p:cNvSpPr txBox="1"/>
          <p:nvPr/>
        </p:nvSpPr>
        <p:spPr>
          <a:xfrm>
            <a:off x="4095084" y="2918684"/>
            <a:ext cx="8787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Overpass Light"/>
                <a:ea typeface="Overpass Light"/>
                <a:cs typeface="Overpass Light"/>
                <a:sym typeface="Overpass Light"/>
              </a:rPr>
              <a:t>Volumes</a:t>
            </a:r>
            <a:endParaRPr sz="900">
              <a:solidFill>
                <a:srgbClr val="FFFFFF"/>
              </a:solidFill>
              <a:latin typeface="Overpass Light"/>
              <a:ea typeface="Overpass Light"/>
              <a:cs typeface="Overpass Light"/>
              <a:sym typeface="Overpass Light"/>
            </a:endParaRPr>
          </a:p>
        </p:txBody>
      </p:sp>
      <p:sp>
        <p:nvSpPr>
          <p:cNvPr id="4469" name="Google Shape;4469;p442"/>
          <p:cNvSpPr txBox="1"/>
          <p:nvPr/>
        </p:nvSpPr>
        <p:spPr>
          <a:xfrm>
            <a:off x="4457975" y="2631227"/>
            <a:ext cx="8787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Overpass Light"/>
                <a:ea typeface="Overpass Light"/>
                <a:cs typeface="Overpass Light"/>
                <a:sym typeface="Overpass Light"/>
              </a:rPr>
              <a:t>App objects</a:t>
            </a:r>
            <a:endParaRPr sz="900">
              <a:solidFill>
                <a:srgbClr val="FFFFFF"/>
              </a:solidFill>
              <a:latin typeface="Overpass Light"/>
              <a:ea typeface="Overpass Light"/>
              <a:cs typeface="Overpass Light"/>
              <a:sym typeface="Overpass Ligh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3" name="Shape 4473"/>
        <p:cNvGrpSpPr/>
        <p:nvPr/>
      </p:nvGrpSpPr>
      <p:grpSpPr>
        <a:xfrm>
          <a:off x="0" y="0"/>
          <a:ext cx="0" cy="0"/>
          <a:chOff x="0" y="0"/>
          <a:chExt cx="0" cy="0"/>
        </a:xfrm>
      </p:grpSpPr>
      <p:sp>
        <p:nvSpPr>
          <p:cNvPr id="4474" name="Google Shape;4474;p44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Maria Bracho</a:t>
            </a:r>
            <a:endParaRPr sz="900">
              <a:solidFill>
                <a:srgbClr val="999999"/>
              </a:solidFill>
              <a:latin typeface="Overpass Light"/>
              <a:ea typeface="Overpass Light"/>
              <a:cs typeface="Overpass Light"/>
              <a:sym typeface="Overpass Light"/>
            </a:endParaRPr>
          </a:p>
        </p:txBody>
      </p:sp>
      <p:sp>
        <p:nvSpPr>
          <p:cNvPr id="4475" name="Google Shape;4475;p443"/>
          <p:cNvSpPr txBox="1"/>
          <p:nvPr/>
        </p:nvSpPr>
        <p:spPr>
          <a:xfrm>
            <a:off x="330900" y="0"/>
            <a:ext cx="8317200" cy="725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300">
                <a:solidFill>
                  <a:srgbClr val="EE0000"/>
                </a:solidFill>
              </a:rPr>
              <a:t>Application Migration:  Migration Process				</a:t>
            </a:r>
            <a:endParaRPr sz="2300">
              <a:solidFill>
                <a:srgbClr val="EE0000"/>
              </a:solidFill>
            </a:endParaRPr>
          </a:p>
        </p:txBody>
      </p:sp>
      <p:sp>
        <p:nvSpPr>
          <p:cNvPr id="4476" name="Google Shape;4476;p443"/>
          <p:cNvSpPr txBox="1"/>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600">
                <a:solidFill>
                  <a:srgbClr val="595959"/>
                </a:solidFill>
                <a:latin typeface="Overpass SemiBold"/>
                <a:ea typeface="Overpass SemiBold"/>
                <a:cs typeface="Overpass SemiBold"/>
                <a:sym typeface="Overpass SemiBold"/>
              </a:rPr>
              <a:t>‹#›</a:t>
            </a:fld>
            <a:endParaRPr sz="600">
              <a:solidFill>
                <a:srgbClr val="595959"/>
              </a:solidFill>
              <a:latin typeface="Overpass SemiBold"/>
              <a:ea typeface="Overpass SemiBold"/>
              <a:cs typeface="Overpass SemiBold"/>
              <a:sym typeface="Overpass SemiBold"/>
            </a:endParaRPr>
          </a:p>
        </p:txBody>
      </p:sp>
      <p:sp>
        <p:nvSpPr>
          <p:cNvPr id="4477" name="Google Shape;4477;p443"/>
          <p:cNvSpPr/>
          <p:nvPr/>
        </p:nvSpPr>
        <p:spPr>
          <a:xfrm>
            <a:off x="3301088" y="11017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8" name="Google Shape;4478;p443"/>
          <p:cNvGrpSpPr/>
          <p:nvPr/>
        </p:nvGrpSpPr>
        <p:grpSpPr>
          <a:xfrm>
            <a:off x="2444575" y="3471140"/>
            <a:ext cx="4055400" cy="1143785"/>
            <a:chOff x="2440988" y="3535140"/>
            <a:chExt cx="4055400" cy="1143785"/>
          </a:xfrm>
        </p:grpSpPr>
        <p:cxnSp>
          <p:nvCxnSpPr>
            <p:cNvPr id="4479" name="Google Shape;4479;p443"/>
            <p:cNvCxnSpPr/>
            <p:nvPr/>
          </p:nvCxnSpPr>
          <p:spPr>
            <a:xfrm rot="10800000">
              <a:off x="4556399" y="3535140"/>
              <a:ext cx="0" cy="460500"/>
            </a:xfrm>
            <a:prstGeom prst="straightConnector1">
              <a:avLst/>
            </a:prstGeom>
            <a:noFill/>
            <a:ln cap="flat" cmpd="sng" w="19050">
              <a:solidFill>
                <a:srgbClr val="85200C"/>
              </a:solidFill>
              <a:prstDash val="solid"/>
              <a:round/>
              <a:headEnd len="med" w="med" type="oval"/>
              <a:tailEnd len="sm" w="sm" type="none"/>
            </a:ln>
          </p:spPr>
        </p:cxnSp>
        <p:sp>
          <p:nvSpPr>
            <p:cNvPr id="4480" name="Google Shape;4480;p443"/>
            <p:cNvSpPr txBox="1"/>
            <p:nvPr/>
          </p:nvSpPr>
          <p:spPr>
            <a:xfrm>
              <a:off x="2440988" y="4009325"/>
              <a:ext cx="40554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Roboto"/>
                  <a:ea typeface="Roboto"/>
                  <a:cs typeface="Roboto"/>
                  <a:sym typeface="Roboto"/>
                </a:rPr>
                <a:t>Stages the data from Source to Destination.  </a:t>
              </a:r>
              <a:endParaRPr>
                <a:latin typeface="Roboto"/>
                <a:ea typeface="Roboto"/>
                <a:cs typeface="Roboto"/>
                <a:sym typeface="Roboto"/>
              </a:endParaRPr>
            </a:p>
            <a:p>
              <a:pPr indent="0" lvl="0" marL="0" rtl="0" algn="ctr">
                <a:lnSpc>
                  <a:spcPct val="115000"/>
                </a:lnSpc>
                <a:spcBef>
                  <a:spcPts val="0"/>
                </a:spcBef>
                <a:spcAft>
                  <a:spcPts val="0"/>
                </a:spcAft>
                <a:buNone/>
              </a:pPr>
              <a:r>
                <a:rPr lang="en">
                  <a:latin typeface="Roboto"/>
                  <a:ea typeface="Roboto"/>
                  <a:cs typeface="Roboto"/>
                  <a:sym typeface="Roboto"/>
                </a:rPr>
                <a:t>May be run multiple times.</a:t>
              </a:r>
              <a:endParaRPr>
                <a:latin typeface="Roboto"/>
                <a:ea typeface="Roboto"/>
                <a:cs typeface="Roboto"/>
                <a:sym typeface="Roboto"/>
              </a:endParaRPr>
            </a:p>
            <a:p>
              <a:pPr indent="0" lvl="0" marL="0" rtl="0" algn="ctr">
                <a:lnSpc>
                  <a:spcPct val="115000"/>
                </a:lnSpc>
                <a:spcBef>
                  <a:spcPts val="0"/>
                </a:spcBef>
                <a:spcAft>
                  <a:spcPts val="0"/>
                </a:spcAft>
                <a:buNone/>
              </a:pPr>
              <a:r>
                <a:rPr lang="en">
                  <a:latin typeface="Roboto"/>
                  <a:ea typeface="Roboto"/>
                  <a:cs typeface="Roboto"/>
                  <a:sym typeface="Roboto"/>
                </a:rPr>
                <a:t>Applications are running</a:t>
              </a:r>
              <a:endParaRPr>
                <a:latin typeface="Roboto"/>
                <a:ea typeface="Roboto"/>
                <a:cs typeface="Roboto"/>
                <a:sym typeface="Roboto"/>
              </a:endParaRPr>
            </a:p>
            <a:p>
              <a:pPr indent="0" lvl="0" marL="0" rtl="0" algn="ctr">
                <a:lnSpc>
                  <a:spcPct val="115000"/>
                </a:lnSpc>
                <a:spcBef>
                  <a:spcPts val="0"/>
                </a:spcBef>
                <a:spcAft>
                  <a:spcPts val="0"/>
                </a:spcAft>
                <a:buNone/>
              </a:pPr>
              <a:r>
                <a:rPr lang="en">
                  <a:latin typeface="Roboto"/>
                  <a:ea typeface="Roboto"/>
                  <a:cs typeface="Roboto"/>
                  <a:sym typeface="Roboto"/>
                </a:rPr>
                <a:t>no Downtime during step</a:t>
              </a:r>
              <a:endParaRPr>
                <a:latin typeface="Roboto"/>
                <a:ea typeface="Roboto"/>
                <a:cs typeface="Roboto"/>
                <a:sym typeface="Roboto"/>
              </a:endParaRPr>
            </a:p>
          </p:txBody>
        </p:sp>
      </p:grpSp>
      <p:sp>
        <p:nvSpPr>
          <p:cNvPr id="4481" name="Google Shape;4481;p443"/>
          <p:cNvSpPr txBox="1"/>
          <p:nvPr/>
        </p:nvSpPr>
        <p:spPr>
          <a:xfrm>
            <a:off x="3849371" y="19924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latin typeface="Roboto"/>
                <a:ea typeface="Roboto"/>
                <a:cs typeface="Roboto"/>
                <a:sym typeface="Roboto"/>
              </a:rPr>
              <a:t>Stage</a:t>
            </a:r>
            <a:endParaRPr sz="2400"/>
          </a:p>
        </p:txBody>
      </p:sp>
      <p:sp>
        <p:nvSpPr>
          <p:cNvPr id="4482" name="Google Shape;4482;p443"/>
          <p:cNvSpPr/>
          <p:nvPr/>
        </p:nvSpPr>
        <p:spPr>
          <a:xfrm rot="1800047">
            <a:off x="3223431" y="1022434"/>
            <a:ext cx="2690936" cy="2690936"/>
          </a:xfrm>
          <a:prstGeom prst="blockArc">
            <a:avLst>
              <a:gd fmla="val 14414370" name="adj1"/>
              <a:gd fmla="val 694" name="adj2"/>
              <a:gd fmla="val 9562" name="adj3"/>
            </a:avLst>
          </a:prstGeom>
          <a:solidFill>
            <a:srgbClr val="5B0F0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43"/>
          <p:cNvSpPr/>
          <p:nvPr/>
        </p:nvSpPr>
        <p:spPr>
          <a:xfrm flipH="1" rot="-1800047">
            <a:off x="3225543" y="1022434"/>
            <a:ext cx="2690936" cy="2690936"/>
          </a:xfrm>
          <a:prstGeom prst="blockArc">
            <a:avLst>
              <a:gd fmla="val 14348563" name="adj1"/>
              <a:gd fmla="val 21472873" name="adj2"/>
              <a:gd fmla="val 9381" name="adj3"/>
            </a:avLst>
          </a:prstGeom>
          <a:solidFill>
            <a:srgbClr val="A61C0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43"/>
          <p:cNvSpPr/>
          <p:nvPr/>
        </p:nvSpPr>
        <p:spPr>
          <a:xfrm rot="-8100000">
            <a:off x="4390403" y="960168"/>
            <a:ext cx="363170" cy="363170"/>
          </a:xfrm>
          <a:prstGeom prst="rtTriangle">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43"/>
          <p:cNvSpPr/>
          <p:nvPr/>
        </p:nvSpPr>
        <p:spPr>
          <a:xfrm flipH="1" rot="-9000757">
            <a:off x="3224541" y="1020808"/>
            <a:ext cx="2690226" cy="2690226"/>
          </a:xfrm>
          <a:prstGeom prst="blockArc">
            <a:avLst>
              <a:gd fmla="val 14316164" name="adj1"/>
              <a:gd fmla="val 21502663" name="adj2"/>
              <a:gd fmla="val 9415" name="adj3"/>
            </a:avLst>
          </a:prstGeom>
          <a:solidFill>
            <a:srgbClr val="85200C"/>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43"/>
          <p:cNvSpPr/>
          <p:nvPr/>
        </p:nvSpPr>
        <p:spPr>
          <a:xfrm rot="-1027861">
            <a:off x="5430674" y="2796557"/>
            <a:ext cx="312672" cy="312672"/>
          </a:xfrm>
          <a:prstGeom prst="rtTriangle">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43"/>
          <p:cNvSpPr/>
          <p:nvPr/>
        </p:nvSpPr>
        <p:spPr>
          <a:xfrm rot="6359841">
            <a:off x="3344151" y="2771112"/>
            <a:ext cx="363580" cy="363580"/>
          </a:xfrm>
          <a:prstGeom prst="rtTriangle">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8" name="Google Shape;4488;p443"/>
          <p:cNvGrpSpPr/>
          <p:nvPr/>
        </p:nvGrpSpPr>
        <p:grpSpPr>
          <a:xfrm>
            <a:off x="6198560" y="2069529"/>
            <a:ext cx="2540100" cy="3208940"/>
            <a:chOff x="5632317" y="1189775"/>
            <a:chExt cx="3305700" cy="3483057"/>
          </a:xfrm>
        </p:grpSpPr>
        <p:sp>
          <p:nvSpPr>
            <p:cNvPr id="4489" name="Google Shape;4489;p443"/>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Migrate</a:t>
              </a:r>
              <a:endParaRPr sz="2400">
                <a:solidFill>
                  <a:srgbClr val="FFFFFF"/>
                </a:solidFill>
                <a:latin typeface="Roboto"/>
                <a:ea typeface="Roboto"/>
                <a:cs typeface="Roboto"/>
                <a:sym typeface="Roboto"/>
              </a:endParaRPr>
            </a:p>
          </p:txBody>
        </p:sp>
        <p:sp>
          <p:nvSpPr>
            <p:cNvPr id="4490" name="Google Shape;4490;p443"/>
            <p:cNvSpPr txBox="1"/>
            <p:nvPr/>
          </p:nvSpPr>
          <p:spPr>
            <a:xfrm>
              <a:off x="5969465" y="2057132"/>
              <a:ext cx="27126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Quiesce Application</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Migrate any delta bits not captured in stage.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4491" name="Google Shape;4491;p443"/>
          <p:cNvGrpSpPr/>
          <p:nvPr/>
        </p:nvGrpSpPr>
        <p:grpSpPr>
          <a:xfrm>
            <a:off x="61477" y="2069533"/>
            <a:ext cx="2669495" cy="3357813"/>
            <a:chOff x="-131" y="1189989"/>
            <a:chExt cx="3547031" cy="3482847"/>
          </a:xfrm>
        </p:grpSpPr>
        <p:sp>
          <p:nvSpPr>
            <p:cNvPr id="4492" name="Google Shape;4492;p443"/>
            <p:cNvSpPr/>
            <p:nvPr/>
          </p:nvSpPr>
          <p:spPr>
            <a:xfrm>
              <a:off x="0" y="1189989"/>
              <a:ext cx="3546900" cy="669000"/>
            </a:xfrm>
            <a:prstGeom prst="homePlate">
              <a:avLst>
                <a:gd fmla="val 50000" name="adj"/>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Plan</a:t>
              </a:r>
              <a:endParaRPr sz="2400">
                <a:solidFill>
                  <a:srgbClr val="FFFFFF"/>
                </a:solidFill>
                <a:latin typeface="Roboto"/>
                <a:ea typeface="Roboto"/>
                <a:cs typeface="Roboto"/>
                <a:sym typeface="Roboto"/>
              </a:endParaRPr>
            </a:p>
          </p:txBody>
        </p:sp>
        <p:sp>
          <p:nvSpPr>
            <p:cNvPr id="4493" name="Google Shape;4493;p443"/>
            <p:cNvSpPr txBox="1"/>
            <p:nvPr/>
          </p:nvSpPr>
          <p:spPr>
            <a:xfrm>
              <a:off x="-131" y="2057137"/>
              <a:ext cx="3546900" cy="2615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AutoNum type="arabicPeriod"/>
              </a:pPr>
              <a:r>
                <a:rPr lang="en">
                  <a:latin typeface="Roboto"/>
                  <a:ea typeface="Roboto"/>
                  <a:cs typeface="Roboto"/>
                  <a:sym typeface="Roboto"/>
                </a:rPr>
                <a:t>Select Source Cluster</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lang="en">
                  <a:latin typeface="Roboto"/>
                  <a:ea typeface="Roboto"/>
                  <a:cs typeface="Roboto"/>
                  <a:sym typeface="Roboto"/>
                </a:rPr>
                <a:t>Select Namespaces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lang="en">
                  <a:latin typeface="Roboto"/>
                  <a:ea typeface="Roboto"/>
                  <a:cs typeface="Roboto"/>
                  <a:sym typeface="Roboto"/>
                </a:rPr>
                <a:t>Choose Copy or Move for each PV</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eriod"/>
              </a:pPr>
              <a:r>
                <a:rPr lang="en">
                  <a:latin typeface="Roboto"/>
                  <a:ea typeface="Roboto"/>
                  <a:cs typeface="Roboto"/>
                  <a:sym typeface="Roboto"/>
                </a:rPr>
                <a:t>Specify Destination</a:t>
              </a:r>
              <a:endParaRPr>
                <a:latin typeface="Roboto"/>
                <a:ea typeface="Roboto"/>
                <a:cs typeface="Roboto"/>
                <a:sym typeface="Roboto"/>
              </a:endParaRPr>
            </a:p>
          </p:txBody>
        </p:sp>
      </p:grpSp>
      <p:sp>
        <p:nvSpPr>
          <p:cNvPr id="4494" name="Google Shape;4494;p443"/>
          <p:cNvSpPr txBox="1"/>
          <p:nvPr/>
        </p:nvSpPr>
        <p:spPr>
          <a:xfrm>
            <a:off x="5649575" y="699300"/>
            <a:ext cx="3266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u="sng">
                <a:solidFill>
                  <a:schemeClr val="hlink"/>
                </a:solidFill>
                <a:latin typeface="Overpass"/>
                <a:ea typeface="Overpass"/>
                <a:cs typeface="Overpass"/>
                <a:sym typeface="Overpass"/>
                <a:hlinkClick r:id="rId3"/>
              </a:rPr>
              <a:t>Watch a migration of MS-SQL Server from OCP 3.11 to OCP 4.1!</a:t>
            </a:r>
            <a:endParaRPr b="1" i="1">
              <a:latin typeface="Overpass"/>
              <a:ea typeface="Overpass"/>
              <a:cs typeface="Overpass"/>
              <a:sym typeface="Overpas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8" name="Shape 4498"/>
        <p:cNvGrpSpPr/>
        <p:nvPr/>
      </p:nvGrpSpPr>
      <p:grpSpPr>
        <a:xfrm>
          <a:off x="0" y="0"/>
          <a:ext cx="0" cy="0"/>
          <a:chOff x="0" y="0"/>
          <a:chExt cx="0" cy="0"/>
        </a:xfrm>
      </p:grpSpPr>
      <p:sp>
        <p:nvSpPr>
          <p:cNvPr id="4499" name="Google Shape;4499;p44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Maria Bracho</a:t>
            </a:r>
            <a:endParaRPr sz="900">
              <a:solidFill>
                <a:srgbClr val="999999"/>
              </a:solidFill>
              <a:latin typeface="Overpass Light"/>
              <a:ea typeface="Overpass Light"/>
              <a:cs typeface="Overpass Light"/>
              <a:sym typeface="Overpass Light"/>
            </a:endParaRPr>
          </a:p>
        </p:txBody>
      </p:sp>
      <p:sp>
        <p:nvSpPr>
          <p:cNvPr id="4500" name="Google Shape;4500;p444"/>
          <p:cNvSpPr txBox="1"/>
          <p:nvPr/>
        </p:nvSpPr>
        <p:spPr>
          <a:xfrm>
            <a:off x="330900" y="0"/>
            <a:ext cx="8289600" cy="725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300">
                <a:solidFill>
                  <a:srgbClr val="EE0000"/>
                </a:solidFill>
              </a:rPr>
              <a:t>Granularity of Namespace(s) &amp; ‘cluster-admin’ required</a:t>
            </a:r>
            <a:endParaRPr sz="2300">
              <a:solidFill>
                <a:srgbClr val="EE0000"/>
              </a:solidFill>
            </a:endParaRPr>
          </a:p>
        </p:txBody>
      </p:sp>
      <p:sp>
        <p:nvSpPr>
          <p:cNvPr id="4501" name="Google Shape;4501;p444"/>
          <p:cNvSpPr txBox="1"/>
          <p:nvPr/>
        </p:nvSpPr>
        <p:spPr>
          <a:xfrm>
            <a:off x="610175" y="962775"/>
            <a:ext cx="8010300" cy="366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Char char="●"/>
            </a:pPr>
            <a:r>
              <a:rPr b="1" lang="en" sz="1800">
                <a:solidFill>
                  <a:srgbClr val="595959"/>
                </a:solidFill>
              </a:rPr>
              <a:t>Migration is at scope of a Namespace</a:t>
            </a:r>
            <a:r>
              <a:rPr lang="en" sz="1800">
                <a:solidFill>
                  <a:srgbClr val="595959"/>
                </a:solidFill>
              </a:rPr>
              <a:t>.</a:t>
            </a:r>
            <a:endParaRPr sz="1800">
              <a:solidFill>
                <a:srgbClr val="595959"/>
              </a:solidFill>
            </a:endParaRPr>
          </a:p>
          <a:p>
            <a:pPr indent="-317500" lvl="1" marL="914400" rtl="0" algn="l">
              <a:spcBef>
                <a:spcPts val="0"/>
              </a:spcBef>
              <a:spcAft>
                <a:spcPts val="0"/>
              </a:spcAft>
              <a:buClr>
                <a:srgbClr val="595959"/>
              </a:buClr>
              <a:buSzPts val="1400"/>
              <a:buChar char="○"/>
            </a:pPr>
            <a:r>
              <a:rPr i="1" lang="en">
                <a:solidFill>
                  <a:srgbClr val="595959"/>
                </a:solidFill>
              </a:rPr>
              <a:t>Future will allow selecting resources inside of a Namespace</a:t>
            </a:r>
            <a:endParaRPr i="1">
              <a:solidFill>
                <a:srgbClr val="595959"/>
              </a:solidFill>
            </a:endParaRPr>
          </a:p>
          <a:p>
            <a:pPr indent="0" lvl="0" marL="914400" rtl="0" algn="l">
              <a:spcBef>
                <a:spcPts val="1600"/>
              </a:spcBef>
              <a:spcAft>
                <a:spcPts val="0"/>
              </a:spcAft>
              <a:buNone/>
            </a:pPr>
            <a:r>
              <a:t/>
            </a:r>
            <a:endParaRPr i="1" sz="1800">
              <a:solidFill>
                <a:srgbClr val="595959"/>
              </a:solidFill>
            </a:endParaRPr>
          </a:p>
          <a:p>
            <a:pPr indent="-342900" lvl="0" marL="457200" rtl="0" algn="l">
              <a:spcBef>
                <a:spcPts val="1600"/>
              </a:spcBef>
              <a:spcAft>
                <a:spcPts val="0"/>
              </a:spcAft>
              <a:buClr>
                <a:srgbClr val="595959"/>
              </a:buClr>
              <a:buSzPts val="1800"/>
              <a:buChar char="●"/>
            </a:pPr>
            <a:r>
              <a:rPr b="1" lang="en" sz="1800">
                <a:solidFill>
                  <a:srgbClr val="595959"/>
                </a:solidFill>
              </a:rPr>
              <a:t>Cluster Scoped Resources </a:t>
            </a:r>
            <a:r>
              <a:rPr b="1" lang="en" sz="1800" u="sng">
                <a:solidFill>
                  <a:srgbClr val="595959"/>
                </a:solidFill>
              </a:rPr>
              <a:t>are not handled</a:t>
            </a:r>
            <a:endParaRPr b="1" sz="1800" u="sng">
              <a:solidFill>
                <a:srgbClr val="595959"/>
              </a:solidFill>
            </a:endParaRPr>
          </a:p>
          <a:p>
            <a:pPr indent="-317500" lvl="1" marL="914400" rtl="0" algn="l">
              <a:spcBef>
                <a:spcPts val="0"/>
              </a:spcBef>
              <a:spcAft>
                <a:spcPts val="0"/>
              </a:spcAft>
              <a:buClr>
                <a:srgbClr val="595959"/>
              </a:buClr>
              <a:buSzPts val="1400"/>
              <a:buChar char="○"/>
            </a:pPr>
            <a:r>
              <a:rPr lang="en">
                <a:solidFill>
                  <a:srgbClr val="595959"/>
                </a:solidFill>
              </a:rPr>
              <a:t>Cluster Role Bindings, SCCs, etc are not handled with migration.</a:t>
            </a:r>
            <a:endParaRPr>
              <a:solidFill>
                <a:srgbClr val="595959"/>
              </a:solidFill>
            </a:endParaRPr>
          </a:p>
          <a:p>
            <a:pPr indent="-317500" lvl="1" marL="914400" rtl="0" algn="l">
              <a:spcBef>
                <a:spcPts val="0"/>
              </a:spcBef>
              <a:spcAft>
                <a:spcPts val="0"/>
              </a:spcAft>
              <a:buClr>
                <a:srgbClr val="595959"/>
              </a:buClr>
              <a:buSzPts val="1400"/>
              <a:buChar char="○"/>
            </a:pPr>
            <a:r>
              <a:rPr lang="en">
                <a:solidFill>
                  <a:srgbClr val="595959"/>
                </a:solidFill>
              </a:rPr>
              <a:t>Expectation is that cluster admin handles cluster scoped resources ahead of running a Migration.</a:t>
            </a:r>
            <a:endParaRPr>
              <a:solidFill>
                <a:srgbClr val="595959"/>
              </a:solidFill>
            </a:endParaRPr>
          </a:p>
          <a:p>
            <a:pPr indent="0" lvl="0" marL="914400" rtl="0" algn="l">
              <a:spcBef>
                <a:spcPts val="1600"/>
              </a:spcBef>
              <a:spcAft>
                <a:spcPts val="0"/>
              </a:spcAft>
              <a:buNone/>
            </a:pPr>
            <a:r>
              <a:t/>
            </a:r>
            <a:endParaRPr sz="1800">
              <a:solidFill>
                <a:srgbClr val="595959"/>
              </a:solidFill>
            </a:endParaRPr>
          </a:p>
          <a:p>
            <a:pPr indent="-342900" lvl="0" marL="457200" rtl="0" algn="l">
              <a:spcBef>
                <a:spcPts val="1600"/>
              </a:spcBef>
              <a:spcAft>
                <a:spcPts val="0"/>
              </a:spcAft>
              <a:buClr>
                <a:srgbClr val="595959"/>
              </a:buClr>
              <a:buSzPts val="1800"/>
              <a:buChar char="●"/>
            </a:pPr>
            <a:r>
              <a:rPr b="1" lang="en" sz="1800">
                <a:solidFill>
                  <a:srgbClr val="595959"/>
                </a:solidFill>
              </a:rPr>
              <a:t>‘cluster-admin’ required for initial release targeting OCP 4.2</a:t>
            </a:r>
            <a:endParaRPr b="1" sz="1800">
              <a:solidFill>
                <a:srgbClr val="595959"/>
              </a:solidFill>
            </a:endParaRPr>
          </a:p>
          <a:p>
            <a:pPr indent="-317500" lvl="1" marL="914400" rtl="0" algn="l">
              <a:spcBef>
                <a:spcPts val="0"/>
              </a:spcBef>
              <a:spcAft>
                <a:spcPts val="0"/>
              </a:spcAft>
              <a:buClr>
                <a:srgbClr val="595959"/>
              </a:buClr>
              <a:buSzPts val="1400"/>
              <a:buChar char="○"/>
            </a:pPr>
            <a:r>
              <a:rPr lang="en">
                <a:solidFill>
                  <a:srgbClr val="595959"/>
                </a:solidFill>
              </a:rPr>
              <a:t>Future plans to allow end user to migrate what they own post OCP 4.2+</a:t>
            </a:r>
            <a:endParaRPr>
              <a:solidFill>
                <a:srgbClr val="595959"/>
              </a:solidFill>
            </a:endParaRPr>
          </a:p>
          <a:p>
            <a:pPr indent="0" lvl="0" marL="0" rtl="0" algn="l">
              <a:spcBef>
                <a:spcPts val="1600"/>
              </a:spcBef>
              <a:spcAft>
                <a:spcPts val="0"/>
              </a:spcAft>
              <a:buNone/>
            </a:pPr>
            <a:r>
              <a:t/>
            </a:r>
            <a:endParaRPr sz="1800">
              <a:solidFill>
                <a:srgbClr val="595959"/>
              </a:solidFill>
            </a:endParaRPr>
          </a:p>
          <a:p>
            <a:pPr indent="0" lvl="0" marL="0" rtl="0" algn="l">
              <a:spcBef>
                <a:spcPts val="1600"/>
              </a:spcBef>
              <a:spcAft>
                <a:spcPts val="0"/>
              </a:spcAft>
              <a:buNone/>
            </a:pPr>
            <a:r>
              <a:t/>
            </a:r>
            <a:endParaRPr sz="1800">
              <a:solidFill>
                <a:srgbClr val="595959"/>
              </a:solidFill>
            </a:endParaRPr>
          </a:p>
          <a:p>
            <a:pPr indent="0" lvl="0" marL="0" rtl="0" algn="l">
              <a:spcBef>
                <a:spcPts val="1600"/>
              </a:spcBef>
              <a:spcAft>
                <a:spcPts val="1600"/>
              </a:spcAft>
              <a:buNone/>
            </a:pPr>
            <a:r>
              <a:t/>
            </a:r>
            <a:endParaRPr sz="1800">
              <a:solidFill>
                <a:srgbClr val="595959"/>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5" name="Shape 4505"/>
        <p:cNvGrpSpPr/>
        <p:nvPr/>
      </p:nvGrpSpPr>
      <p:grpSpPr>
        <a:xfrm>
          <a:off x="0" y="0"/>
          <a:ext cx="0" cy="0"/>
          <a:chOff x="0" y="0"/>
          <a:chExt cx="0" cy="0"/>
        </a:xfrm>
      </p:grpSpPr>
      <p:sp>
        <p:nvSpPr>
          <p:cNvPr id="4506" name="Google Shape;4506;p44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Maria Bracho</a:t>
            </a:r>
            <a:endParaRPr sz="900">
              <a:solidFill>
                <a:srgbClr val="999999"/>
              </a:solidFill>
              <a:latin typeface="Overpass Light"/>
              <a:ea typeface="Overpass Light"/>
              <a:cs typeface="Overpass Light"/>
              <a:sym typeface="Overpass Light"/>
            </a:endParaRPr>
          </a:p>
        </p:txBody>
      </p:sp>
      <p:sp>
        <p:nvSpPr>
          <p:cNvPr id="4507" name="Google Shape;4507;p445"/>
          <p:cNvSpPr txBox="1"/>
          <p:nvPr/>
        </p:nvSpPr>
        <p:spPr>
          <a:xfrm>
            <a:off x="330900" y="0"/>
            <a:ext cx="8289600" cy="725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300">
                <a:solidFill>
                  <a:srgbClr val="EE0000"/>
                </a:solidFill>
              </a:rPr>
              <a:t>Persistent Volume Handling</a:t>
            </a:r>
            <a:endParaRPr sz="2300">
              <a:solidFill>
                <a:srgbClr val="EE0000"/>
              </a:solidFill>
            </a:endParaRPr>
          </a:p>
        </p:txBody>
      </p:sp>
      <p:grpSp>
        <p:nvGrpSpPr>
          <p:cNvPr id="4508" name="Google Shape;4508;p445"/>
          <p:cNvGrpSpPr/>
          <p:nvPr/>
        </p:nvGrpSpPr>
        <p:grpSpPr>
          <a:xfrm>
            <a:off x="6183822" y="2423233"/>
            <a:ext cx="2741818" cy="1589683"/>
            <a:chOff x="6038025" y="2598925"/>
            <a:chExt cx="2469661" cy="1384500"/>
          </a:xfrm>
        </p:grpSpPr>
        <p:cxnSp>
          <p:nvCxnSpPr>
            <p:cNvPr id="4509" name="Google Shape;4509;p445"/>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4510" name="Google Shape;4510;p445"/>
            <p:cNvSpPr txBox="1"/>
            <p:nvPr/>
          </p:nvSpPr>
          <p:spPr>
            <a:xfrm>
              <a:off x="6640486" y="2598925"/>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Copy: Restic  Filesystem level copy </a:t>
              </a:r>
              <a:endParaRPr b="1" sz="1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0" lvl="0" marL="0" rtl="0" algn="l">
                <a:spcBef>
                  <a:spcPts val="1600"/>
                </a:spcBef>
                <a:spcAft>
                  <a:spcPts val="1600"/>
                </a:spcAft>
                <a:buNone/>
              </a:pPr>
              <a:r>
                <a:rPr lang="en" sz="800">
                  <a:latin typeface="Roboto"/>
                  <a:ea typeface="Roboto"/>
                  <a:cs typeface="Roboto"/>
                  <a:sym typeface="Roboto"/>
                </a:rPr>
                <a:t>Catchall, if no other plugins exist fall through to a filesystem level copy of the data on a PV.  Most flexible approach, yet likely not as performant as other methods.</a:t>
              </a:r>
              <a:endParaRPr sz="800">
                <a:latin typeface="Roboto"/>
                <a:ea typeface="Roboto"/>
                <a:cs typeface="Roboto"/>
                <a:sym typeface="Roboto"/>
              </a:endParaRPr>
            </a:p>
          </p:txBody>
        </p:sp>
        <p:sp>
          <p:nvSpPr>
            <p:cNvPr id="4511" name="Google Shape;4511;p445"/>
            <p:cNvSpPr/>
            <p:nvPr/>
          </p:nvSpPr>
          <p:spPr>
            <a:xfrm>
              <a:off x="6424027" y="3212150"/>
              <a:ext cx="198600" cy="198300"/>
            </a:xfrm>
            <a:prstGeom prst="ellipse">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45"/>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4513" name="Google Shape;4513;p445"/>
          <p:cNvGrpSpPr/>
          <p:nvPr/>
        </p:nvGrpSpPr>
        <p:grpSpPr>
          <a:xfrm>
            <a:off x="-134025" y="1516600"/>
            <a:ext cx="3648223" cy="1589683"/>
            <a:chOff x="344955" y="1844104"/>
            <a:chExt cx="3286095" cy="1384500"/>
          </a:xfrm>
        </p:grpSpPr>
        <p:sp>
          <p:nvSpPr>
            <p:cNvPr id="4514" name="Google Shape;4514;p445"/>
            <p:cNvSpPr txBox="1"/>
            <p:nvPr/>
          </p:nvSpPr>
          <p:spPr>
            <a:xfrm>
              <a:off x="344955" y="1844104"/>
              <a:ext cx="2469600" cy="13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Copy: Storage Provider Plugin </a:t>
              </a:r>
              <a:endParaRPr b="1" sz="1800">
                <a:latin typeface="Roboto"/>
                <a:ea typeface="Roboto"/>
                <a:cs typeface="Roboto"/>
                <a:sym typeface="Roboto"/>
              </a:endParaRPr>
            </a:p>
            <a:p>
              <a:pPr indent="0" lvl="0" marL="0" rtl="0" algn="ctr">
                <a:spcBef>
                  <a:spcPts val="0"/>
                </a:spcBef>
                <a:spcAft>
                  <a:spcPts val="0"/>
                </a:spcAft>
                <a:buNone/>
              </a:pPr>
              <a:r>
                <a:rPr b="1" lang="en" sz="1200">
                  <a:latin typeface="Roboto"/>
                  <a:ea typeface="Roboto"/>
                  <a:cs typeface="Roboto"/>
                  <a:sym typeface="Roboto"/>
                </a:rPr>
                <a:t>(AWS EBS, Google, Azure) </a:t>
              </a:r>
              <a:endParaRPr b="1" sz="1200">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1600"/>
                </a:spcAft>
                <a:buNone/>
              </a:pPr>
              <a:r>
                <a:rPr lang="en" sz="800">
                  <a:latin typeface="Roboto"/>
                  <a:ea typeface="Roboto"/>
                  <a:cs typeface="Roboto"/>
                  <a:sym typeface="Roboto"/>
                </a:rPr>
                <a:t>Leverage snapshot support from the storage provider such as Amazon EBS snapshots..</a:t>
              </a:r>
              <a:endParaRPr b="1" sz="800">
                <a:latin typeface="Roboto"/>
                <a:ea typeface="Roboto"/>
                <a:cs typeface="Roboto"/>
                <a:sym typeface="Roboto"/>
              </a:endParaRPr>
            </a:p>
          </p:txBody>
        </p:sp>
        <p:cxnSp>
          <p:nvCxnSpPr>
            <p:cNvPr id="4515" name="Google Shape;4515;p445"/>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4516" name="Google Shape;4516;p445"/>
            <p:cNvSpPr/>
            <p:nvPr/>
          </p:nvSpPr>
          <p:spPr>
            <a:xfrm>
              <a:off x="2520664" y="2431039"/>
              <a:ext cx="198600" cy="198300"/>
            </a:xfrm>
            <a:prstGeom prst="ellipse">
              <a:avLst/>
            </a:prstGeom>
            <a:solidFill>
              <a:srgbClr val="B61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45"/>
            <p:cNvSpPr txBox="1"/>
            <p:nvPr/>
          </p:nvSpPr>
          <p:spPr>
            <a:xfrm>
              <a:off x="2496216" y="237374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4518" name="Google Shape;4518;p445"/>
          <p:cNvGrpSpPr/>
          <p:nvPr/>
        </p:nvGrpSpPr>
        <p:grpSpPr>
          <a:xfrm>
            <a:off x="4929379" y="570357"/>
            <a:ext cx="4007185" cy="1589683"/>
            <a:chOff x="4908100" y="949892"/>
            <a:chExt cx="3609427" cy="1384500"/>
          </a:xfrm>
        </p:grpSpPr>
        <p:cxnSp>
          <p:nvCxnSpPr>
            <p:cNvPr id="4519" name="Google Shape;4519;p445"/>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4520" name="Google Shape;4520;p445"/>
            <p:cNvSpPr txBox="1"/>
            <p:nvPr/>
          </p:nvSpPr>
          <p:spPr>
            <a:xfrm>
              <a:off x="6650327" y="949892"/>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Move</a:t>
              </a:r>
              <a:endParaRPr b="1"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“Swing the PV”</a:t>
              </a:r>
              <a:endParaRPr b="1" sz="1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The data remains where it is in the volume.  The definition of the volume is essentially ‘swung’ from the source cluster to the destination cluster.  </a:t>
              </a:r>
              <a:endParaRPr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Quickest migration strategy as it involves no processing of the data.  No rollback capability, recommended </a:t>
              </a:r>
              <a:r>
                <a:rPr lang="en" sz="800">
                  <a:latin typeface="Roboto"/>
                  <a:ea typeface="Roboto"/>
                  <a:cs typeface="Roboto"/>
                  <a:sym typeface="Roboto"/>
                </a:rPr>
                <a:t>to ensure a b</a:t>
              </a:r>
              <a:r>
                <a:rPr lang="en" sz="800">
                  <a:latin typeface="Roboto"/>
                  <a:ea typeface="Roboto"/>
                  <a:cs typeface="Roboto"/>
                  <a:sym typeface="Roboto"/>
                </a:rPr>
                <a:t>ackup exists prior to moving.</a:t>
              </a:r>
              <a:endParaRPr b="1" sz="800">
                <a:latin typeface="Roboto"/>
                <a:ea typeface="Roboto"/>
                <a:cs typeface="Roboto"/>
                <a:sym typeface="Roboto"/>
              </a:endParaRPr>
            </a:p>
          </p:txBody>
        </p:sp>
        <p:sp>
          <p:nvSpPr>
            <p:cNvPr id="4521" name="Google Shape;4521;p445"/>
            <p:cNvSpPr/>
            <p:nvPr/>
          </p:nvSpPr>
          <p:spPr>
            <a:xfrm>
              <a:off x="6427830" y="1493307"/>
              <a:ext cx="198600" cy="198300"/>
            </a:xfrm>
            <a:prstGeom prst="ellipse">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45"/>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4523" name="Google Shape;4523;p445"/>
          <p:cNvGrpSpPr/>
          <p:nvPr/>
        </p:nvGrpSpPr>
        <p:grpSpPr>
          <a:xfrm>
            <a:off x="2605162" y="740591"/>
            <a:ext cx="3902143" cy="3733950"/>
            <a:chOff x="2991269" y="1153325"/>
            <a:chExt cx="3514811" cy="3252003"/>
          </a:xfrm>
        </p:grpSpPr>
        <p:sp>
          <p:nvSpPr>
            <p:cNvPr id="4524" name="Google Shape;4524;p445"/>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4525" name="Google Shape;4525;p445"/>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B0F00"/>
            </a:solidFill>
            <a:ln>
              <a:noFill/>
            </a:ln>
          </p:spPr>
        </p:sp>
        <p:sp>
          <p:nvSpPr>
            <p:cNvPr id="4526" name="Google Shape;4526;p445"/>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85200C"/>
            </a:solidFill>
            <a:ln>
              <a:noFill/>
            </a:ln>
          </p:spPr>
        </p:sp>
        <p:sp>
          <p:nvSpPr>
            <p:cNvPr id="4527" name="Google Shape;4527;p445"/>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4528" name="Google Shape;4528;p445"/>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DD7E6B"/>
            </a:solidFill>
            <a:ln>
              <a:noFill/>
            </a:ln>
          </p:spPr>
        </p:sp>
        <p:sp>
          <p:nvSpPr>
            <p:cNvPr id="4529" name="Google Shape;4529;p445"/>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DD7E6B"/>
            </a:solidFill>
            <a:ln>
              <a:noFill/>
            </a:ln>
          </p:spPr>
        </p:sp>
        <p:sp>
          <p:nvSpPr>
            <p:cNvPr id="4530" name="Google Shape;4530;p445"/>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F4CCCC"/>
            </a:solidFill>
            <a:ln>
              <a:noFill/>
            </a:ln>
          </p:spPr>
        </p:sp>
        <p:sp>
          <p:nvSpPr>
            <p:cNvPr id="4531" name="Google Shape;4531;p445"/>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A61C00"/>
            </a:solidFill>
            <a:ln>
              <a:noFill/>
            </a:ln>
          </p:spPr>
        </p:sp>
      </p:grpSp>
      <p:sp>
        <p:nvSpPr>
          <p:cNvPr id="4532" name="Google Shape;4532;p445"/>
          <p:cNvSpPr txBox="1"/>
          <p:nvPr/>
        </p:nvSpPr>
        <p:spPr>
          <a:xfrm rot="-1348972">
            <a:off x="4911705" y="3435444"/>
            <a:ext cx="1119488" cy="29416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CCCCCC"/>
                </a:highlight>
              </a:rPr>
              <a:t>Slowest</a:t>
            </a:r>
            <a:endParaRPr sz="1800">
              <a:highlight>
                <a:srgbClr val="CCCCCC"/>
              </a:highlight>
            </a:endParaRPr>
          </a:p>
        </p:txBody>
      </p:sp>
      <p:sp>
        <p:nvSpPr>
          <p:cNvPr id="4533" name="Google Shape;4533;p445"/>
          <p:cNvSpPr txBox="1"/>
          <p:nvPr/>
        </p:nvSpPr>
        <p:spPr>
          <a:xfrm rot="-1447210">
            <a:off x="4445843" y="1524471"/>
            <a:ext cx="852315" cy="20116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D9D9D9"/>
                </a:highlight>
              </a:rPr>
              <a:t>Quick</a:t>
            </a:r>
            <a:endParaRPr sz="1800">
              <a:highlight>
                <a:srgbClr val="D9D9D9"/>
              </a:highlight>
            </a:endParaRPr>
          </a:p>
        </p:txBody>
      </p:sp>
      <p:sp>
        <p:nvSpPr>
          <p:cNvPr id="4534" name="Google Shape;4534;p445"/>
          <p:cNvSpPr txBox="1"/>
          <p:nvPr/>
        </p:nvSpPr>
        <p:spPr>
          <a:xfrm rot="1516663">
            <a:off x="3956468" y="1627194"/>
            <a:ext cx="728561" cy="2292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Move</a:t>
            </a:r>
            <a:endParaRPr b="1">
              <a:solidFill>
                <a:srgbClr val="FFFFFF"/>
              </a:solidFill>
            </a:endParaRPr>
          </a:p>
        </p:txBody>
      </p:sp>
      <p:sp>
        <p:nvSpPr>
          <p:cNvPr id="4535" name="Google Shape;4535;p445"/>
          <p:cNvSpPr txBox="1"/>
          <p:nvPr/>
        </p:nvSpPr>
        <p:spPr>
          <a:xfrm rot="1466469">
            <a:off x="3653513" y="2242220"/>
            <a:ext cx="1017260" cy="2721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Velero Storage Plugin</a:t>
            </a:r>
            <a:endParaRPr b="1">
              <a:solidFill>
                <a:srgbClr val="FFFFFF"/>
              </a:solidFill>
            </a:endParaRPr>
          </a:p>
        </p:txBody>
      </p:sp>
      <p:sp>
        <p:nvSpPr>
          <p:cNvPr id="4536" name="Google Shape;4536;p445"/>
          <p:cNvSpPr txBox="1"/>
          <p:nvPr/>
        </p:nvSpPr>
        <p:spPr>
          <a:xfrm rot="1459242">
            <a:off x="3010040" y="3348300"/>
            <a:ext cx="1627317" cy="40105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Restic: Filesystem Copy</a:t>
            </a:r>
            <a:endParaRPr b="1">
              <a:solidFill>
                <a:srgbClr val="FFFFF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0" name="Shape 4540"/>
        <p:cNvGrpSpPr/>
        <p:nvPr/>
      </p:nvGrpSpPr>
      <p:grpSpPr>
        <a:xfrm>
          <a:off x="0" y="0"/>
          <a:ext cx="0" cy="0"/>
          <a:chOff x="0" y="0"/>
          <a:chExt cx="0" cy="0"/>
        </a:xfrm>
      </p:grpSpPr>
      <p:sp>
        <p:nvSpPr>
          <p:cNvPr id="4541" name="Google Shape;4541;p44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42" name="Google Shape;4542;p446"/>
          <p:cNvSpPr txBox="1"/>
          <p:nvPr>
            <p:ph type="title"/>
          </p:nvPr>
        </p:nvSpPr>
        <p:spPr>
          <a:xfrm>
            <a:off x="4245394" y="426470"/>
            <a:ext cx="4302300" cy="144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1" name="Shape 2601"/>
        <p:cNvGrpSpPr/>
        <p:nvPr/>
      </p:nvGrpSpPr>
      <p:grpSpPr>
        <a:xfrm>
          <a:off x="0" y="0"/>
          <a:ext cx="0" cy="0"/>
          <a:chOff x="0" y="0"/>
          <a:chExt cx="0" cy="0"/>
        </a:xfrm>
      </p:grpSpPr>
      <p:sp>
        <p:nvSpPr>
          <p:cNvPr id="2602" name="Google Shape;2602;p351"/>
          <p:cNvSpPr/>
          <p:nvPr/>
        </p:nvSpPr>
        <p:spPr>
          <a:xfrm>
            <a:off x="5008025" y="1817750"/>
            <a:ext cx="3024600" cy="2208000"/>
          </a:xfrm>
          <a:prstGeom prst="roundRect">
            <a:avLst>
              <a:gd fmla="val 16667" name="adj"/>
            </a:avLst>
          </a:prstGeom>
          <a:solidFill>
            <a:schemeClr val="lt2"/>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5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4.2 Supported </a:t>
            </a:r>
            <a:r>
              <a:rPr lang="en" sz="2600">
                <a:latin typeface="Overpass Light"/>
                <a:ea typeface="Overpass Light"/>
                <a:cs typeface="Overpass Light"/>
                <a:sym typeface="Overpass Light"/>
              </a:rPr>
              <a:t>Providers</a:t>
            </a:r>
            <a:endParaRPr sz="2600">
              <a:latin typeface="Overpass Light"/>
              <a:ea typeface="Overpass Light"/>
              <a:cs typeface="Overpass Light"/>
              <a:sym typeface="Overpass Light"/>
            </a:endParaRPr>
          </a:p>
        </p:txBody>
      </p:sp>
      <p:sp>
        <p:nvSpPr>
          <p:cNvPr id="2604" name="Google Shape;2604;p35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605" name="Google Shape;2605;p35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606" name="Google Shape;2606;p35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2607" name="Google Shape;2607;p351"/>
          <p:cNvSpPr txBox="1"/>
          <p:nvPr/>
        </p:nvSpPr>
        <p:spPr>
          <a:xfrm>
            <a:off x="1691548" y="1414841"/>
            <a:ext cx="20835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Full Stack Automation (IPI)</a:t>
            </a:r>
            <a:endParaRPr sz="1200">
              <a:latin typeface="Overpass"/>
              <a:ea typeface="Overpass"/>
              <a:cs typeface="Overpass"/>
              <a:sym typeface="Overpass"/>
            </a:endParaRPr>
          </a:p>
        </p:txBody>
      </p:sp>
      <p:sp>
        <p:nvSpPr>
          <p:cNvPr id="2608" name="Google Shape;2608;p351"/>
          <p:cNvSpPr txBox="1"/>
          <p:nvPr/>
        </p:nvSpPr>
        <p:spPr>
          <a:xfrm>
            <a:off x="5103425" y="1414850"/>
            <a:ext cx="28338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Pre-existing Infrastructure (UPI)</a:t>
            </a:r>
            <a:endParaRPr sz="1200">
              <a:latin typeface="Overpass"/>
              <a:ea typeface="Overpass"/>
              <a:cs typeface="Overpass"/>
              <a:sym typeface="Overpass"/>
            </a:endParaRPr>
          </a:p>
        </p:txBody>
      </p:sp>
      <p:pic>
        <p:nvPicPr>
          <p:cNvPr id="2609" name="Google Shape;2609;p351"/>
          <p:cNvPicPr preferRelativeResize="0"/>
          <p:nvPr/>
        </p:nvPicPr>
        <p:blipFill>
          <a:blip r:embed="rId3">
            <a:alphaModFix/>
          </a:blip>
          <a:stretch>
            <a:fillRect/>
          </a:stretch>
        </p:blipFill>
        <p:spPr>
          <a:xfrm>
            <a:off x="6611275" y="3102875"/>
            <a:ext cx="1070399" cy="337017"/>
          </a:xfrm>
          <a:prstGeom prst="rect">
            <a:avLst/>
          </a:prstGeom>
          <a:noFill/>
          <a:ln>
            <a:noFill/>
          </a:ln>
        </p:spPr>
      </p:pic>
      <p:grpSp>
        <p:nvGrpSpPr>
          <p:cNvPr id="2610" name="Google Shape;2610;p351"/>
          <p:cNvGrpSpPr/>
          <p:nvPr/>
        </p:nvGrpSpPr>
        <p:grpSpPr>
          <a:xfrm>
            <a:off x="6625258" y="2473933"/>
            <a:ext cx="1271037" cy="337123"/>
            <a:chOff x="4093137" y="4318606"/>
            <a:chExt cx="1271037" cy="337123"/>
          </a:xfrm>
        </p:grpSpPr>
        <p:sp>
          <p:nvSpPr>
            <p:cNvPr id="2611" name="Google Shape;2611;p351"/>
            <p:cNvSpPr txBox="1"/>
            <p:nvPr/>
          </p:nvSpPr>
          <p:spPr>
            <a:xfrm>
              <a:off x="4285374" y="4336828"/>
              <a:ext cx="10788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Proxima Nova"/>
                  <a:ea typeface="Proxima Nova"/>
                  <a:cs typeface="Proxima Nova"/>
                  <a:sym typeface="Proxima Nova"/>
                </a:rPr>
                <a:t>Bare Metal</a:t>
              </a:r>
              <a:endParaRPr b="1" sz="1100">
                <a:solidFill>
                  <a:srgbClr val="434343"/>
                </a:solidFill>
                <a:latin typeface="Proxima Nova"/>
                <a:ea typeface="Proxima Nova"/>
                <a:cs typeface="Proxima Nova"/>
                <a:sym typeface="Proxima Nova"/>
              </a:endParaRPr>
            </a:p>
          </p:txBody>
        </p:sp>
        <p:pic>
          <p:nvPicPr>
            <p:cNvPr id="2612" name="Google Shape;2612;p351"/>
            <p:cNvPicPr preferRelativeResize="0"/>
            <p:nvPr/>
          </p:nvPicPr>
          <p:blipFill>
            <a:blip r:embed="rId4">
              <a:alphaModFix/>
            </a:blip>
            <a:stretch>
              <a:fillRect/>
            </a:stretch>
          </p:blipFill>
          <p:spPr>
            <a:xfrm>
              <a:off x="4093137" y="4318606"/>
              <a:ext cx="258313" cy="318702"/>
            </a:xfrm>
            <a:prstGeom prst="rect">
              <a:avLst/>
            </a:prstGeom>
            <a:noFill/>
            <a:ln>
              <a:noFill/>
            </a:ln>
            <a:effectLst>
              <a:outerShdw blurRad="57150" rotWithShape="0" algn="bl" dir="2700000" dist="47625">
                <a:srgbClr val="000000">
                  <a:alpha val="50000"/>
                </a:srgbClr>
              </a:outerShdw>
            </a:effectLst>
          </p:spPr>
        </p:pic>
      </p:grpSp>
      <p:sp>
        <p:nvSpPr>
          <p:cNvPr id="2613" name="Google Shape;2613;p351"/>
          <p:cNvSpPr/>
          <p:nvPr/>
        </p:nvSpPr>
        <p:spPr>
          <a:xfrm>
            <a:off x="1221000" y="1817750"/>
            <a:ext cx="3024600" cy="2208000"/>
          </a:xfrm>
          <a:prstGeom prst="roundRect">
            <a:avLst>
              <a:gd fmla="val 16667" name="adj"/>
            </a:avLst>
          </a:prstGeom>
          <a:solidFill>
            <a:schemeClr val="lt2"/>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AWS" id="2614" name="Google Shape;2614;p351"/>
          <p:cNvPicPr preferRelativeResize="0"/>
          <p:nvPr/>
        </p:nvPicPr>
        <p:blipFill>
          <a:blip r:embed="rId5">
            <a:alphaModFix/>
          </a:blip>
          <a:stretch>
            <a:fillRect/>
          </a:stretch>
        </p:blipFill>
        <p:spPr>
          <a:xfrm>
            <a:off x="1620025" y="2416984"/>
            <a:ext cx="963425" cy="362677"/>
          </a:xfrm>
          <a:prstGeom prst="rect">
            <a:avLst/>
          </a:prstGeom>
          <a:noFill/>
          <a:ln>
            <a:noFill/>
          </a:ln>
        </p:spPr>
      </p:pic>
      <p:pic>
        <p:nvPicPr>
          <p:cNvPr id="2615" name="Google Shape;2615;p351"/>
          <p:cNvPicPr preferRelativeResize="0"/>
          <p:nvPr/>
        </p:nvPicPr>
        <p:blipFill>
          <a:blip r:embed="rId6">
            <a:alphaModFix/>
          </a:blip>
          <a:stretch>
            <a:fillRect/>
          </a:stretch>
        </p:blipFill>
        <p:spPr>
          <a:xfrm>
            <a:off x="1586000" y="3102885"/>
            <a:ext cx="1031481" cy="337000"/>
          </a:xfrm>
          <a:prstGeom prst="rect">
            <a:avLst/>
          </a:prstGeom>
          <a:noFill/>
          <a:ln>
            <a:noFill/>
          </a:ln>
        </p:spPr>
      </p:pic>
      <p:pic>
        <p:nvPicPr>
          <p:cNvPr id="2616" name="Google Shape;2616;p351"/>
          <p:cNvPicPr preferRelativeResize="0"/>
          <p:nvPr/>
        </p:nvPicPr>
        <p:blipFill rotWithShape="1">
          <a:blip r:embed="rId7">
            <a:alphaModFix/>
          </a:blip>
          <a:srcRect b="-10" l="0" r="20115" t="0"/>
          <a:stretch/>
        </p:blipFill>
        <p:spPr>
          <a:xfrm>
            <a:off x="2897739" y="3106546"/>
            <a:ext cx="895350" cy="329683"/>
          </a:xfrm>
          <a:prstGeom prst="rect">
            <a:avLst/>
          </a:prstGeom>
          <a:noFill/>
          <a:ln>
            <a:noFill/>
          </a:ln>
        </p:spPr>
      </p:pic>
      <p:pic>
        <p:nvPicPr>
          <p:cNvPr descr="Image result for AWS" id="2617" name="Google Shape;2617;p351"/>
          <p:cNvPicPr preferRelativeResize="0"/>
          <p:nvPr/>
        </p:nvPicPr>
        <p:blipFill>
          <a:blip r:embed="rId5">
            <a:alphaModFix/>
          </a:blip>
          <a:stretch>
            <a:fillRect/>
          </a:stretch>
        </p:blipFill>
        <p:spPr>
          <a:xfrm>
            <a:off x="5407050" y="2448372"/>
            <a:ext cx="963425" cy="362677"/>
          </a:xfrm>
          <a:prstGeom prst="rect">
            <a:avLst/>
          </a:prstGeom>
          <a:noFill/>
          <a:ln>
            <a:noFill/>
          </a:ln>
        </p:spPr>
      </p:pic>
      <p:pic>
        <p:nvPicPr>
          <p:cNvPr id="2618" name="Google Shape;2618;p351"/>
          <p:cNvPicPr preferRelativeResize="0"/>
          <p:nvPr/>
        </p:nvPicPr>
        <p:blipFill>
          <a:blip r:embed="rId6">
            <a:alphaModFix/>
          </a:blip>
          <a:stretch>
            <a:fillRect/>
          </a:stretch>
        </p:blipFill>
        <p:spPr>
          <a:xfrm>
            <a:off x="5373025" y="3134273"/>
            <a:ext cx="1031481" cy="337000"/>
          </a:xfrm>
          <a:prstGeom prst="rect">
            <a:avLst/>
          </a:prstGeom>
          <a:noFill/>
          <a:ln>
            <a:noFill/>
          </a:ln>
        </p:spPr>
      </p:pic>
      <p:pic>
        <p:nvPicPr>
          <p:cNvPr id="2619" name="Google Shape;2619;p351"/>
          <p:cNvPicPr preferRelativeResize="0"/>
          <p:nvPr/>
        </p:nvPicPr>
        <p:blipFill>
          <a:blip r:embed="rId8">
            <a:alphaModFix/>
          </a:blip>
          <a:stretch>
            <a:fillRect/>
          </a:stretch>
        </p:blipFill>
        <p:spPr>
          <a:xfrm>
            <a:off x="2748000" y="2364750"/>
            <a:ext cx="1303573" cy="431174"/>
          </a:xfrm>
          <a:prstGeom prst="rect">
            <a:avLst/>
          </a:prstGeom>
          <a:noFill/>
          <a:ln>
            <a:noFill/>
          </a:ln>
        </p:spPr>
      </p:pic>
      <p:sp>
        <p:nvSpPr>
          <p:cNvPr id="2620" name="Google Shape;2620;p351"/>
          <p:cNvSpPr txBox="1"/>
          <p:nvPr/>
        </p:nvSpPr>
        <p:spPr>
          <a:xfrm>
            <a:off x="1186950" y="4098575"/>
            <a:ext cx="34872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Overpass Light"/>
                <a:ea typeface="Overpass Light"/>
                <a:cs typeface="Overpass Light"/>
                <a:sym typeface="Overpass Light"/>
              </a:rPr>
              <a:t>* Support for full stack automated installs to pre-existing VPC &amp; </a:t>
            </a:r>
            <a:br>
              <a:rPr i="1" lang="en" sz="800">
                <a:latin typeface="Overpass Light"/>
                <a:ea typeface="Overpass Light"/>
                <a:cs typeface="Overpass Light"/>
                <a:sym typeface="Overpass Light"/>
              </a:rPr>
            </a:br>
            <a:r>
              <a:rPr i="1" lang="en" sz="800">
                <a:latin typeface="Overpass Light"/>
                <a:ea typeface="Overpass Light"/>
                <a:cs typeface="Overpass Light"/>
                <a:sym typeface="Overpass Light"/>
              </a:rPr>
              <a:t>   subnets and deploying as private/internal clusters is planned for 4.3. </a:t>
            </a:r>
            <a:endParaRPr i="1" sz="800">
              <a:latin typeface="Overpass Light"/>
              <a:ea typeface="Overpass Light"/>
              <a:cs typeface="Overpass Light"/>
              <a:sym typeface="Overpass Light"/>
            </a:endParaRPr>
          </a:p>
        </p:txBody>
      </p:sp>
      <p:sp>
        <p:nvSpPr>
          <p:cNvPr id="2621" name="Google Shape;2621;p351"/>
          <p:cNvSpPr txBox="1"/>
          <p:nvPr/>
        </p:nvSpPr>
        <p:spPr>
          <a:xfrm>
            <a:off x="3819476" y="2420828"/>
            <a:ext cx="211500" cy="24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t>
            </a:r>
            <a:endParaRPr sz="1000">
              <a:latin typeface="Overpass Light"/>
              <a:ea typeface="Overpass Light"/>
              <a:cs typeface="Overpass Light"/>
              <a:sym typeface="Overpass Light"/>
            </a:endParaRPr>
          </a:p>
        </p:txBody>
      </p:sp>
      <p:sp>
        <p:nvSpPr>
          <p:cNvPr id="2622" name="Google Shape;2622;p351"/>
          <p:cNvSpPr txBox="1"/>
          <p:nvPr/>
        </p:nvSpPr>
        <p:spPr>
          <a:xfrm>
            <a:off x="2497105" y="2402813"/>
            <a:ext cx="211500" cy="24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t>
            </a:r>
            <a:endParaRPr sz="1000">
              <a:latin typeface="Overpass Light"/>
              <a:ea typeface="Overpass Light"/>
              <a:cs typeface="Overpass Light"/>
              <a:sym typeface="Overpass Light"/>
            </a:endParaRPr>
          </a:p>
        </p:txBody>
      </p:sp>
      <p:sp>
        <p:nvSpPr>
          <p:cNvPr id="2623" name="Google Shape;2623;p351"/>
          <p:cNvSpPr txBox="1"/>
          <p:nvPr/>
        </p:nvSpPr>
        <p:spPr>
          <a:xfrm>
            <a:off x="2362475" y="3048830"/>
            <a:ext cx="211500" cy="24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t>
            </a:r>
            <a:endParaRPr sz="1000">
              <a:latin typeface="Overpass Light"/>
              <a:ea typeface="Overpass Light"/>
              <a:cs typeface="Overpass Light"/>
              <a:sym typeface="Overpas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352"/>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Overpass Light"/>
                <a:ea typeface="Overpass Light"/>
                <a:cs typeface="Overpass Light"/>
                <a:sym typeface="Overpass Light"/>
              </a:rPr>
              <a:t>Full stack automated deployments of AWS, Azure, GCP &amp; OSP!</a:t>
            </a:r>
            <a:endParaRPr sz="2000">
              <a:latin typeface="Overpass Light"/>
              <a:ea typeface="Overpass Light"/>
              <a:cs typeface="Overpass Light"/>
              <a:sym typeface="Overpass Light"/>
            </a:endParaRPr>
          </a:p>
        </p:txBody>
      </p:sp>
      <p:sp>
        <p:nvSpPr>
          <p:cNvPr id="2629" name="Google Shape;2629;p35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630" name="Google Shape;2630;p35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631" name="Google Shape;2631;p35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2632" name="Google Shape;2632;p352"/>
          <p:cNvSpPr txBox="1"/>
          <p:nvPr/>
        </p:nvSpPr>
        <p:spPr>
          <a:xfrm>
            <a:off x="310800" y="1003102"/>
            <a:ext cx="4240500" cy="28563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600">
                <a:solidFill>
                  <a:srgbClr val="D9D9D9"/>
                </a:solidFill>
                <a:latin typeface="Roboto Mono"/>
                <a:ea typeface="Roboto Mono"/>
                <a:cs typeface="Roboto Mono"/>
                <a:sym typeface="Roboto Mono"/>
              </a:rPr>
              <a:t>$ ./openshift-install --dir ./demo create cluster</a:t>
            </a:r>
            <a:endParaRPr sz="60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chemeClr val="lt1"/>
                </a:solidFill>
                <a:latin typeface="Roboto Mono"/>
                <a:ea typeface="Roboto Mono"/>
                <a:cs typeface="Roboto Mono"/>
                <a:sym typeface="Roboto Mono"/>
              </a:rPr>
              <a:t>SSH Public Key</a:t>
            </a:r>
            <a:r>
              <a:rPr lang="en" sz="600">
                <a:solidFill>
                  <a:schemeClr val="dk1"/>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/Users/demo/.ssh/id_rsa.pub</a:t>
            </a:r>
            <a:endParaRPr sz="60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chemeClr val="lt1"/>
                </a:solidFill>
                <a:latin typeface="Roboto Mono"/>
                <a:ea typeface="Roboto Mono"/>
                <a:cs typeface="Roboto Mono"/>
                <a:sym typeface="Roboto Mono"/>
              </a:rPr>
              <a:t>Platform</a:t>
            </a:r>
            <a:r>
              <a:rPr lang="en" sz="600">
                <a:solidFill>
                  <a:schemeClr val="dk1"/>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azure</a:t>
            </a:r>
            <a:endParaRPr sz="60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azure subscription id</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xxxxxxxx-xxxx-xxxx-xxxx-xxxxxxxxxxxx</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azure tenant id</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xxxxxxxx-xxxx-xxxx-xxxx-xxxxxxxxxxxx</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azure service principal client id</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xxxxxxxx-xxxx-xxxx-xxxx-xxxxxxxxxxxx</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azure service principal client secret</a:t>
            </a: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Saving user credentials to "/Users/demo/.azure/osServicePrincipal.json"</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Region</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centralus</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Base Domain</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example.com</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Cluster Name</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demo</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Pull Secret [? for help] *************************************************************</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Creating infrastructure resources…</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FFFFFF"/>
                </a:solidFill>
                <a:latin typeface="Roboto Mono"/>
                <a:ea typeface="Roboto Mono"/>
                <a:cs typeface="Roboto Mono"/>
                <a:sym typeface="Roboto Mono"/>
              </a:rPr>
              <a:t> Waiting up to 30m0s for the Kubernetes API at https://api.demo.example.com:6443...</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FFFFFF"/>
                </a:solidFill>
                <a:latin typeface="Roboto Mono"/>
                <a:ea typeface="Roboto Mono"/>
                <a:cs typeface="Roboto Mono"/>
                <a:sym typeface="Roboto Mono"/>
              </a:rPr>
              <a:t> API v1.14.0+4788f50 up</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FFFFFF"/>
                </a:solidFill>
                <a:latin typeface="Roboto Mono"/>
                <a:ea typeface="Roboto Mono"/>
                <a:cs typeface="Roboto Mono"/>
                <a:sym typeface="Roboto Mono"/>
              </a:rPr>
              <a:t> Waiting up to 30m0s for bootstrapping to complete...</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 </a:t>
            </a:r>
            <a:r>
              <a:rPr lang="en" sz="600">
                <a:solidFill>
                  <a:srgbClr val="FFFFFF"/>
                </a:solidFill>
                <a:latin typeface="Roboto Mono"/>
                <a:ea typeface="Roboto Mono"/>
                <a:cs typeface="Roboto Mono"/>
                <a:sym typeface="Roboto Mono"/>
              </a:rPr>
              <a:t>Destroying the bootstrap resources...</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FFFFFF"/>
                </a:solidFill>
                <a:latin typeface="Roboto Mono"/>
                <a:ea typeface="Roboto Mono"/>
                <a:cs typeface="Roboto Mono"/>
                <a:sym typeface="Roboto Mono"/>
              </a:rPr>
              <a:t> Waiting up to 30m0s for the cluster at https://api.demo.example.com:6443 to initialize...</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Waiting up to 10m0s for the openshift-console route to be created... </a:t>
            </a:r>
            <a:endParaRPr sz="6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Install complete!                        	</a:t>
            </a:r>
            <a:endParaRPr sz="6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To access the cluster as the system:admin user when using 'oc', run 'export KUBECONFIG=/Users/demo/openshift-install/demo/auth/kubeconfig'</a:t>
            </a:r>
            <a:endParaRPr sz="6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Access the OpenShift web-console here: https://console-openshift-console.apps.demo.example.com </a:t>
            </a:r>
            <a:endParaRPr sz="6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Login to the console with user: kubeadmin, password: &lt;password&gt;</a:t>
            </a:r>
            <a:r>
              <a:rPr lang="en" sz="600">
                <a:latin typeface="Roboto Mono"/>
                <a:ea typeface="Roboto Mono"/>
                <a:cs typeface="Roboto Mono"/>
                <a:sym typeface="Roboto Mono"/>
              </a:rPr>
              <a:t>  	 </a:t>
            </a:r>
            <a:endParaRPr b="1" sz="600">
              <a:latin typeface="Roboto Mono"/>
              <a:ea typeface="Roboto Mono"/>
              <a:cs typeface="Roboto Mono"/>
              <a:sym typeface="Roboto Mono"/>
            </a:endParaRPr>
          </a:p>
        </p:txBody>
      </p:sp>
      <p:sp>
        <p:nvSpPr>
          <p:cNvPr id="2633" name="Google Shape;2633;p352"/>
          <p:cNvSpPr txBox="1"/>
          <p:nvPr/>
        </p:nvSpPr>
        <p:spPr>
          <a:xfrm>
            <a:off x="4654200" y="1003102"/>
            <a:ext cx="4240500" cy="28563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600">
                <a:solidFill>
                  <a:srgbClr val="D9D9D9"/>
                </a:solidFill>
                <a:latin typeface="Roboto Mono"/>
                <a:ea typeface="Roboto Mono"/>
                <a:cs typeface="Roboto Mono"/>
                <a:sym typeface="Roboto Mono"/>
              </a:rPr>
              <a:t>$ ./openshift-install --dir ./demo create cluster</a:t>
            </a:r>
            <a:endParaRPr sz="60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chemeClr val="lt1"/>
                </a:solidFill>
                <a:latin typeface="Roboto Mono"/>
                <a:ea typeface="Roboto Mono"/>
                <a:cs typeface="Roboto Mono"/>
                <a:sym typeface="Roboto Mono"/>
              </a:rPr>
              <a:t>SSH Public Key</a:t>
            </a:r>
            <a:r>
              <a:rPr lang="en" sz="600">
                <a:solidFill>
                  <a:schemeClr val="dk1"/>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/Users/demo/.ssh/id_rsa.pub</a:t>
            </a:r>
            <a:endParaRPr sz="60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a:t>
            </a:r>
            <a:r>
              <a:rPr lang="en" sz="600">
                <a:solidFill>
                  <a:schemeClr val="dk1"/>
                </a:solidFill>
                <a:latin typeface="Roboto Mono"/>
                <a:ea typeface="Roboto Mono"/>
                <a:cs typeface="Roboto Mono"/>
                <a:sym typeface="Roboto Mono"/>
              </a:rPr>
              <a:t> </a:t>
            </a:r>
            <a:r>
              <a:rPr lang="en" sz="600">
                <a:solidFill>
                  <a:schemeClr val="lt1"/>
                </a:solidFill>
                <a:latin typeface="Roboto Mono"/>
                <a:ea typeface="Roboto Mono"/>
                <a:cs typeface="Roboto Mono"/>
                <a:sym typeface="Roboto Mono"/>
              </a:rPr>
              <a:t>Platform</a:t>
            </a:r>
            <a:r>
              <a:rPr lang="en" sz="600">
                <a:solidFill>
                  <a:schemeClr val="dk1"/>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gcp</a:t>
            </a:r>
            <a:endParaRPr sz="60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Service Account (absolute path to file or JSON content)</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/Users/demo/.secrets/ServiceAccount.json</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Saving the credentials to "/Users/demo/.gcp/osServiceAccount.json"</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Project ID</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openshift-gce-devel</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Region</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centralus</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Base Domain</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example.com</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Cluster Name</a:t>
            </a:r>
            <a:r>
              <a:rPr lang="en" sz="600">
                <a:solidFill>
                  <a:srgbClr val="6AA84F"/>
                </a:solidFill>
                <a:latin typeface="Roboto Mono"/>
                <a:ea typeface="Roboto Mono"/>
                <a:cs typeface="Roboto Mono"/>
                <a:sym typeface="Roboto Mono"/>
              </a:rPr>
              <a:t> </a:t>
            </a:r>
            <a:r>
              <a:rPr lang="en" sz="600">
                <a:solidFill>
                  <a:srgbClr val="00FFFF"/>
                </a:solidFill>
                <a:latin typeface="Roboto Mono"/>
                <a:ea typeface="Roboto Mono"/>
                <a:cs typeface="Roboto Mono"/>
                <a:sym typeface="Roboto Mono"/>
              </a:rPr>
              <a:t>demo</a:t>
            </a:r>
            <a:endParaRPr sz="6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Pull Secret [? for help] *************************************************************</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6AA84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Creating infrastructure resources…</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FFFFFF"/>
                </a:solidFill>
                <a:latin typeface="Roboto Mono"/>
                <a:ea typeface="Roboto Mono"/>
                <a:cs typeface="Roboto Mono"/>
                <a:sym typeface="Roboto Mono"/>
              </a:rPr>
              <a:t> Waiting up to 30m0s for the Kubernetes API at https://api.demo.example.com:6443...</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FFFFFF"/>
                </a:solidFill>
                <a:latin typeface="Roboto Mono"/>
                <a:ea typeface="Roboto Mono"/>
                <a:cs typeface="Roboto Mono"/>
                <a:sym typeface="Roboto Mono"/>
              </a:rPr>
              <a:t> API v1.14.0+4788f50 up</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FFFFFF"/>
                </a:solidFill>
                <a:latin typeface="Roboto Mono"/>
                <a:ea typeface="Roboto Mono"/>
                <a:cs typeface="Roboto Mono"/>
                <a:sym typeface="Roboto Mono"/>
              </a:rPr>
              <a:t> Waiting up to 30m0s for bootstrapping to complete...</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 </a:t>
            </a:r>
            <a:r>
              <a:rPr lang="en" sz="600">
                <a:solidFill>
                  <a:srgbClr val="FFFFFF"/>
                </a:solidFill>
                <a:latin typeface="Roboto Mono"/>
                <a:ea typeface="Roboto Mono"/>
                <a:cs typeface="Roboto Mono"/>
                <a:sym typeface="Roboto Mono"/>
              </a:rPr>
              <a:t>Destroying the bootstrap resources...</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00FFFF"/>
                </a:solidFill>
                <a:latin typeface="Roboto Mono"/>
                <a:ea typeface="Roboto Mono"/>
                <a:cs typeface="Roboto Mono"/>
                <a:sym typeface="Roboto Mono"/>
              </a:rPr>
              <a:t>INFO</a:t>
            </a:r>
            <a:r>
              <a:rPr lang="en" sz="600">
                <a:solidFill>
                  <a:srgbClr val="FFFFFF"/>
                </a:solidFill>
                <a:latin typeface="Roboto Mono"/>
                <a:ea typeface="Roboto Mono"/>
                <a:cs typeface="Roboto Mono"/>
                <a:sym typeface="Roboto Mono"/>
              </a:rPr>
              <a:t> Waiting up to 30m0s for the cluster at https://api.demo.example.com:6443 to initialize...</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Waiting up to 10m0s for the openshift-console route to be created... </a:t>
            </a:r>
            <a:endParaRPr sz="6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Install complete!                        	</a:t>
            </a:r>
            <a:endParaRPr sz="6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To access the cluster as the system:admin user when using 'oc', run 'export KUBECONFIG=/Users/demo/openshift-install/demo/auth/kubeconfig'</a:t>
            </a:r>
            <a:endParaRPr sz="6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Access the OpenShift web-console here: https://console-openshift-console.apps.demo.example.com </a:t>
            </a:r>
            <a:endParaRPr sz="6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00FFFF"/>
                </a:solidFill>
                <a:latin typeface="Roboto Mono"/>
                <a:ea typeface="Roboto Mono"/>
                <a:cs typeface="Roboto Mono"/>
                <a:sym typeface="Roboto Mono"/>
              </a:rPr>
              <a:t>INFO</a:t>
            </a:r>
            <a:r>
              <a:rPr lang="en" sz="600">
                <a:solidFill>
                  <a:srgbClr val="EFEFEF"/>
                </a:solidFill>
                <a:latin typeface="Roboto Mono"/>
                <a:ea typeface="Roboto Mono"/>
                <a:cs typeface="Roboto Mono"/>
                <a:sym typeface="Roboto Mono"/>
              </a:rPr>
              <a:t> Login to the console with user: kubeadmin, password: &lt;password&gt;</a:t>
            </a:r>
            <a:r>
              <a:rPr lang="en" sz="600">
                <a:latin typeface="Roboto Mono"/>
                <a:ea typeface="Roboto Mono"/>
                <a:cs typeface="Roboto Mono"/>
                <a:sym typeface="Roboto Mono"/>
              </a:rPr>
              <a:t>  	 </a:t>
            </a:r>
            <a:endParaRPr b="1" sz="600">
              <a:latin typeface="Roboto Mono"/>
              <a:ea typeface="Roboto Mono"/>
              <a:cs typeface="Roboto Mono"/>
              <a:sym typeface="Roboto Mono"/>
            </a:endParaRPr>
          </a:p>
        </p:txBody>
      </p:sp>
      <p:pic>
        <p:nvPicPr>
          <p:cNvPr id="2634" name="Google Shape;2634;p352"/>
          <p:cNvPicPr preferRelativeResize="0"/>
          <p:nvPr/>
        </p:nvPicPr>
        <p:blipFill>
          <a:blip r:embed="rId3">
            <a:alphaModFix/>
          </a:blip>
          <a:stretch>
            <a:fillRect/>
          </a:stretch>
        </p:blipFill>
        <p:spPr>
          <a:xfrm>
            <a:off x="7537310" y="1025808"/>
            <a:ext cx="1333650" cy="435725"/>
          </a:xfrm>
          <a:prstGeom prst="rect">
            <a:avLst/>
          </a:prstGeom>
          <a:noFill/>
          <a:ln>
            <a:noFill/>
          </a:ln>
        </p:spPr>
      </p:pic>
      <p:pic>
        <p:nvPicPr>
          <p:cNvPr id="2635" name="Google Shape;2635;p352"/>
          <p:cNvPicPr preferRelativeResize="0"/>
          <p:nvPr/>
        </p:nvPicPr>
        <p:blipFill rotWithShape="1">
          <a:blip r:embed="rId4">
            <a:alphaModFix/>
          </a:blip>
          <a:srcRect b="24721" l="8848" r="8914" t="26469"/>
          <a:stretch/>
        </p:blipFill>
        <p:spPr>
          <a:xfrm>
            <a:off x="3066456" y="1029435"/>
            <a:ext cx="1455448" cy="285725"/>
          </a:xfrm>
          <a:prstGeom prst="rect">
            <a:avLst/>
          </a:prstGeom>
          <a:noFill/>
          <a:ln>
            <a:noFill/>
          </a:ln>
        </p:spPr>
      </p:pic>
      <p:sp>
        <p:nvSpPr>
          <p:cNvPr id="2636" name="Google Shape;2636;p352"/>
          <p:cNvSpPr txBox="1"/>
          <p:nvPr/>
        </p:nvSpPr>
        <p:spPr>
          <a:xfrm>
            <a:off x="310800" y="3896357"/>
            <a:ext cx="4240500" cy="10194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900">
                <a:latin typeface="Overpass"/>
                <a:ea typeface="Overpass"/>
                <a:cs typeface="Overpass"/>
                <a:sym typeface="Overpass"/>
              </a:rPr>
              <a:t>Simplified Cluster Creation</a:t>
            </a:r>
            <a:endParaRPr b="1" sz="900">
              <a:latin typeface="Overpass"/>
              <a:ea typeface="Overpass"/>
              <a:cs typeface="Overpass"/>
              <a:sym typeface="Overpass"/>
            </a:endParaRPr>
          </a:p>
          <a:p>
            <a:pPr indent="0" lvl="0" marL="0" rtl="0" algn="l">
              <a:lnSpc>
                <a:spcPct val="115000"/>
              </a:lnSpc>
              <a:spcBef>
                <a:spcPts val="0"/>
              </a:spcBef>
              <a:spcAft>
                <a:spcPts val="0"/>
              </a:spcAft>
              <a:buNone/>
            </a:pPr>
            <a:r>
              <a:rPr lang="en" sz="800">
                <a:solidFill>
                  <a:schemeClr val="dk1"/>
                </a:solidFill>
                <a:latin typeface="Overpass Light"/>
                <a:ea typeface="Overpass Light"/>
                <a:cs typeface="Overpass Light"/>
                <a:sym typeface="Overpass Light"/>
              </a:rPr>
              <a:t>Easily provision a “best practices” OpenShift cluster on Microsoft Azure </a:t>
            </a:r>
            <a:endParaRPr sz="800">
              <a:latin typeface="Overpass Light"/>
              <a:ea typeface="Overpass Light"/>
              <a:cs typeface="Overpass Light"/>
              <a:sym typeface="Overpass Light"/>
            </a:endParaRPr>
          </a:p>
          <a:p>
            <a:pPr indent="-279400" lvl="0" marL="457200" rtl="0" algn="l">
              <a:lnSpc>
                <a:spcPct val="115000"/>
              </a:lnSpc>
              <a:spcBef>
                <a:spcPts val="0"/>
              </a:spcBef>
              <a:spcAft>
                <a:spcPts val="0"/>
              </a:spcAft>
              <a:buClr>
                <a:schemeClr val="dk1"/>
              </a:buClr>
              <a:buSzPts val="800"/>
              <a:buFont typeface="Overpass Light"/>
              <a:buChar char="●"/>
            </a:pPr>
            <a:r>
              <a:rPr lang="en" sz="800">
                <a:solidFill>
                  <a:schemeClr val="dk1"/>
                </a:solidFill>
                <a:latin typeface="Overpass Light"/>
                <a:ea typeface="Overpass Light"/>
                <a:cs typeface="Overpass Light"/>
                <a:sym typeface="Overpass Light"/>
              </a:rPr>
              <a:t>CLI-based installer with interactive guided workflow </a:t>
            </a:r>
            <a:endParaRPr sz="800">
              <a:latin typeface="Overpass Light"/>
              <a:ea typeface="Overpass Light"/>
              <a:cs typeface="Overpass Light"/>
              <a:sym typeface="Overpass Light"/>
            </a:endParaRPr>
          </a:p>
          <a:p>
            <a:pPr indent="-279400" lvl="0" marL="457200" rtl="0" algn="l">
              <a:lnSpc>
                <a:spcPct val="115000"/>
              </a:lnSpc>
              <a:spcBef>
                <a:spcPts val="0"/>
              </a:spcBef>
              <a:spcAft>
                <a:spcPts val="0"/>
              </a:spcAft>
              <a:buSzPts val="800"/>
              <a:buFont typeface="Overpass Light"/>
              <a:buChar char="●"/>
            </a:pPr>
            <a:r>
              <a:rPr lang="en" sz="800">
                <a:solidFill>
                  <a:schemeClr val="dk1"/>
                </a:solidFill>
                <a:latin typeface="Overpass Light"/>
                <a:ea typeface="Overpass Light"/>
                <a:cs typeface="Overpass Light"/>
                <a:sym typeface="Overpass Light"/>
              </a:rPr>
              <a:t>Installer takes care of provisioning the underlying Infrastructure significantly reducing deployment complexity</a:t>
            </a:r>
            <a:endParaRPr sz="800">
              <a:solidFill>
                <a:schemeClr val="dk1"/>
              </a:solidFill>
              <a:latin typeface="Overpass Light"/>
              <a:ea typeface="Overpass Light"/>
              <a:cs typeface="Overpass Light"/>
              <a:sym typeface="Overpass Light"/>
            </a:endParaRPr>
          </a:p>
          <a:p>
            <a:pPr indent="0" lvl="0" marL="0" rtl="0" algn="l">
              <a:lnSpc>
                <a:spcPct val="114000"/>
              </a:lnSpc>
              <a:spcBef>
                <a:spcPts val="0"/>
              </a:spcBef>
              <a:spcAft>
                <a:spcPts val="600"/>
              </a:spcAft>
              <a:buNone/>
            </a:pPr>
            <a:r>
              <a:t/>
            </a:r>
            <a:endParaRPr sz="800">
              <a:solidFill>
                <a:schemeClr val="dk1"/>
              </a:solidFill>
              <a:latin typeface="Overpass Light"/>
              <a:ea typeface="Overpass Light"/>
              <a:cs typeface="Overpass Light"/>
              <a:sym typeface="Overpass Light"/>
            </a:endParaRPr>
          </a:p>
        </p:txBody>
      </p:sp>
      <p:sp>
        <p:nvSpPr>
          <p:cNvPr id="2637" name="Google Shape;2637;p352"/>
          <p:cNvSpPr txBox="1"/>
          <p:nvPr/>
        </p:nvSpPr>
        <p:spPr>
          <a:xfrm>
            <a:off x="4654200" y="3896357"/>
            <a:ext cx="4240500" cy="10194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1100"/>
              <a:buFont typeface="Arial"/>
              <a:buNone/>
            </a:pPr>
            <a:r>
              <a:rPr b="1" lang="en" sz="900">
                <a:solidFill>
                  <a:schemeClr val="dk1"/>
                </a:solidFill>
                <a:latin typeface="Overpass"/>
                <a:ea typeface="Overpass"/>
                <a:cs typeface="Overpass"/>
                <a:sym typeface="Overpass"/>
              </a:rPr>
              <a:t>Faster Install</a:t>
            </a:r>
            <a:endParaRPr b="1" sz="9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Overpass Light"/>
                <a:ea typeface="Overpass Light"/>
                <a:cs typeface="Overpass Light"/>
                <a:sym typeface="Overpass Light"/>
              </a:rPr>
              <a:t>The installer typically finishes within 30 minutes</a:t>
            </a:r>
            <a:endParaRPr sz="800">
              <a:solidFill>
                <a:schemeClr val="dk1"/>
              </a:solidFill>
              <a:latin typeface="Overpass Light"/>
              <a:ea typeface="Overpass Light"/>
              <a:cs typeface="Overpass Light"/>
              <a:sym typeface="Overpass Light"/>
            </a:endParaRPr>
          </a:p>
          <a:p>
            <a:pPr indent="-279400" lvl="0" marL="457200" rtl="0" algn="l">
              <a:lnSpc>
                <a:spcPct val="115000"/>
              </a:lnSpc>
              <a:spcBef>
                <a:spcPts val="0"/>
              </a:spcBef>
              <a:spcAft>
                <a:spcPts val="0"/>
              </a:spcAft>
              <a:buClr>
                <a:schemeClr val="dk1"/>
              </a:buClr>
              <a:buSzPts val="800"/>
              <a:buFont typeface="Overpass Light"/>
              <a:buChar char="●"/>
            </a:pPr>
            <a:r>
              <a:rPr lang="en" sz="800">
                <a:solidFill>
                  <a:schemeClr val="dk1"/>
                </a:solidFill>
                <a:latin typeface="Overpass Light"/>
                <a:ea typeface="Overpass Light"/>
                <a:cs typeface="Overpass Light"/>
                <a:sym typeface="Overpass Light"/>
              </a:rPr>
              <a:t>Only minimal user input needed with all non-essential install config options now handled by component operator CRD’s</a:t>
            </a:r>
            <a:endParaRPr sz="800">
              <a:solidFill>
                <a:schemeClr val="dk1"/>
              </a:solidFill>
              <a:latin typeface="Overpass Light"/>
              <a:ea typeface="Overpass Light"/>
              <a:cs typeface="Overpass Light"/>
              <a:sym typeface="Overpass Light"/>
            </a:endParaRPr>
          </a:p>
          <a:p>
            <a:pPr indent="-279400" lvl="0" marL="457200" rtl="0" algn="l">
              <a:lnSpc>
                <a:spcPct val="114000"/>
              </a:lnSpc>
              <a:spcBef>
                <a:spcPts val="0"/>
              </a:spcBef>
              <a:spcAft>
                <a:spcPts val="600"/>
              </a:spcAft>
              <a:buClr>
                <a:schemeClr val="dk1"/>
              </a:buClr>
              <a:buSzPts val="800"/>
              <a:buFont typeface="Overpass Light"/>
              <a:buChar char="●"/>
            </a:pPr>
            <a:r>
              <a:rPr lang="en" sz="800">
                <a:solidFill>
                  <a:schemeClr val="dk1"/>
                </a:solidFill>
                <a:latin typeface="Overpass Light"/>
                <a:ea typeface="Overpass Light"/>
                <a:cs typeface="Overpass Light"/>
                <a:sym typeface="Overpass Light"/>
              </a:rPr>
              <a:t>Leverages RHEL CoreOS for all node types enabling full stack automation of installation and updates of both platform and host OS content</a:t>
            </a:r>
            <a:endParaRPr sz="800">
              <a:solidFill>
                <a:schemeClr val="dk1"/>
              </a:solidFill>
              <a:latin typeface="Overpass Light"/>
              <a:ea typeface="Overpass Light"/>
              <a:cs typeface="Overpass Light"/>
              <a:sym typeface="Overpas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41" name="Shape 2641"/>
        <p:cNvGrpSpPr/>
        <p:nvPr/>
      </p:nvGrpSpPr>
      <p:grpSpPr>
        <a:xfrm>
          <a:off x="0" y="0"/>
          <a:ext cx="0" cy="0"/>
          <a:chOff x="0" y="0"/>
          <a:chExt cx="0" cy="0"/>
        </a:xfrm>
      </p:grpSpPr>
      <p:sp>
        <p:nvSpPr>
          <p:cNvPr id="2642" name="Google Shape;2642;p353"/>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Overpass Light"/>
                <a:ea typeface="Overpass Light"/>
                <a:cs typeface="Overpass Light"/>
                <a:sym typeface="Overpass Light"/>
              </a:rPr>
              <a:t>Deploy to p</a:t>
            </a:r>
            <a:r>
              <a:rPr lang="en" sz="2000">
                <a:latin typeface="Overpass Light"/>
                <a:ea typeface="Overpass Light"/>
                <a:cs typeface="Overpass Light"/>
                <a:sym typeface="Overpass Light"/>
              </a:rPr>
              <a:t>re-existing infrastructure for AWS, Bare Metal, GCP, &amp; VMware!</a:t>
            </a:r>
            <a:endParaRPr sz="2000">
              <a:latin typeface="Overpass Light"/>
              <a:ea typeface="Overpass Light"/>
              <a:cs typeface="Overpass Light"/>
              <a:sym typeface="Overpass Light"/>
            </a:endParaRPr>
          </a:p>
        </p:txBody>
      </p:sp>
      <p:sp>
        <p:nvSpPr>
          <p:cNvPr id="2643" name="Google Shape;2643;p35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644" name="Google Shape;2644;p35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645" name="Google Shape;2645;p35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2646" name="Google Shape;2646;p353"/>
          <p:cNvSpPr txBox="1"/>
          <p:nvPr/>
        </p:nvSpPr>
        <p:spPr>
          <a:xfrm>
            <a:off x="343650" y="1324975"/>
            <a:ext cx="4453200" cy="3418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Customized OpenShift Deployments</a:t>
            </a:r>
            <a:endParaRPr b="1" sz="1200">
              <a:latin typeface="Overpass"/>
              <a:ea typeface="Overpass"/>
              <a:cs typeface="Overpass"/>
              <a:sym typeface="Overpass"/>
            </a:endParaRPr>
          </a:p>
          <a:p>
            <a:pPr indent="0" lvl="0" marL="0" rtl="0" algn="l">
              <a:lnSpc>
                <a:spcPct val="115000"/>
              </a:lnSpc>
              <a:spcBef>
                <a:spcPts val="0"/>
              </a:spcBef>
              <a:spcAft>
                <a:spcPts val="0"/>
              </a:spcAft>
              <a:buNone/>
            </a:pPr>
            <a:r>
              <a:rPr lang="en" sz="1200">
                <a:latin typeface="Overpass Light"/>
                <a:ea typeface="Overpass Light"/>
                <a:cs typeface="Overpass Light"/>
                <a:sym typeface="Overpass Light"/>
              </a:rPr>
              <a:t>Enables OpenShift to be deployed to user managed resources and pre-existing infrastructure.</a:t>
            </a:r>
            <a:endParaRPr sz="12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Customers are responsible for provisioning all infrastructure objects including networks, load balancers, DNS, hardware/VMs and performing host OS installation</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solidFill>
                  <a:schemeClr val="dk1"/>
                </a:solidFill>
                <a:latin typeface="Overpass Light"/>
                <a:ea typeface="Overpass Light"/>
                <a:cs typeface="Overpass Light"/>
                <a:sym typeface="Overpass Light"/>
              </a:rPr>
              <a:t>Deployments can be performed both on-premise and to the public cloud</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OpenShift installer handles generating cluster assets (such as node ignition configs and kubeconfig) and aids with cluster bring-up by monitoring for bootstrap-complete and cluster-ready events</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Example native provider templates (AWS CloudFormation and Google Deployment Manager) included to help with user provisioning tasks for creating  infrastructure objects</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While RHEL CoreOS is mandatory for the control plane, either RHEL CoreOS or RHEL 7 can be used for the worker/infra nodes</a:t>
            </a:r>
            <a:endParaRPr sz="1100">
              <a:latin typeface="Overpass Light"/>
              <a:ea typeface="Overpass Light"/>
              <a:cs typeface="Overpass Light"/>
              <a:sym typeface="Overpass Light"/>
            </a:endParaRPr>
          </a:p>
        </p:txBody>
      </p:sp>
      <p:sp>
        <p:nvSpPr>
          <p:cNvPr id="2647" name="Google Shape;2647;p353"/>
          <p:cNvSpPr txBox="1"/>
          <p:nvPr/>
        </p:nvSpPr>
        <p:spPr>
          <a:xfrm>
            <a:off x="4844150" y="1617275"/>
            <a:ext cx="4098300" cy="28530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700">
                <a:solidFill>
                  <a:srgbClr val="D9D9D9"/>
                </a:solidFill>
                <a:latin typeface="Roboto Mono"/>
                <a:ea typeface="Roboto Mono"/>
                <a:cs typeface="Roboto Mono"/>
                <a:sym typeface="Roboto Mono"/>
              </a:rPr>
              <a:t>$ cat ./demo/install-config.yaml</a:t>
            </a:r>
            <a:endParaRPr b="1" sz="700">
              <a:solidFill>
                <a:srgbClr val="D9D9D9"/>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apiVersion: v1</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baseDomain: example.com </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compute:</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 name: worker</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  replicas: 0 </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controlPlane:</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  name: master</a:t>
            </a:r>
            <a:endParaRPr sz="700">
              <a:solidFill>
                <a:srgbClr val="FFFFFF"/>
              </a:solidFill>
              <a:latin typeface="Roboto Mono"/>
              <a:ea typeface="Roboto Mono"/>
              <a:cs typeface="Roboto Mono"/>
              <a:sym typeface="Roboto Mono"/>
            </a:endParaRPr>
          </a:p>
          <a:p>
            <a:pPr indent="0" lvl="0" marL="0" rtl="0" algn="l">
              <a:lnSpc>
                <a:spcPct val="114000"/>
              </a:lnSpc>
              <a:spcBef>
                <a:spcPts val="0"/>
              </a:spcBef>
              <a:spcAft>
                <a:spcPts val="0"/>
              </a:spcAft>
              <a:buNone/>
            </a:pPr>
            <a:r>
              <a:rPr lang="en" sz="700">
                <a:solidFill>
                  <a:srgbClr val="FFFFFF"/>
                </a:solidFill>
                <a:latin typeface="Roboto Mono"/>
                <a:ea typeface="Roboto Mono"/>
                <a:cs typeface="Roboto Mono"/>
                <a:sym typeface="Roboto Mono"/>
              </a:rPr>
              <a:t>...</a:t>
            </a:r>
            <a:endParaRPr sz="700">
              <a:solidFill>
                <a:srgbClr val="FFFFFF"/>
              </a:solidFill>
              <a:latin typeface="Roboto Mono"/>
              <a:ea typeface="Roboto Mono"/>
              <a:cs typeface="Roboto Mono"/>
              <a:sym typeface="Roboto Mono"/>
            </a:endParaRPr>
          </a:p>
          <a:p>
            <a:pPr indent="0" lvl="0" marL="0" rtl="0" algn="l">
              <a:lnSpc>
                <a:spcPct val="115000"/>
              </a:lnSpc>
              <a:spcBef>
                <a:spcPts val="600"/>
              </a:spcBef>
              <a:spcAft>
                <a:spcPts val="0"/>
              </a:spcAft>
              <a:buNone/>
            </a:pPr>
            <a:r>
              <a:rPr b="1" lang="en" sz="700">
                <a:solidFill>
                  <a:srgbClr val="D9D9D9"/>
                </a:solidFill>
                <a:latin typeface="Roboto Mono"/>
                <a:ea typeface="Roboto Mono"/>
                <a:cs typeface="Roboto Mono"/>
                <a:sym typeface="Roboto Mono"/>
              </a:rPr>
              <a:t>$ ./openshift-install --dir ./demo create ignition-config</a:t>
            </a:r>
            <a:endParaRPr b="1" sz="700">
              <a:solidFill>
                <a:srgbClr val="D9D9D9"/>
              </a:solidFill>
              <a:latin typeface="Roboto Mono"/>
              <a:ea typeface="Roboto Mono"/>
              <a:cs typeface="Roboto Mono"/>
              <a:sym typeface="Roboto Mono"/>
            </a:endParaRPr>
          </a:p>
          <a:p>
            <a:pPr indent="0" lvl="0" marL="0" rtl="0" algn="l">
              <a:lnSpc>
                <a:spcPct val="113000"/>
              </a:lnSpc>
              <a:spcBef>
                <a:spcPts val="0"/>
              </a:spcBef>
              <a:spcAft>
                <a:spcPts val="0"/>
              </a:spcAft>
              <a:buNone/>
            </a:pP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Consuming "Install Config" from target directory</a:t>
            </a:r>
            <a:r>
              <a:rPr lang="en" sz="700">
                <a:latin typeface="Roboto Mono"/>
                <a:ea typeface="Roboto Mono"/>
                <a:cs typeface="Roboto Mono"/>
                <a:sym typeface="Roboto Mono"/>
              </a:rPr>
              <a:t>                    </a:t>
            </a:r>
            <a:endParaRPr sz="700">
              <a:latin typeface="Roboto Mono"/>
              <a:ea typeface="Roboto Mono"/>
              <a:cs typeface="Roboto Mono"/>
              <a:sym typeface="Roboto Mono"/>
            </a:endParaRPr>
          </a:p>
          <a:p>
            <a:pPr indent="0" lvl="0" marL="0" rtl="0" algn="l">
              <a:lnSpc>
                <a:spcPct val="115000"/>
              </a:lnSpc>
              <a:spcBef>
                <a:spcPts val="600"/>
              </a:spcBef>
              <a:spcAft>
                <a:spcPts val="0"/>
              </a:spcAft>
              <a:buNone/>
            </a:pPr>
            <a:r>
              <a:rPr b="1" lang="en" sz="700">
                <a:solidFill>
                  <a:srgbClr val="D9D9D9"/>
                </a:solidFill>
                <a:latin typeface="Roboto Mono"/>
                <a:ea typeface="Roboto Mono"/>
                <a:cs typeface="Roboto Mono"/>
                <a:sym typeface="Roboto Mono"/>
              </a:rPr>
              <a:t>$ ./openshift-install --dir ./demo wait-for bootstrap-complete</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Waiting up to 30m0s for the Kubernetes API at https://api.demo.example.com:6443...</a:t>
            </a:r>
            <a:endParaRPr sz="700">
              <a:solidFill>
                <a:srgbClr val="EFEFEF"/>
              </a:solidFill>
              <a:latin typeface="Roboto Mono"/>
              <a:ea typeface="Roboto Mono"/>
              <a:cs typeface="Roboto Mono"/>
              <a:sym typeface="Roboto Mono"/>
            </a:endParaRPr>
          </a:p>
          <a:p>
            <a:pPr indent="0" lvl="0" marL="0" rtl="0" algn="l">
              <a:lnSpc>
                <a:spcPct val="113000"/>
              </a:lnSpc>
              <a:spcBef>
                <a:spcPts val="0"/>
              </a:spcBef>
              <a:spcAft>
                <a:spcPts val="0"/>
              </a:spcAft>
              <a:buNone/>
            </a:pP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API v1.11.0+c69f926354 up</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Waiting up to 30m0s for the bootstrap-complete event...</a:t>
            </a:r>
            <a:br>
              <a:rPr lang="en" sz="700">
                <a:latin typeface="Roboto Mono"/>
                <a:ea typeface="Roboto Mono"/>
                <a:cs typeface="Roboto Mono"/>
                <a:sym typeface="Roboto Mono"/>
              </a:rPr>
            </a:br>
            <a:r>
              <a:rPr b="1" lang="en" sz="700">
                <a:solidFill>
                  <a:srgbClr val="D9D9D9"/>
                </a:solidFill>
                <a:latin typeface="Roboto Mono"/>
                <a:ea typeface="Roboto Mono"/>
                <a:cs typeface="Roboto Mono"/>
                <a:sym typeface="Roboto Mono"/>
              </a:rPr>
              <a:t>$ ./openshift-install --dir ./demo wait-for cluster-ready</a:t>
            </a:r>
            <a:endParaRPr sz="700">
              <a:solidFill>
                <a:srgbClr val="00FFFF"/>
              </a:solidFill>
              <a:latin typeface="Roboto Mono"/>
              <a:ea typeface="Roboto Mono"/>
              <a:cs typeface="Roboto Mono"/>
              <a:sym typeface="Roboto Mono"/>
            </a:endParaRPr>
          </a:p>
          <a:p>
            <a:pPr indent="0" lvl="0" marL="0" rtl="0" algn="l">
              <a:lnSpc>
                <a:spcPct val="115000"/>
              </a:lnSpc>
              <a:spcBef>
                <a:spcPts val="600"/>
              </a:spcBef>
              <a:spcAft>
                <a:spcPts val="0"/>
              </a:spcAft>
              <a:buNone/>
            </a:pP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Waiting up to 30m0s for the cluster at https://api.demo.example.com:6443 to initialize...</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Install complete!</a:t>
            </a:r>
            <a:r>
              <a:rPr lang="en" sz="700">
                <a:latin typeface="Roboto Mono"/>
                <a:ea typeface="Roboto Mono"/>
                <a:cs typeface="Roboto Mono"/>
                <a:sym typeface="Roboto Mono"/>
              </a:rPr>
              <a:t> </a:t>
            </a:r>
            <a:endParaRPr sz="7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700">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1" name="Shape 2651"/>
        <p:cNvGrpSpPr/>
        <p:nvPr/>
      </p:nvGrpSpPr>
      <p:grpSpPr>
        <a:xfrm>
          <a:off x="0" y="0"/>
          <a:ext cx="0" cy="0"/>
          <a:chOff x="0" y="0"/>
          <a:chExt cx="0" cy="0"/>
        </a:xfrm>
      </p:grpSpPr>
      <p:sp>
        <p:nvSpPr>
          <p:cNvPr id="2652" name="Google Shape;2652;p35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653" name="Google Shape;2653;p35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400">
                <a:latin typeface="Overpass Light"/>
                <a:ea typeface="Overpass Light"/>
                <a:cs typeface="Overpass Light"/>
                <a:sym typeface="Overpass Light"/>
              </a:rPr>
              <a:t>Disconnected “Air-gapped” Installation &amp; Upgrading</a:t>
            </a:r>
            <a:endParaRPr sz="2400">
              <a:latin typeface="Overpass Light"/>
              <a:ea typeface="Overpass Light"/>
              <a:cs typeface="Overpass Light"/>
              <a:sym typeface="Overpass Light"/>
            </a:endParaRPr>
          </a:p>
        </p:txBody>
      </p:sp>
      <p:sp>
        <p:nvSpPr>
          <p:cNvPr id="2654" name="Google Shape;2654;p35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655" name="Google Shape;2655;p35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2656" name="Google Shape;2656;p354"/>
          <p:cNvSpPr txBox="1"/>
          <p:nvPr/>
        </p:nvSpPr>
        <p:spPr>
          <a:xfrm>
            <a:off x="362600" y="5712425"/>
            <a:ext cx="8082000" cy="1035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Support for installing and updating of OpenShift clusters in air-gapped environments</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Admin first need to mirror installation and update payload images to a local container registry, then openshift-install and ‘oc adm upgrade’ can be configured to leverage the offline content</a:t>
            </a:r>
            <a:endParaRPr sz="1100">
              <a:latin typeface="Overpass Light"/>
              <a:ea typeface="Overpass Light"/>
              <a:cs typeface="Overpass Light"/>
              <a:sym typeface="Overpass Light"/>
            </a:endParaRPr>
          </a:p>
        </p:txBody>
      </p:sp>
      <p:sp>
        <p:nvSpPr>
          <p:cNvPr id="2657" name="Google Shape;2657;p354"/>
          <p:cNvSpPr txBox="1"/>
          <p:nvPr/>
        </p:nvSpPr>
        <p:spPr>
          <a:xfrm>
            <a:off x="4044925" y="3187125"/>
            <a:ext cx="4659300" cy="14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24242"/>
                </a:solidFill>
                <a:latin typeface="Overpass"/>
                <a:ea typeface="Overpass"/>
                <a:cs typeface="Overpass"/>
                <a:sym typeface="Overpass"/>
              </a:rPr>
              <a:t>Installation Procedure</a:t>
            </a:r>
            <a:endParaRPr b="1" sz="900">
              <a:solidFill>
                <a:srgbClr val="424242"/>
              </a:solidFill>
              <a:latin typeface="Overpass"/>
              <a:ea typeface="Overpass"/>
              <a:cs typeface="Overpass"/>
              <a:sym typeface="Overpass"/>
            </a:endParaRPr>
          </a:p>
          <a:p>
            <a:pPr indent="-279400" lvl="0" marL="4572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Mirror OpenShift content to local container registry in the disconnected environment</a:t>
            </a:r>
            <a:endParaRPr sz="800">
              <a:solidFill>
                <a:srgbClr val="424242"/>
              </a:solidFill>
              <a:latin typeface="Overpass Light"/>
              <a:ea typeface="Overpass Light"/>
              <a:cs typeface="Overpass Light"/>
              <a:sym typeface="Overpass Light"/>
            </a:endParaRPr>
          </a:p>
          <a:p>
            <a:pPr indent="-279400" lvl="0" marL="4572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Generate install-config.yaml: $ ./openshift-install create install-config --dir &lt;dir&gt;</a:t>
            </a:r>
            <a:endParaRPr sz="800">
              <a:solidFill>
                <a:srgbClr val="424242"/>
              </a:solidFill>
              <a:latin typeface="Overpass Light"/>
              <a:ea typeface="Overpass Light"/>
              <a:cs typeface="Overpass Light"/>
              <a:sym typeface="Overpass Light"/>
            </a:endParaRPr>
          </a:p>
          <a:p>
            <a:pPr indent="-279400" lvl="1" marL="9144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Edit and add pull secret (PullSecret), CA certificate (AdditionalTrustBundle), and image content sources (ImageContentSources) to install-config.yaml</a:t>
            </a:r>
            <a:endParaRPr sz="800">
              <a:solidFill>
                <a:srgbClr val="424242"/>
              </a:solidFill>
              <a:latin typeface="Overpass Light"/>
              <a:ea typeface="Overpass Light"/>
              <a:cs typeface="Overpass Light"/>
              <a:sym typeface="Overpass Light"/>
            </a:endParaRPr>
          </a:p>
          <a:p>
            <a:pPr indent="-279400" lvl="0" marL="4572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Set the OPENSHIFT_INSTALL_RELEASE_IMAGE_OVERRIDE environment variable during the creation of the ignition configs</a:t>
            </a:r>
            <a:endParaRPr sz="800">
              <a:solidFill>
                <a:srgbClr val="424242"/>
              </a:solidFill>
              <a:latin typeface="Overpass Light"/>
              <a:ea typeface="Overpass Light"/>
              <a:cs typeface="Overpass Light"/>
              <a:sym typeface="Overpass Light"/>
            </a:endParaRPr>
          </a:p>
          <a:p>
            <a:pPr indent="-279400" lvl="0" marL="4572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Generate the ignition configuration: $ ./openshift-install create ignition-configs --dir &lt;dir&gt;</a:t>
            </a:r>
            <a:endParaRPr sz="800">
              <a:solidFill>
                <a:srgbClr val="424242"/>
              </a:solidFill>
              <a:latin typeface="Overpass Light"/>
              <a:ea typeface="Overpass Light"/>
              <a:cs typeface="Overpass Light"/>
              <a:sym typeface="Overpass Light"/>
            </a:endParaRPr>
          </a:p>
          <a:p>
            <a:pPr indent="-279400" lvl="0" marL="4572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Use the resulting ignition files to bootstrap the cluster deployment</a:t>
            </a:r>
            <a:endParaRPr sz="800">
              <a:latin typeface="Overpass Light"/>
              <a:ea typeface="Overpass Light"/>
              <a:cs typeface="Overpass Light"/>
              <a:sym typeface="Overpass Light"/>
            </a:endParaRPr>
          </a:p>
        </p:txBody>
      </p:sp>
      <p:sp>
        <p:nvSpPr>
          <p:cNvPr id="2658" name="Google Shape;2658;p354"/>
          <p:cNvSpPr txBox="1"/>
          <p:nvPr/>
        </p:nvSpPr>
        <p:spPr>
          <a:xfrm>
            <a:off x="389000" y="3225675"/>
            <a:ext cx="3637200" cy="14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24242"/>
                </a:solidFill>
                <a:latin typeface="Overpass"/>
                <a:ea typeface="Overpass"/>
                <a:cs typeface="Overpass"/>
                <a:sym typeface="Overpass"/>
              </a:rPr>
              <a:t>Overview</a:t>
            </a:r>
            <a:endParaRPr b="1" sz="900">
              <a:solidFill>
                <a:srgbClr val="424242"/>
              </a:solidFill>
              <a:latin typeface="Overpass"/>
              <a:ea typeface="Overpass"/>
              <a:cs typeface="Overpass"/>
              <a:sym typeface="Overpass"/>
            </a:endParaRPr>
          </a:p>
          <a:p>
            <a:pPr indent="-279400" lvl="0" marL="457200" rtl="0" algn="l">
              <a:lnSpc>
                <a:spcPct val="115000"/>
              </a:lnSpc>
              <a:spcBef>
                <a:spcPts val="0"/>
              </a:spcBef>
              <a:spcAft>
                <a:spcPts val="0"/>
              </a:spcAft>
              <a:buClr>
                <a:srgbClr val="424242"/>
              </a:buClr>
              <a:buSzPts val="800"/>
              <a:buFont typeface="Overpass"/>
              <a:buChar char="●"/>
            </a:pPr>
            <a:r>
              <a:rPr lang="en" sz="800">
                <a:latin typeface="Overpass Light"/>
                <a:ea typeface="Overpass Light"/>
                <a:cs typeface="Overpass Light"/>
                <a:sym typeface="Overpass Light"/>
              </a:rPr>
              <a:t>4.2 introduces support for installing and updating OpenShift clusters in disconnected environments</a:t>
            </a:r>
            <a:endParaRPr sz="800">
              <a:latin typeface="Overpass Light"/>
              <a:ea typeface="Overpass Light"/>
              <a:cs typeface="Overpass Light"/>
              <a:sym typeface="Overpass Light"/>
            </a:endParaRPr>
          </a:p>
          <a:p>
            <a:pPr indent="-279400" lvl="0" marL="457200" rtl="0" algn="l">
              <a:lnSpc>
                <a:spcPct val="115000"/>
              </a:lnSpc>
              <a:spcBef>
                <a:spcPts val="0"/>
              </a:spcBef>
              <a:spcAft>
                <a:spcPts val="0"/>
              </a:spcAft>
              <a:buSzPts val="800"/>
              <a:buFont typeface="Overpass Light"/>
              <a:buChar char="●"/>
            </a:pPr>
            <a:r>
              <a:rPr lang="en" sz="800">
                <a:latin typeface="Overpass Light"/>
                <a:ea typeface="Overpass Light"/>
                <a:cs typeface="Overpass Light"/>
                <a:sym typeface="Overpass Light"/>
              </a:rPr>
              <a:t>Requires local Docker 2.2 spec compliant container registry to host OpenShift content</a:t>
            </a:r>
            <a:endParaRPr sz="800">
              <a:latin typeface="Overpass Light"/>
              <a:ea typeface="Overpass Light"/>
              <a:cs typeface="Overpass Light"/>
              <a:sym typeface="Overpass Light"/>
            </a:endParaRPr>
          </a:p>
          <a:p>
            <a:pPr indent="-279400" lvl="0" marL="457200" rtl="0" algn="l">
              <a:lnSpc>
                <a:spcPct val="115000"/>
              </a:lnSpc>
              <a:spcBef>
                <a:spcPts val="0"/>
              </a:spcBef>
              <a:spcAft>
                <a:spcPts val="0"/>
              </a:spcAft>
              <a:buSzPts val="800"/>
              <a:buFont typeface="Overpass Light"/>
              <a:buChar char="●"/>
            </a:pPr>
            <a:r>
              <a:rPr lang="en" sz="800">
                <a:latin typeface="Overpass Light"/>
                <a:ea typeface="Overpass Light"/>
                <a:cs typeface="Overpass Light"/>
                <a:sym typeface="Overpass Light"/>
              </a:rPr>
              <a:t>Designed to work with the user provisioned infrastructure deployment method</a:t>
            </a:r>
            <a:endParaRPr sz="800">
              <a:latin typeface="Overpass Light"/>
              <a:ea typeface="Overpass Light"/>
              <a:cs typeface="Overpass Light"/>
              <a:sym typeface="Overpass Light"/>
            </a:endParaRPr>
          </a:p>
          <a:p>
            <a:pPr indent="-279400" lvl="1" marL="914400" rtl="0" algn="l">
              <a:lnSpc>
                <a:spcPct val="115000"/>
              </a:lnSpc>
              <a:spcBef>
                <a:spcPts val="0"/>
              </a:spcBef>
              <a:spcAft>
                <a:spcPts val="0"/>
              </a:spcAft>
              <a:buSzPts val="800"/>
              <a:buFont typeface="Overpass Light"/>
              <a:buChar char="○"/>
            </a:pPr>
            <a:r>
              <a:rPr i="1" lang="en" sz="800">
                <a:latin typeface="Overpass Light"/>
                <a:ea typeface="Overpass Light"/>
                <a:cs typeface="Overpass Light"/>
                <a:sym typeface="Overpass Light"/>
              </a:rPr>
              <a:t>Note: Will not work with Installer provisioned infrastructure deployments</a:t>
            </a:r>
            <a:endParaRPr i="1" sz="800">
              <a:latin typeface="Overpass Light"/>
              <a:ea typeface="Overpass Light"/>
              <a:cs typeface="Overpass Light"/>
              <a:sym typeface="Overpass Light"/>
            </a:endParaRPr>
          </a:p>
        </p:txBody>
      </p:sp>
      <p:grpSp>
        <p:nvGrpSpPr>
          <p:cNvPr id="2659" name="Google Shape;2659;p354"/>
          <p:cNvGrpSpPr/>
          <p:nvPr/>
        </p:nvGrpSpPr>
        <p:grpSpPr>
          <a:xfrm>
            <a:off x="1482114" y="1114950"/>
            <a:ext cx="6179762" cy="2110727"/>
            <a:chOff x="1485902" y="1267350"/>
            <a:chExt cx="6179762" cy="2110727"/>
          </a:xfrm>
        </p:grpSpPr>
        <p:pic>
          <p:nvPicPr>
            <p:cNvPr id="2660" name="Google Shape;2660;p354"/>
            <p:cNvPicPr preferRelativeResize="0"/>
            <p:nvPr/>
          </p:nvPicPr>
          <p:blipFill>
            <a:blip r:embed="rId3">
              <a:alphaModFix/>
            </a:blip>
            <a:stretch>
              <a:fillRect/>
            </a:stretch>
          </p:blipFill>
          <p:spPr>
            <a:xfrm>
              <a:off x="4281876" y="2380614"/>
              <a:ext cx="468301" cy="534666"/>
            </a:xfrm>
            <a:prstGeom prst="rect">
              <a:avLst/>
            </a:prstGeom>
            <a:noFill/>
            <a:ln>
              <a:noFill/>
            </a:ln>
            <a:effectLst>
              <a:outerShdw blurRad="57150" rotWithShape="0" algn="bl" dir="2700000" dist="38100">
                <a:srgbClr val="000000">
                  <a:alpha val="50000"/>
                </a:srgbClr>
              </a:outerShdw>
            </a:effectLst>
          </p:spPr>
        </p:pic>
        <p:cxnSp>
          <p:nvCxnSpPr>
            <p:cNvPr id="2661" name="Google Shape;2661;p354"/>
            <p:cNvCxnSpPr/>
            <p:nvPr/>
          </p:nvCxnSpPr>
          <p:spPr>
            <a:xfrm>
              <a:off x="6755788" y="1936750"/>
              <a:ext cx="0" cy="1307700"/>
            </a:xfrm>
            <a:prstGeom prst="straightConnector1">
              <a:avLst/>
            </a:prstGeom>
            <a:noFill/>
            <a:ln cap="flat" cmpd="sng" w="19050">
              <a:solidFill>
                <a:srgbClr val="000000"/>
              </a:solidFill>
              <a:prstDash val="dash"/>
              <a:round/>
              <a:headEnd len="med" w="med" type="none"/>
              <a:tailEnd len="med" w="med" type="none"/>
            </a:ln>
          </p:spPr>
        </p:cxnSp>
        <p:sp>
          <p:nvSpPr>
            <p:cNvPr id="2662" name="Google Shape;2662;p354"/>
            <p:cNvSpPr txBox="1"/>
            <p:nvPr/>
          </p:nvSpPr>
          <p:spPr>
            <a:xfrm>
              <a:off x="4978766" y="3165377"/>
              <a:ext cx="8823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Admin</a:t>
              </a:r>
              <a:endParaRPr b="1" sz="800"/>
            </a:p>
          </p:txBody>
        </p:sp>
        <p:pic>
          <p:nvPicPr>
            <p:cNvPr id="2663" name="Google Shape;2663;p354"/>
            <p:cNvPicPr preferRelativeResize="0"/>
            <p:nvPr/>
          </p:nvPicPr>
          <p:blipFill>
            <a:blip r:embed="rId4">
              <a:alphaModFix/>
            </a:blip>
            <a:stretch>
              <a:fillRect/>
            </a:stretch>
          </p:blipFill>
          <p:spPr>
            <a:xfrm>
              <a:off x="5317204" y="2863814"/>
              <a:ext cx="205426" cy="317475"/>
            </a:xfrm>
            <a:prstGeom prst="rect">
              <a:avLst/>
            </a:prstGeom>
            <a:noFill/>
            <a:ln>
              <a:noFill/>
            </a:ln>
          </p:spPr>
        </p:pic>
        <p:pic>
          <p:nvPicPr>
            <p:cNvPr id="2664" name="Google Shape;2664;p354"/>
            <p:cNvPicPr preferRelativeResize="0"/>
            <p:nvPr/>
          </p:nvPicPr>
          <p:blipFill>
            <a:blip r:embed="rId5">
              <a:alphaModFix/>
            </a:blip>
            <a:stretch>
              <a:fillRect/>
            </a:stretch>
          </p:blipFill>
          <p:spPr>
            <a:xfrm>
              <a:off x="3657112" y="2305689"/>
              <a:ext cx="347325" cy="458537"/>
            </a:xfrm>
            <a:prstGeom prst="rect">
              <a:avLst/>
            </a:prstGeom>
            <a:noFill/>
            <a:ln>
              <a:noFill/>
            </a:ln>
          </p:spPr>
        </p:pic>
        <p:sp>
          <p:nvSpPr>
            <p:cNvPr id="2665" name="Google Shape;2665;p354"/>
            <p:cNvSpPr txBox="1"/>
            <p:nvPr/>
          </p:nvSpPr>
          <p:spPr>
            <a:xfrm>
              <a:off x="3330826" y="2799185"/>
              <a:ext cx="9999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Local Container Registry</a:t>
              </a:r>
              <a:endParaRPr b="1" sz="800"/>
            </a:p>
          </p:txBody>
        </p:sp>
        <p:pic>
          <p:nvPicPr>
            <p:cNvPr id="2666" name="Google Shape;2666;p354"/>
            <p:cNvPicPr preferRelativeResize="0"/>
            <p:nvPr/>
          </p:nvPicPr>
          <p:blipFill>
            <a:blip r:embed="rId5">
              <a:alphaModFix/>
            </a:blip>
            <a:stretch>
              <a:fillRect/>
            </a:stretch>
          </p:blipFill>
          <p:spPr>
            <a:xfrm>
              <a:off x="6992050" y="2305683"/>
              <a:ext cx="347325" cy="458537"/>
            </a:xfrm>
            <a:prstGeom prst="rect">
              <a:avLst/>
            </a:prstGeom>
            <a:noFill/>
            <a:ln>
              <a:noFill/>
            </a:ln>
          </p:spPr>
        </p:pic>
        <p:sp>
          <p:nvSpPr>
            <p:cNvPr id="2667" name="Google Shape;2667;p354"/>
            <p:cNvSpPr txBox="1"/>
            <p:nvPr/>
          </p:nvSpPr>
          <p:spPr>
            <a:xfrm>
              <a:off x="6665764" y="2875379"/>
              <a:ext cx="9999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Quay.io</a:t>
              </a:r>
              <a:br>
                <a:rPr b="1" lang="en" sz="800"/>
              </a:br>
              <a:r>
                <a:rPr b="1" lang="en" sz="800"/>
                <a:t>Container Registry</a:t>
              </a:r>
              <a:endParaRPr b="1" sz="800"/>
            </a:p>
          </p:txBody>
        </p:sp>
        <p:sp>
          <p:nvSpPr>
            <p:cNvPr id="2668" name="Google Shape;2668;p354"/>
            <p:cNvSpPr/>
            <p:nvPr/>
          </p:nvSpPr>
          <p:spPr>
            <a:xfrm>
              <a:off x="2634538" y="2558075"/>
              <a:ext cx="358200" cy="138000"/>
            </a:xfrm>
            <a:prstGeom prst="lef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9" name="Google Shape;2669;p354"/>
            <p:cNvPicPr preferRelativeResize="0"/>
            <p:nvPr/>
          </p:nvPicPr>
          <p:blipFill>
            <a:blip r:embed="rId6">
              <a:alphaModFix/>
            </a:blip>
            <a:stretch>
              <a:fillRect/>
            </a:stretch>
          </p:blipFill>
          <p:spPr>
            <a:xfrm>
              <a:off x="5203688" y="2479000"/>
              <a:ext cx="432446" cy="317475"/>
            </a:xfrm>
            <a:prstGeom prst="rect">
              <a:avLst/>
            </a:prstGeom>
            <a:noFill/>
            <a:ln>
              <a:noFill/>
            </a:ln>
          </p:spPr>
        </p:pic>
        <p:sp>
          <p:nvSpPr>
            <p:cNvPr id="2670" name="Google Shape;2670;p354"/>
            <p:cNvSpPr/>
            <p:nvPr/>
          </p:nvSpPr>
          <p:spPr>
            <a:xfrm>
              <a:off x="3100750" y="1267350"/>
              <a:ext cx="2982300" cy="816300"/>
            </a:xfrm>
            <a:prstGeom prst="wedgeRectCallout">
              <a:avLst>
                <a:gd fmla="val 27881" name="adj1"/>
                <a:gd fmla="val 101387"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FFFF"/>
                  </a:solidFill>
                </a:rPr>
                <a:t># mirror update image:</a:t>
              </a:r>
              <a:br>
                <a:rPr b="1" lang="en" sz="700">
                  <a:solidFill>
                    <a:srgbClr val="FFFFFF"/>
                  </a:solidFill>
                </a:rPr>
              </a:br>
              <a:r>
                <a:rPr b="1" lang="en" sz="700">
                  <a:solidFill>
                    <a:srgbClr val="FFFFFF"/>
                  </a:solidFill>
                </a:rPr>
                <a:t>$ oc adm -a &lt;secret_json&gt; release mirror \</a:t>
              </a:r>
              <a:br>
                <a:rPr b="1" lang="en" sz="700">
                  <a:solidFill>
                    <a:srgbClr val="FFFFFF"/>
                  </a:solidFill>
                </a:rPr>
              </a:br>
              <a:r>
                <a:rPr b="1" lang="en" sz="700">
                  <a:solidFill>
                    <a:srgbClr val="FFFFFF"/>
                  </a:solidFill>
                </a:rPr>
                <a:t>  --from=quay.io/&lt;repo&gt;/&lt;release:version&gt; \ </a:t>
              </a:r>
              <a:br>
                <a:rPr b="1" lang="en" sz="700">
                  <a:solidFill>
                    <a:srgbClr val="FFFFFF"/>
                  </a:solidFill>
                </a:rPr>
              </a:br>
              <a:r>
                <a:rPr b="1" lang="en" sz="700">
                  <a:solidFill>
                    <a:srgbClr val="FFFFFF"/>
                  </a:solidFill>
                </a:rPr>
                <a:t>  --to=&lt;local registry&gt;/&lt;repo&gt; \</a:t>
              </a:r>
              <a:endParaRPr b="1" sz="700">
                <a:solidFill>
                  <a:srgbClr val="FFFFFF"/>
                </a:solidFill>
              </a:endParaRPr>
            </a:p>
            <a:p>
              <a:pPr indent="0" lvl="0" marL="0" rtl="0" algn="l">
                <a:spcBef>
                  <a:spcPts val="0"/>
                </a:spcBef>
                <a:spcAft>
                  <a:spcPts val="0"/>
                </a:spcAft>
                <a:buNone/>
              </a:pPr>
              <a:r>
                <a:rPr b="1" lang="en" sz="700">
                  <a:solidFill>
                    <a:srgbClr val="FFFFFF"/>
                  </a:solidFill>
                </a:rPr>
                <a:t>  --to-release-image=&lt;local registry&gt;/&lt;repo:version&gt;</a:t>
              </a:r>
              <a:endParaRPr b="1" sz="700">
                <a:solidFill>
                  <a:srgbClr val="FFFFFF"/>
                </a:solidFill>
              </a:endParaRPr>
            </a:p>
            <a:p>
              <a:pPr indent="0" lvl="0" marL="0" rtl="0" algn="l">
                <a:spcBef>
                  <a:spcPts val="0"/>
                </a:spcBef>
                <a:spcAft>
                  <a:spcPts val="0"/>
                </a:spcAft>
                <a:buNone/>
              </a:pPr>
              <a:r>
                <a:rPr b="1" lang="en" sz="700">
                  <a:solidFill>
                    <a:srgbClr val="FFFFFF"/>
                  </a:solidFill>
                </a:rPr>
                <a:t># provide cluster with update image to update to:</a:t>
              </a:r>
              <a:endParaRPr b="1" sz="700">
                <a:solidFill>
                  <a:srgbClr val="FFFFFF"/>
                </a:solidFill>
              </a:endParaRPr>
            </a:p>
            <a:p>
              <a:pPr indent="0" lvl="0" marL="0" rtl="0" algn="l">
                <a:spcBef>
                  <a:spcPts val="0"/>
                </a:spcBef>
                <a:spcAft>
                  <a:spcPts val="0"/>
                </a:spcAft>
                <a:buNone/>
              </a:pPr>
              <a:r>
                <a:rPr b="1" lang="en" sz="700">
                  <a:solidFill>
                    <a:srgbClr val="FFFFFF"/>
                  </a:solidFill>
                </a:rPr>
                <a:t>$ oc adm upgrade --to-mirror=&lt;local re</a:t>
              </a:r>
              <a:r>
                <a:rPr b="1" lang="en" sz="700">
                  <a:solidFill>
                    <a:srgbClr val="FFFFFF"/>
                  </a:solidFill>
                </a:rPr>
                <a:t>po</a:t>
              </a:r>
              <a:r>
                <a:rPr b="1" lang="en" sz="700">
                  <a:solidFill>
                    <a:srgbClr val="FFFFFF"/>
                  </a:solidFill>
                </a:rPr>
                <a:t>:version&gt;</a:t>
              </a:r>
              <a:endParaRPr b="1" sz="700">
                <a:solidFill>
                  <a:srgbClr val="FFFFFF"/>
                </a:solidFill>
              </a:endParaRPr>
            </a:p>
          </p:txBody>
        </p:sp>
        <p:sp>
          <p:nvSpPr>
            <p:cNvPr id="2671" name="Google Shape;2671;p354"/>
            <p:cNvSpPr txBox="1"/>
            <p:nvPr/>
          </p:nvSpPr>
          <p:spPr>
            <a:xfrm>
              <a:off x="2649701" y="2188387"/>
              <a:ext cx="9999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Local Copy of</a:t>
              </a:r>
              <a:br>
                <a:rPr b="1" lang="en" sz="800"/>
              </a:br>
              <a:r>
                <a:rPr b="1" lang="en" sz="800"/>
                <a:t>Update Image</a:t>
              </a:r>
              <a:endParaRPr b="1" sz="800"/>
            </a:p>
          </p:txBody>
        </p:sp>
        <p:sp>
          <p:nvSpPr>
            <p:cNvPr id="2672" name="Google Shape;2672;p354"/>
            <p:cNvSpPr/>
            <p:nvPr/>
          </p:nvSpPr>
          <p:spPr>
            <a:xfrm>
              <a:off x="3298762" y="2594775"/>
              <a:ext cx="318900" cy="63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3" name="Google Shape;2673;p354"/>
            <p:cNvPicPr preferRelativeResize="0"/>
            <p:nvPr/>
          </p:nvPicPr>
          <p:blipFill>
            <a:blip r:embed="rId7">
              <a:alphaModFix/>
            </a:blip>
            <a:stretch>
              <a:fillRect/>
            </a:stretch>
          </p:blipFill>
          <p:spPr>
            <a:xfrm>
              <a:off x="2990300" y="2447206"/>
              <a:ext cx="318825" cy="358141"/>
            </a:xfrm>
            <a:prstGeom prst="rect">
              <a:avLst/>
            </a:prstGeom>
            <a:noFill/>
            <a:ln>
              <a:noFill/>
            </a:ln>
          </p:spPr>
        </p:pic>
        <p:grpSp>
          <p:nvGrpSpPr>
            <p:cNvPr id="2674" name="Google Shape;2674;p354"/>
            <p:cNvGrpSpPr/>
            <p:nvPr/>
          </p:nvGrpSpPr>
          <p:grpSpPr>
            <a:xfrm>
              <a:off x="1592936" y="2313895"/>
              <a:ext cx="1041600" cy="442132"/>
              <a:chOff x="752774" y="2999695"/>
              <a:chExt cx="1041600" cy="442132"/>
            </a:xfrm>
          </p:grpSpPr>
          <p:pic>
            <p:nvPicPr>
              <p:cNvPr id="2675" name="Google Shape;2675;p354"/>
              <p:cNvPicPr preferRelativeResize="0"/>
              <p:nvPr/>
            </p:nvPicPr>
            <p:blipFill>
              <a:blip r:embed="rId8">
                <a:alphaModFix/>
              </a:blip>
              <a:stretch>
                <a:fillRect/>
              </a:stretch>
            </p:blipFill>
            <p:spPr>
              <a:xfrm>
                <a:off x="752774" y="2999695"/>
                <a:ext cx="1041600" cy="442132"/>
              </a:xfrm>
              <a:prstGeom prst="rect">
                <a:avLst/>
              </a:prstGeom>
              <a:noFill/>
              <a:ln>
                <a:noFill/>
              </a:ln>
            </p:spPr>
          </p:pic>
          <p:pic>
            <p:nvPicPr>
              <p:cNvPr id="2676" name="Google Shape;2676;p354"/>
              <p:cNvPicPr preferRelativeResize="0"/>
              <p:nvPr/>
            </p:nvPicPr>
            <p:blipFill rotWithShape="1">
              <a:blip r:embed="rId9">
                <a:alphaModFix/>
              </a:blip>
              <a:srcRect b="0" l="0" r="71582" t="0"/>
              <a:stretch/>
            </p:blipFill>
            <p:spPr>
              <a:xfrm>
                <a:off x="1280046" y="3064727"/>
                <a:ext cx="205426" cy="174697"/>
              </a:xfrm>
              <a:prstGeom prst="rect">
                <a:avLst/>
              </a:prstGeom>
              <a:noFill/>
              <a:ln>
                <a:noFill/>
              </a:ln>
            </p:spPr>
          </p:pic>
          <p:pic>
            <p:nvPicPr>
              <p:cNvPr id="2677" name="Google Shape;2677;p354"/>
              <p:cNvPicPr preferRelativeResize="0"/>
              <p:nvPr/>
            </p:nvPicPr>
            <p:blipFill>
              <a:blip r:embed="rId10">
                <a:alphaModFix/>
              </a:blip>
              <a:stretch>
                <a:fillRect/>
              </a:stretch>
            </p:blipFill>
            <p:spPr>
              <a:xfrm>
                <a:off x="1441497" y="3301273"/>
                <a:ext cx="205425" cy="82003"/>
              </a:xfrm>
              <a:prstGeom prst="rect">
                <a:avLst/>
              </a:prstGeom>
              <a:noFill/>
              <a:ln>
                <a:noFill/>
              </a:ln>
            </p:spPr>
          </p:pic>
          <p:pic>
            <p:nvPicPr>
              <p:cNvPr id="2678" name="Google Shape;2678;p354"/>
              <p:cNvPicPr preferRelativeResize="0"/>
              <p:nvPr/>
            </p:nvPicPr>
            <p:blipFill>
              <a:blip r:embed="rId10">
                <a:alphaModFix/>
              </a:blip>
              <a:stretch>
                <a:fillRect/>
              </a:stretch>
            </p:blipFill>
            <p:spPr>
              <a:xfrm>
                <a:off x="1207497" y="3301273"/>
                <a:ext cx="205425" cy="82003"/>
              </a:xfrm>
              <a:prstGeom prst="rect">
                <a:avLst/>
              </a:prstGeom>
              <a:noFill/>
              <a:ln>
                <a:noFill/>
              </a:ln>
            </p:spPr>
          </p:pic>
          <p:pic>
            <p:nvPicPr>
              <p:cNvPr id="2679" name="Google Shape;2679;p354"/>
              <p:cNvPicPr preferRelativeResize="0"/>
              <p:nvPr/>
            </p:nvPicPr>
            <p:blipFill>
              <a:blip r:embed="rId10">
                <a:alphaModFix/>
              </a:blip>
              <a:stretch>
                <a:fillRect/>
              </a:stretch>
            </p:blipFill>
            <p:spPr>
              <a:xfrm>
                <a:off x="973497" y="3301273"/>
                <a:ext cx="205425" cy="82003"/>
              </a:xfrm>
              <a:prstGeom prst="rect">
                <a:avLst/>
              </a:prstGeom>
              <a:noFill/>
              <a:ln>
                <a:noFill/>
              </a:ln>
            </p:spPr>
          </p:pic>
        </p:grpSp>
        <p:sp>
          <p:nvSpPr>
            <p:cNvPr id="2680" name="Google Shape;2680;p354"/>
            <p:cNvSpPr txBox="1"/>
            <p:nvPr/>
          </p:nvSpPr>
          <p:spPr>
            <a:xfrm>
              <a:off x="1485902" y="2798725"/>
              <a:ext cx="13014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Disconnected</a:t>
              </a:r>
              <a:br>
                <a:rPr b="1" lang="en" sz="800"/>
              </a:br>
              <a:r>
                <a:rPr b="1" lang="en" sz="800"/>
                <a:t>OpenShift Cluster</a:t>
              </a:r>
              <a:endParaRPr b="1" sz="800"/>
            </a:p>
          </p:txBody>
        </p:sp>
        <p:sp>
          <p:nvSpPr>
            <p:cNvPr id="2681" name="Google Shape;2681;p354"/>
            <p:cNvSpPr/>
            <p:nvPr/>
          </p:nvSpPr>
          <p:spPr>
            <a:xfrm>
              <a:off x="4024491" y="2558075"/>
              <a:ext cx="468300" cy="138000"/>
            </a:xfrm>
            <a:prstGeom prst="lef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2" name="Google Shape;2682;p354"/>
            <p:cNvPicPr preferRelativeResize="0"/>
            <p:nvPr/>
          </p:nvPicPr>
          <p:blipFill>
            <a:blip r:embed="rId11">
              <a:alphaModFix/>
            </a:blip>
            <a:stretch>
              <a:fillRect/>
            </a:stretch>
          </p:blipFill>
          <p:spPr>
            <a:xfrm>
              <a:off x="5336250" y="2509137"/>
              <a:ext cx="164591" cy="164593"/>
            </a:xfrm>
            <a:prstGeom prst="rect">
              <a:avLst/>
            </a:prstGeom>
            <a:noFill/>
            <a:ln>
              <a:noFill/>
            </a:ln>
          </p:spPr>
        </p:pic>
        <p:sp>
          <p:nvSpPr>
            <p:cNvPr id="2683" name="Google Shape;2683;p354"/>
            <p:cNvSpPr/>
            <p:nvPr/>
          </p:nvSpPr>
          <p:spPr>
            <a:xfrm flipH="1" rot="10800000">
              <a:off x="4789513" y="2558075"/>
              <a:ext cx="393900" cy="138000"/>
            </a:xfrm>
            <a:prstGeom prst="lef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54"/>
            <p:cNvSpPr/>
            <p:nvPr/>
          </p:nvSpPr>
          <p:spPr>
            <a:xfrm>
              <a:off x="5656413" y="2558075"/>
              <a:ext cx="358200" cy="138000"/>
            </a:xfrm>
            <a:prstGeom prst="lef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54"/>
            <p:cNvSpPr txBox="1"/>
            <p:nvPr/>
          </p:nvSpPr>
          <p:spPr>
            <a:xfrm>
              <a:off x="5658450" y="2188375"/>
              <a:ext cx="10416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Red Hat sourced</a:t>
              </a:r>
              <a:br>
                <a:rPr b="1" lang="en" sz="800"/>
              </a:br>
              <a:r>
                <a:rPr b="1" lang="en" sz="800"/>
                <a:t>Update Image</a:t>
              </a:r>
              <a:endParaRPr b="1" sz="800"/>
            </a:p>
          </p:txBody>
        </p:sp>
        <p:sp>
          <p:nvSpPr>
            <p:cNvPr id="2686" name="Google Shape;2686;p354"/>
            <p:cNvSpPr/>
            <p:nvPr/>
          </p:nvSpPr>
          <p:spPr>
            <a:xfrm>
              <a:off x="6320637" y="2594775"/>
              <a:ext cx="318900" cy="63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7" name="Google Shape;2687;p354"/>
            <p:cNvPicPr preferRelativeResize="0"/>
            <p:nvPr/>
          </p:nvPicPr>
          <p:blipFill>
            <a:blip r:embed="rId7">
              <a:alphaModFix/>
            </a:blip>
            <a:stretch>
              <a:fillRect/>
            </a:stretch>
          </p:blipFill>
          <p:spPr>
            <a:xfrm>
              <a:off x="6012175" y="2447206"/>
              <a:ext cx="318825" cy="358141"/>
            </a:xfrm>
            <a:prstGeom prst="rect">
              <a:avLst/>
            </a:prstGeom>
            <a:noFill/>
            <a:ln>
              <a:noFill/>
            </a:ln>
          </p:spPr>
        </p:pic>
        <p:sp>
          <p:nvSpPr>
            <p:cNvPr id="2688" name="Google Shape;2688;p354"/>
            <p:cNvSpPr/>
            <p:nvPr/>
          </p:nvSpPr>
          <p:spPr>
            <a:xfrm>
              <a:off x="5810250" y="2965450"/>
              <a:ext cx="800100" cy="352500"/>
            </a:xfrm>
            <a:prstGeom prst="wedgeRoundRectCallout">
              <a:avLst>
                <a:gd fmla="val 5952" name="adj1"/>
                <a:gd fmla="val -10404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t>Mirrored to local registry</a:t>
              </a:r>
              <a:endParaRPr i="1" sz="800"/>
            </a:p>
          </p:txBody>
        </p:sp>
        <p:sp>
          <p:nvSpPr>
            <p:cNvPr id="2689" name="Google Shape;2689;p354"/>
            <p:cNvSpPr/>
            <p:nvPr/>
          </p:nvSpPr>
          <p:spPr>
            <a:xfrm>
              <a:off x="2609850" y="2965450"/>
              <a:ext cx="895500" cy="352500"/>
            </a:xfrm>
            <a:prstGeom prst="wedgeRoundRectCallout">
              <a:avLst>
                <a:gd fmla="val -1072" name="adj1"/>
                <a:gd fmla="val -10404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t>Cluster updated locally</a:t>
              </a:r>
              <a:endParaRPr i="1" sz="800"/>
            </a:p>
          </p:txBody>
        </p:sp>
        <p:sp>
          <p:nvSpPr>
            <p:cNvPr id="2690" name="Google Shape;2690;p354"/>
            <p:cNvSpPr/>
            <p:nvPr/>
          </p:nvSpPr>
          <p:spPr>
            <a:xfrm>
              <a:off x="1585702" y="2003900"/>
              <a:ext cx="1072800" cy="160500"/>
            </a:xfrm>
            <a:prstGeom prst="rect">
              <a:avLst/>
            </a:prstGeom>
            <a:solidFill>
              <a:srgbClr val="0132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Customer Cluster</a:t>
              </a:r>
              <a:endParaRPr b="1" sz="800">
                <a:solidFill>
                  <a:srgbClr val="FFFFFF"/>
                </a:solidFill>
              </a:endParaRPr>
            </a:p>
          </p:txBody>
        </p:sp>
        <p:pic>
          <p:nvPicPr>
            <p:cNvPr id="2691" name="Google Shape;2691;p354"/>
            <p:cNvPicPr preferRelativeResize="0"/>
            <p:nvPr/>
          </p:nvPicPr>
          <p:blipFill>
            <a:blip r:embed="rId12">
              <a:alphaModFix/>
            </a:blip>
            <a:stretch>
              <a:fillRect/>
            </a:stretch>
          </p:blipFill>
          <p:spPr>
            <a:xfrm>
              <a:off x="6827237" y="1995699"/>
              <a:ext cx="710026" cy="2291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5" name="Shape 2695"/>
        <p:cNvGrpSpPr/>
        <p:nvPr/>
      </p:nvGrpSpPr>
      <p:grpSpPr>
        <a:xfrm>
          <a:off x="0" y="0"/>
          <a:ext cx="0" cy="0"/>
          <a:chOff x="0" y="0"/>
          <a:chExt cx="0" cy="0"/>
        </a:xfrm>
      </p:grpSpPr>
      <p:sp>
        <p:nvSpPr>
          <p:cNvPr id="2696" name="Google Shape;2696;p35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697" name="Google Shape;2697;p35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400">
                <a:latin typeface="Overpass Light"/>
                <a:ea typeface="Overpass Light"/>
                <a:cs typeface="Overpass Light"/>
                <a:sym typeface="Overpass Light"/>
              </a:rPr>
              <a:t>Disconnected “Air-gapped” OLM</a:t>
            </a:r>
            <a:endParaRPr sz="2400">
              <a:latin typeface="Overpass Light"/>
              <a:ea typeface="Overpass Light"/>
              <a:cs typeface="Overpass Light"/>
              <a:sym typeface="Overpass Light"/>
            </a:endParaRPr>
          </a:p>
        </p:txBody>
      </p:sp>
      <p:sp>
        <p:nvSpPr>
          <p:cNvPr id="2698" name="Google Shape;2698;p35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699" name="Google Shape;2699;p35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700" name="Google Shape;2700;p355"/>
          <p:cNvSpPr txBox="1"/>
          <p:nvPr/>
        </p:nvSpPr>
        <p:spPr>
          <a:xfrm>
            <a:off x="381000" y="1308975"/>
            <a:ext cx="4332000" cy="6792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600">
                <a:solidFill>
                  <a:srgbClr val="CCCCCC"/>
                </a:solidFill>
                <a:latin typeface="Roboto Mono"/>
                <a:ea typeface="Roboto Mono"/>
                <a:cs typeface="Roboto Mono"/>
                <a:sym typeface="Roboto Mono"/>
              </a:rPr>
              <a:t>#</a:t>
            </a:r>
            <a:r>
              <a:rPr b="1" lang="en" sz="600">
                <a:solidFill>
                  <a:srgbClr val="CCCCCC"/>
                </a:solidFill>
                <a:latin typeface="Roboto Mono"/>
                <a:ea typeface="Roboto Mono"/>
                <a:cs typeface="Roboto Mono"/>
                <a:sym typeface="Roboto Mono"/>
              </a:rPr>
              <a:t> </a:t>
            </a:r>
            <a:r>
              <a:rPr lang="en" sz="600">
                <a:solidFill>
                  <a:srgbClr val="CCCCCC"/>
                </a:solidFill>
                <a:latin typeface="Roboto Mono"/>
                <a:ea typeface="Roboto Mono"/>
                <a:cs typeface="Roboto Mono"/>
                <a:sym typeface="Roboto Mono"/>
              </a:rPr>
              <a:t>Update the spec of operatorhub.config.openshift.io/v1:</a:t>
            </a:r>
            <a:endParaRPr b="1" sz="600">
              <a:solidFill>
                <a:srgbClr val="CCCCCC"/>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apiVersion:</a:t>
            </a:r>
            <a:r>
              <a:rPr lang="en" sz="600">
                <a:solidFill>
                  <a:srgbClr val="FFFFFF"/>
                </a:solidFill>
                <a:latin typeface="Roboto Mono"/>
                <a:ea typeface="Roboto Mono"/>
                <a:cs typeface="Roboto Mono"/>
                <a:sym typeface="Roboto Mono"/>
              </a:rPr>
              <a:t> </a:t>
            </a:r>
            <a:r>
              <a:rPr lang="en" sz="600">
                <a:solidFill>
                  <a:srgbClr val="6FA8DC"/>
                </a:solidFill>
                <a:latin typeface="Roboto Mono"/>
                <a:ea typeface="Roboto Mono"/>
                <a:cs typeface="Roboto Mono"/>
                <a:sym typeface="Roboto Mono"/>
              </a:rPr>
              <a:t>config.openshift.io/v1</a:t>
            </a:r>
            <a:endParaRPr sz="600">
              <a:solidFill>
                <a:srgbClr val="6FA8DC"/>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kind:</a:t>
            </a:r>
            <a:r>
              <a:rPr lang="en" sz="600">
                <a:solidFill>
                  <a:srgbClr val="6FA8DC"/>
                </a:solidFill>
                <a:latin typeface="Roboto Mono"/>
                <a:ea typeface="Roboto Mono"/>
                <a:cs typeface="Roboto Mono"/>
                <a:sym typeface="Roboto Mono"/>
              </a:rPr>
              <a:t> OperatorHub</a:t>
            </a:r>
            <a:endParaRPr sz="600">
              <a:solidFill>
                <a:srgbClr val="6FA8DC"/>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spec:</a:t>
            </a:r>
            <a:endParaRPr sz="60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FA8DC"/>
                </a:solidFill>
                <a:latin typeface="Roboto Mono"/>
                <a:ea typeface="Roboto Mono"/>
                <a:cs typeface="Roboto Mono"/>
                <a:sym typeface="Roboto Mono"/>
              </a:rPr>
              <a:t>  disableAllDefaultSources: true</a:t>
            </a:r>
            <a:endParaRPr sz="600">
              <a:solidFill>
                <a:srgbClr val="6FA8DC"/>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700">
              <a:latin typeface="Roboto Mono"/>
              <a:ea typeface="Roboto Mono"/>
              <a:cs typeface="Roboto Mono"/>
              <a:sym typeface="Roboto Mono"/>
            </a:endParaRPr>
          </a:p>
        </p:txBody>
      </p:sp>
      <p:sp>
        <p:nvSpPr>
          <p:cNvPr id="2701" name="Google Shape;2701;p355"/>
          <p:cNvSpPr txBox="1"/>
          <p:nvPr/>
        </p:nvSpPr>
        <p:spPr>
          <a:xfrm>
            <a:off x="389000" y="1052305"/>
            <a:ext cx="3637200" cy="2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24242"/>
                </a:solidFill>
                <a:latin typeface="Overpass"/>
                <a:ea typeface="Overpass"/>
                <a:cs typeface="Overpass"/>
                <a:sym typeface="Overpass"/>
              </a:rPr>
              <a:t>1. </a:t>
            </a:r>
            <a:r>
              <a:rPr b="1" lang="en" sz="900">
                <a:solidFill>
                  <a:srgbClr val="424242"/>
                </a:solidFill>
                <a:latin typeface="Overpass"/>
                <a:ea typeface="Overpass"/>
                <a:cs typeface="Overpass"/>
                <a:sym typeface="Overpass"/>
              </a:rPr>
              <a:t>Turn off default operator sources that comes with OpenShift:</a:t>
            </a:r>
            <a:endParaRPr i="1" sz="800">
              <a:latin typeface="Overpass Light"/>
              <a:ea typeface="Overpass Light"/>
              <a:cs typeface="Overpass Light"/>
              <a:sym typeface="Overpass Light"/>
            </a:endParaRPr>
          </a:p>
        </p:txBody>
      </p:sp>
      <p:sp>
        <p:nvSpPr>
          <p:cNvPr id="2702" name="Google Shape;2702;p355"/>
          <p:cNvSpPr txBox="1"/>
          <p:nvPr/>
        </p:nvSpPr>
        <p:spPr>
          <a:xfrm>
            <a:off x="447775" y="1984741"/>
            <a:ext cx="3637200" cy="2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24242"/>
                </a:solidFill>
                <a:latin typeface="Overpass"/>
                <a:ea typeface="Overpass"/>
                <a:cs typeface="Overpass"/>
                <a:sym typeface="Overpass"/>
              </a:rPr>
              <a:t>2</a:t>
            </a:r>
            <a:r>
              <a:rPr b="1" lang="en" sz="900">
                <a:solidFill>
                  <a:srgbClr val="424242"/>
                </a:solidFill>
                <a:latin typeface="Overpass"/>
                <a:ea typeface="Overpass"/>
                <a:cs typeface="Overpass"/>
                <a:sym typeface="Overpass"/>
              </a:rPr>
              <a:t>. Retrieve package lists for the default operator sources:</a:t>
            </a:r>
            <a:endParaRPr i="1" sz="800">
              <a:latin typeface="Overpass Light"/>
              <a:ea typeface="Overpass Light"/>
              <a:cs typeface="Overpass Light"/>
              <a:sym typeface="Overpass Light"/>
            </a:endParaRPr>
          </a:p>
        </p:txBody>
      </p:sp>
      <p:sp>
        <p:nvSpPr>
          <p:cNvPr id="2703" name="Google Shape;2703;p355"/>
          <p:cNvSpPr txBox="1"/>
          <p:nvPr/>
        </p:nvSpPr>
        <p:spPr>
          <a:xfrm>
            <a:off x="368450" y="2241910"/>
            <a:ext cx="4332000" cy="5016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600">
                <a:solidFill>
                  <a:srgbClr val="FFFFFF"/>
                </a:solidFill>
                <a:latin typeface="Roboto Mono"/>
                <a:ea typeface="Roboto Mono"/>
                <a:cs typeface="Roboto Mono"/>
                <a:sym typeface="Roboto Mono"/>
              </a:rPr>
              <a:t>$ curl </a:t>
            </a:r>
            <a:r>
              <a:rPr lang="en" sz="600" u="sng">
                <a:solidFill>
                  <a:srgbClr val="FFFFFF"/>
                </a:solidFill>
                <a:latin typeface="Roboto Mono"/>
                <a:ea typeface="Roboto Mono"/>
                <a:cs typeface="Roboto Mono"/>
                <a:sym typeface="Roboto Mono"/>
                <a:hlinkClick r:id="rId3"/>
              </a:rPr>
              <a:t>https://quay.io/cnr/api/v1/packages?namespace=redhat-operators</a:t>
            </a:r>
            <a:r>
              <a:rPr lang="en" sz="600">
                <a:solidFill>
                  <a:srgbClr val="FFFFFF"/>
                </a:solidFill>
                <a:latin typeface="Roboto Mono"/>
                <a:ea typeface="Roboto Mono"/>
                <a:cs typeface="Roboto Mono"/>
                <a:sym typeface="Roboto Mono"/>
              </a:rPr>
              <a:t> &gt; packages.txt</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FFFF"/>
                </a:solidFill>
                <a:latin typeface="Roboto Mono"/>
                <a:ea typeface="Roboto Mono"/>
                <a:cs typeface="Roboto Mono"/>
                <a:sym typeface="Roboto Mono"/>
              </a:rPr>
              <a:t>$ curl </a:t>
            </a:r>
            <a:r>
              <a:rPr lang="en" sz="600" u="sng">
                <a:solidFill>
                  <a:srgbClr val="FFFFFF"/>
                </a:solidFill>
                <a:latin typeface="Roboto Mono"/>
                <a:ea typeface="Roboto Mono"/>
                <a:cs typeface="Roboto Mono"/>
                <a:sym typeface="Roboto Mono"/>
                <a:hlinkClick r:id="rId4"/>
              </a:rPr>
              <a:t>https://quay.io/cnr/api/v1/packages?namespace=community-operators</a:t>
            </a:r>
            <a:r>
              <a:rPr lang="en" sz="600">
                <a:solidFill>
                  <a:srgbClr val="FFFFFF"/>
                </a:solidFill>
                <a:latin typeface="Roboto Mono"/>
                <a:ea typeface="Roboto Mono"/>
                <a:cs typeface="Roboto Mono"/>
                <a:sym typeface="Roboto Mono"/>
              </a:rPr>
              <a:t> &gt;&gt; packages.txt</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FFFF"/>
                </a:solidFill>
                <a:latin typeface="Roboto Mono"/>
                <a:ea typeface="Roboto Mono"/>
                <a:cs typeface="Roboto Mono"/>
                <a:sym typeface="Roboto Mono"/>
              </a:rPr>
              <a:t>$ curl </a:t>
            </a:r>
            <a:r>
              <a:rPr lang="en" sz="600" u="sng">
                <a:solidFill>
                  <a:srgbClr val="FFFFFF"/>
                </a:solidFill>
                <a:latin typeface="Roboto Mono"/>
                <a:ea typeface="Roboto Mono"/>
                <a:cs typeface="Roboto Mono"/>
                <a:sym typeface="Roboto Mono"/>
                <a:hlinkClick r:id="rId5"/>
              </a:rPr>
              <a:t>https://quay.io/cnr/api/v1/packages?namespace=certified-operators</a:t>
            </a:r>
            <a:r>
              <a:rPr lang="en" sz="600">
                <a:solidFill>
                  <a:srgbClr val="FFFFFF"/>
                </a:solidFill>
                <a:latin typeface="Roboto Mono"/>
                <a:ea typeface="Roboto Mono"/>
                <a:cs typeface="Roboto Mono"/>
                <a:sym typeface="Roboto Mono"/>
              </a:rPr>
              <a:t> &gt;&gt; packages.txt</a:t>
            </a:r>
            <a:endParaRPr b="1"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700">
              <a:latin typeface="Roboto Mono"/>
              <a:ea typeface="Roboto Mono"/>
              <a:cs typeface="Roboto Mono"/>
              <a:sym typeface="Roboto Mono"/>
            </a:endParaRPr>
          </a:p>
        </p:txBody>
      </p:sp>
      <p:sp>
        <p:nvSpPr>
          <p:cNvPr id="2704" name="Google Shape;2704;p355"/>
          <p:cNvSpPr txBox="1"/>
          <p:nvPr/>
        </p:nvSpPr>
        <p:spPr>
          <a:xfrm>
            <a:off x="450900" y="2712335"/>
            <a:ext cx="3637200" cy="2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24242"/>
                </a:solidFill>
                <a:latin typeface="Overpass"/>
                <a:ea typeface="Overpass"/>
                <a:cs typeface="Overpass"/>
                <a:sym typeface="Overpass"/>
              </a:rPr>
              <a:t>3</a:t>
            </a:r>
            <a:r>
              <a:rPr b="1" lang="en" sz="900">
                <a:solidFill>
                  <a:srgbClr val="424242"/>
                </a:solidFill>
                <a:latin typeface="Overpass"/>
                <a:ea typeface="Overpass"/>
                <a:cs typeface="Overpass"/>
                <a:sym typeface="Overpass"/>
              </a:rPr>
              <a:t>. Pull operator content; for example:</a:t>
            </a:r>
            <a:endParaRPr i="1" sz="800">
              <a:latin typeface="Overpass Light"/>
              <a:ea typeface="Overpass Light"/>
              <a:cs typeface="Overpass Light"/>
              <a:sym typeface="Overpass Light"/>
            </a:endParaRPr>
          </a:p>
        </p:txBody>
      </p:sp>
      <p:sp>
        <p:nvSpPr>
          <p:cNvPr id="2705" name="Google Shape;2705;p355"/>
          <p:cNvSpPr txBox="1"/>
          <p:nvPr/>
        </p:nvSpPr>
        <p:spPr>
          <a:xfrm>
            <a:off x="368450" y="2972150"/>
            <a:ext cx="4332000" cy="10449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600">
                <a:solidFill>
                  <a:srgbClr val="FFFFFF"/>
                </a:solidFill>
                <a:latin typeface="Roboto Mono"/>
                <a:ea typeface="Roboto Mono"/>
                <a:cs typeface="Roboto Mono"/>
                <a:sym typeface="Roboto Mono"/>
              </a:rPr>
              <a:t>$ </a:t>
            </a:r>
            <a:r>
              <a:rPr lang="en" sz="600">
                <a:solidFill>
                  <a:srgbClr val="FFFFFF"/>
                </a:solidFill>
                <a:latin typeface="Roboto Mono"/>
                <a:ea typeface="Roboto Mono"/>
                <a:cs typeface="Roboto Mono"/>
                <a:sym typeface="Roboto Mono"/>
              </a:rPr>
              <a:t>curl \</a:t>
            </a:r>
            <a:br>
              <a:rPr lang="en" sz="600">
                <a:solidFill>
                  <a:srgbClr val="FFFFFF"/>
                </a:solidFill>
                <a:latin typeface="Roboto Mono"/>
                <a:ea typeface="Roboto Mono"/>
                <a:cs typeface="Roboto Mono"/>
                <a:sym typeface="Roboto Mono"/>
              </a:rPr>
            </a:br>
            <a:r>
              <a:rPr lang="en" sz="600" u="sng">
                <a:solidFill>
                  <a:srgbClr val="FFFFFF"/>
                </a:solidFill>
                <a:latin typeface="Roboto Mono"/>
                <a:ea typeface="Roboto Mono"/>
                <a:cs typeface="Roboto Mono"/>
                <a:sym typeface="Roboto Mono"/>
                <a:hlinkClick r:id="rId6"/>
              </a:rPr>
              <a:t>https://quay.io/cnr/api/v1/packages/redhat-operators/openshifttemplateservicebroker/3.0.0</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CCCCCC"/>
                </a:solidFill>
                <a:latin typeface="Roboto Mono"/>
                <a:ea typeface="Roboto Mono"/>
                <a:cs typeface="Roboto Mono"/>
                <a:sym typeface="Roboto Mono"/>
              </a:rPr>
              <a:t># From that JSON take the digest and use to pull the gzipped:</a:t>
            </a:r>
            <a:endParaRPr sz="600">
              <a:solidFill>
                <a:srgbClr val="CCCCC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FFFF"/>
                </a:solidFill>
                <a:latin typeface="Roboto Mono"/>
                <a:ea typeface="Roboto Mono"/>
                <a:cs typeface="Roboto Mono"/>
                <a:sym typeface="Roboto Mono"/>
              </a:rPr>
              <a:t>$ curl -XGET \</a:t>
            </a:r>
            <a:br>
              <a:rPr lang="en" sz="600">
                <a:solidFill>
                  <a:srgbClr val="FFFFFF"/>
                </a:solidFill>
                <a:latin typeface="Roboto Mono"/>
                <a:ea typeface="Roboto Mono"/>
                <a:cs typeface="Roboto Mono"/>
                <a:sym typeface="Roboto Mono"/>
              </a:rPr>
            </a:br>
            <a:r>
              <a:rPr lang="en" sz="600" u="sng">
                <a:solidFill>
                  <a:srgbClr val="FFFFFF"/>
                </a:solidFill>
                <a:latin typeface="Roboto Mono"/>
                <a:ea typeface="Roboto Mono"/>
                <a:cs typeface="Roboto Mono"/>
                <a:sym typeface="Roboto Mono"/>
                <a:hlinkClick r:id="rId7"/>
              </a:rPr>
              <a:t>https://quay.io/cnr/api/v1/packages/redhat-operators/openshifttemplateservicebroker/blobs/sha256/9bddc82c0fee05b243d01c6e2f0110c413eb9165cd7bb8adc25f1e88997854c9</a:t>
            </a:r>
            <a:r>
              <a:rPr lang="en" sz="600">
                <a:solidFill>
                  <a:srgbClr val="FFFFFF"/>
                </a:solidFill>
                <a:latin typeface="Roboto Mono"/>
                <a:ea typeface="Roboto Mono"/>
                <a:cs typeface="Roboto Mono"/>
                <a:sym typeface="Roboto Mono"/>
              </a:rPr>
              <a:t> -o openshifttemplateservicebroker.tar.gz</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FFFF"/>
                </a:solidFill>
                <a:latin typeface="Roboto Mono"/>
                <a:ea typeface="Roboto Mono"/>
                <a:cs typeface="Roboto Mono"/>
                <a:sym typeface="Roboto Mono"/>
              </a:rPr>
              <a:t>$ tar fczP openshifttemplateservicebroker.tar.gz manifests/</a:t>
            </a:r>
            <a:endParaRPr b="1" sz="700">
              <a:latin typeface="Roboto Mono"/>
              <a:ea typeface="Roboto Mono"/>
              <a:cs typeface="Roboto Mono"/>
              <a:sym typeface="Roboto Mono"/>
            </a:endParaRPr>
          </a:p>
        </p:txBody>
      </p:sp>
      <p:sp>
        <p:nvSpPr>
          <p:cNvPr id="2706" name="Google Shape;2706;p355"/>
          <p:cNvSpPr txBox="1"/>
          <p:nvPr/>
        </p:nvSpPr>
        <p:spPr>
          <a:xfrm>
            <a:off x="4871475" y="1920452"/>
            <a:ext cx="3637200" cy="2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24242"/>
                </a:solidFill>
                <a:latin typeface="Overpass"/>
                <a:ea typeface="Overpass"/>
                <a:cs typeface="Overpass"/>
                <a:sym typeface="Overpass"/>
              </a:rPr>
              <a:t>4</a:t>
            </a:r>
            <a:r>
              <a:rPr b="1" lang="en" sz="900">
                <a:solidFill>
                  <a:srgbClr val="424242"/>
                </a:solidFill>
                <a:latin typeface="Overpass"/>
                <a:ea typeface="Overpass"/>
                <a:cs typeface="Overpass"/>
                <a:sym typeface="Overpass"/>
              </a:rPr>
              <a:t>. Create Operator Catalog Image using this dockerfile:</a:t>
            </a:r>
            <a:endParaRPr i="1" sz="800">
              <a:latin typeface="Overpass Light"/>
              <a:ea typeface="Overpass Light"/>
              <a:cs typeface="Overpass Light"/>
              <a:sym typeface="Overpass Light"/>
            </a:endParaRPr>
          </a:p>
        </p:txBody>
      </p:sp>
      <p:sp>
        <p:nvSpPr>
          <p:cNvPr id="2707" name="Google Shape;2707;p355"/>
          <p:cNvSpPr txBox="1"/>
          <p:nvPr/>
        </p:nvSpPr>
        <p:spPr>
          <a:xfrm>
            <a:off x="4871475" y="2177127"/>
            <a:ext cx="3925500" cy="12147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FROM</a:t>
            </a:r>
            <a:r>
              <a:rPr lang="en" sz="600">
                <a:solidFill>
                  <a:srgbClr val="FFFFFF"/>
                </a:solidFill>
                <a:latin typeface="Roboto Mono"/>
                <a:ea typeface="Roboto Mono"/>
                <a:cs typeface="Roboto Mono"/>
                <a:sym typeface="Roboto Mono"/>
              </a:rPr>
              <a:t> registry.redhat.io/openshift4/ose-operator-registry:4.2.0 as builder</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COPY</a:t>
            </a:r>
            <a:r>
              <a:rPr lang="en" sz="600">
                <a:solidFill>
                  <a:srgbClr val="FFFFFF"/>
                </a:solidFill>
                <a:latin typeface="Roboto Mono"/>
                <a:ea typeface="Roboto Mono"/>
                <a:cs typeface="Roboto Mono"/>
                <a:sym typeface="Roboto Mono"/>
              </a:rPr>
              <a:t> manifests manifests</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RUN</a:t>
            </a:r>
            <a:r>
              <a:rPr lang="en" sz="600">
                <a:solidFill>
                  <a:srgbClr val="FFFFFF"/>
                </a:solidFill>
                <a:latin typeface="Roboto Mono"/>
                <a:ea typeface="Roboto Mono"/>
                <a:cs typeface="Roboto Mono"/>
                <a:sym typeface="Roboto Mono"/>
              </a:rPr>
              <a:t> ./bin/initializer -o ./bundles.db</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FROM</a:t>
            </a:r>
            <a:r>
              <a:rPr lang="en" sz="600">
                <a:solidFill>
                  <a:srgbClr val="FFFFFF"/>
                </a:solidFill>
                <a:latin typeface="Roboto Mono"/>
                <a:ea typeface="Roboto Mono"/>
                <a:cs typeface="Roboto Mono"/>
                <a:sym typeface="Roboto Mono"/>
              </a:rPr>
              <a:t> scratch</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COPY</a:t>
            </a:r>
            <a:r>
              <a:rPr lang="en" sz="600">
                <a:solidFill>
                  <a:srgbClr val="FFFFFF"/>
                </a:solidFill>
                <a:latin typeface="Roboto Mono"/>
                <a:ea typeface="Roboto Mono"/>
                <a:cs typeface="Roboto Mono"/>
                <a:sym typeface="Roboto Mono"/>
              </a:rPr>
              <a:t> --from=builder /build/bundles.db /bundles.db</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COPY</a:t>
            </a:r>
            <a:r>
              <a:rPr lang="en" sz="600">
                <a:solidFill>
                  <a:srgbClr val="FFFFFF"/>
                </a:solidFill>
                <a:latin typeface="Roboto Mono"/>
                <a:ea typeface="Roboto Mono"/>
                <a:cs typeface="Roboto Mono"/>
                <a:sym typeface="Roboto Mono"/>
              </a:rPr>
              <a:t> --from=builder /build/bin/registry-server /registry-server</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COPY</a:t>
            </a:r>
            <a:r>
              <a:rPr lang="en" sz="600">
                <a:solidFill>
                  <a:srgbClr val="FFFFFF"/>
                </a:solidFill>
                <a:latin typeface="Roboto Mono"/>
                <a:ea typeface="Roboto Mono"/>
                <a:cs typeface="Roboto Mono"/>
                <a:sym typeface="Roboto Mono"/>
              </a:rPr>
              <a:t> --from=builder /bin/grpc_health_probe /bin/grpc_health_probe</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EXPOSE</a:t>
            </a:r>
            <a:r>
              <a:rPr lang="en" sz="600">
                <a:solidFill>
                  <a:srgbClr val="FFFFFF"/>
                </a:solidFill>
                <a:latin typeface="Roboto Mono"/>
                <a:ea typeface="Roboto Mono"/>
                <a:cs typeface="Roboto Mono"/>
                <a:sym typeface="Roboto Mono"/>
              </a:rPr>
              <a:t> 50051</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ENTRYPOINT</a:t>
            </a:r>
            <a:r>
              <a:rPr lang="en" sz="600">
                <a:solidFill>
                  <a:srgbClr val="FFFFFF"/>
                </a:solidFill>
                <a:latin typeface="Roboto Mono"/>
                <a:ea typeface="Roboto Mono"/>
                <a:cs typeface="Roboto Mono"/>
                <a:sym typeface="Roboto Mono"/>
              </a:rPr>
              <a:t> ["/registry-server"]</a:t>
            </a:r>
            <a:endParaRPr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FF0000"/>
                </a:solidFill>
                <a:latin typeface="Roboto Mono"/>
                <a:ea typeface="Roboto Mono"/>
                <a:cs typeface="Roboto Mono"/>
                <a:sym typeface="Roboto Mono"/>
              </a:rPr>
              <a:t>CMD</a:t>
            </a:r>
            <a:r>
              <a:rPr lang="en" sz="600">
                <a:solidFill>
                  <a:srgbClr val="FFFFFF"/>
                </a:solidFill>
                <a:latin typeface="Roboto Mono"/>
                <a:ea typeface="Roboto Mono"/>
                <a:cs typeface="Roboto Mono"/>
                <a:sym typeface="Roboto Mono"/>
              </a:rPr>
              <a:t> ["--database", "bundles.db"]</a:t>
            </a:r>
            <a:endParaRPr b="1" sz="6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700">
              <a:latin typeface="Roboto Mono"/>
              <a:ea typeface="Roboto Mono"/>
              <a:cs typeface="Roboto Mono"/>
              <a:sym typeface="Roboto Mono"/>
            </a:endParaRPr>
          </a:p>
        </p:txBody>
      </p:sp>
      <p:sp>
        <p:nvSpPr>
          <p:cNvPr id="2708" name="Google Shape;2708;p355"/>
          <p:cNvSpPr txBox="1"/>
          <p:nvPr/>
        </p:nvSpPr>
        <p:spPr>
          <a:xfrm>
            <a:off x="4871475" y="3688196"/>
            <a:ext cx="3925500" cy="10449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apiVersion</a:t>
            </a:r>
            <a:r>
              <a:rPr lang="en" sz="600">
                <a:solidFill>
                  <a:srgbClr val="24292E"/>
                </a:solidFill>
                <a:latin typeface="Roboto Mono"/>
                <a:ea typeface="Roboto Mono"/>
                <a:cs typeface="Roboto Mono"/>
                <a:sym typeface="Roboto Mono"/>
              </a:rPr>
              <a:t>: </a:t>
            </a:r>
            <a:r>
              <a:rPr lang="en" sz="600">
                <a:solidFill>
                  <a:srgbClr val="6FA8DC"/>
                </a:solidFill>
                <a:latin typeface="Roboto Mono"/>
                <a:ea typeface="Roboto Mono"/>
                <a:cs typeface="Roboto Mono"/>
                <a:sym typeface="Roboto Mono"/>
              </a:rPr>
              <a:t>operators.coreos.com/v1alpha1</a:t>
            </a:r>
            <a:endParaRPr sz="600">
              <a:solidFill>
                <a:srgbClr val="6FA8DC"/>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kind</a:t>
            </a:r>
            <a:r>
              <a:rPr lang="en" sz="600">
                <a:solidFill>
                  <a:srgbClr val="24292E"/>
                </a:solidFill>
                <a:latin typeface="Roboto Mono"/>
                <a:ea typeface="Roboto Mono"/>
                <a:cs typeface="Roboto Mono"/>
                <a:sym typeface="Roboto Mono"/>
              </a:rPr>
              <a:t>: </a:t>
            </a:r>
            <a:r>
              <a:rPr lang="en" sz="600">
                <a:solidFill>
                  <a:srgbClr val="6FA8DC"/>
                </a:solidFill>
                <a:latin typeface="Roboto Mono"/>
                <a:ea typeface="Roboto Mono"/>
                <a:cs typeface="Roboto Mono"/>
                <a:sym typeface="Roboto Mono"/>
              </a:rPr>
              <a:t>CatalogSource</a:t>
            </a:r>
            <a:endParaRPr sz="600">
              <a:solidFill>
                <a:srgbClr val="6FA8DC"/>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metadata</a:t>
            </a:r>
            <a:r>
              <a:rPr lang="en" sz="600">
                <a:solidFill>
                  <a:srgbClr val="24292E"/>
                </a:solidFill>
                <a:latin typeface="Roboto Mono"/>
                <a:ea typeface="Roboto Mono"/>
                <a:cs typeface="Roboto Mono"/>
                <a:sym typeface="Roboto Mono"/>
              </a:rPr>
              <a:t>:</a:t>
            </a:r>
            <a:endParaRPr sz="600">
              <a:solidFill>
                <a:srgbClr val="24292E"/>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24292E"/>
                </a:solidFill>
                <a:latin typeface="Roboto Mono"/>
                <a:ea typeface="Roboto Mono"/>
                <a:cs typeface="Roboto Mono"/>
                <a:sym typeface="Roboto Mono"/>
              </a:rPr>
              <a:t>  </a:t>
            </a:r>
            <a:r>
              <a:rPr lang="en" sz="600">
                <a:solidFill>
                  <a:srgbClr val="6AA84F"/>
                </a:solidFill>
                <a:latin typeface="Roboto Mono"/>
                <a:ea typeface="Roboto Mono"/>
                <a:cs typeface="Roboto Mono"/>
                <a:sym typeface="Roboto Mono"/>
              </a:rPr>
              <a:t>name:</a:t>
            </a:r>
            <a:r>
              <a:rPr lang="en" sz="600">
                <a:solidFill>
                  <a:srgbClr val="24292E"/>
                </a:solidFill>
                <a:latin typeface="Roboto Mono"/>
                <a:ea typeface="Roboto Mono"/>
                <a:cs typeface="Roboto Mono"/>
                <a:sym typeface="Roboto Mono"/>
              </a:rPr>
              <a:t> </a:t>
            </a:r>
            <a:r>
              <a:rPr lang="en" sz="600">
                <a:solidFill>
                  <a:srgbClr val="6FA8DC"/>
                </a:solidFill>
                <a:latin typeface="Roboto Mono"/>
                <a:ea typeface="Roboto Mono"/>
                <a:cs typeface="Roboto Mono"/>
                <a:sym typeface="Roboto Mono"/>
              </a:rPr>
              <a:t>example-manifests</a:t>
            </a:r>
            <a:endParaRPr sz="600">
              <a:solidFill>
                <a:srgbClr val="6FA8DC"/>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24292E"/>
                </a:solidFill>
                <a:latin typeface="Roboto Mono"/>
                <a:ea typeface="Roboto Mono"/>
                <a:cs typeface="Roboto Mono"/>
                <a:sym typeface="Roboto Mono"/>
              </a:rPr>
              <a:t>  </a:t>
            </a:r>
            <a:r>
              <a:rPr lang="en" sz="600">
                <a:solidFill>
                  <a:srgbClr val="6AA84F"/>
                </a:solidFill>
                <a:latin typeface="Roboto Mono"/>
                <a:ea typeface="Roboto Mono"/>
                <a:cs typeface="Roboto Mono"/>
                <a:sym typeface="Roboto Mono"/>
              </a:rPr>
              <a:t>namespace</a:t>
            </a:r>
            <a:r>
              <a:rPr lang="en" sz="600">
                <a:solidFill>
                  <a:srgbClr val="24292E"/>
                </a:solidFill>
                <a:latin typeface="Roboto Mono"/>
                <a:ea typeface="Roboto Mono"/>
                <a:cs typeface="Roboto Mono"/>
                <a:sym typeface="Roboto Mono"/>
              </a:rPr>
              <a:t>: </a:t>
            </a:r>
            <a:r>
              <a:rPr lang="en" sz="600">
                <a:solidFill>
                  <a:srgbClr val="6FA8DC"/>
                </a:solidFill>
                <a:latin typeface="Roboto Mono"/>
                <a:ea typeface="Roboto Mono"/>
                <a:cs typeface="Roboto Mono"/>
                <a:sym typeface="Roboto Mono"/>
              </a:rPr>
              <a:t>default</a:t>
            </a:r>
            <a:endParaRPr sz="600">
              <a:solidFill>
                <a:srgbClr val="6FA8DC"/>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6AA84F"/>
                </a:solidFill>
                <a:latin typeface="Roboto Mono"/>
                <a:ea typeface="Roboto Mono"/>
                <a:cs typeface="Roboto Mono"/>
                <a:sym typeface="Roboto Mono"/>
              </a:rPr>
              <a:t>spec:</a:t>
            </a:r>
            <a:endParaRPr sz="60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600">
                <a:solidFill>
                  <a:srgbClr val="24292E"/>
                </a:solidFill>
                <a:latin typeface="Roboto Mono"/>
                <a:ea typeface="Roboto Mono"/>
                <a:cs typeface="Roboto Mono"/>
                <a:sym typeface="Roboto Mono"/>
              </a:rPr>
              <a:t>  </a:t>
            </a:r>
            <a:r>
              <a:rPr lang="en" sz="600">
                <a:solidFill>
                  <a:srgbClr val="6AA84F"/>
                </a:solidFill>
                <a:latin typeface="Roboto Mono"/>
                <a:ea typeface="Roboto Mono"/>
                <a:cs typeface="Roboto Mono"/>
                <a:sym typeface="Roboto Mono"/>
              </a:rPr>
              <a:t>sourceType</a:t>
            </a:r>
            <a:r>
              <a:rPr lang="en" sz="600">
                <a:solidFill>
                  <a:srgbClr val="24292E"/>
                </a:solidFill>
                <a:latin typeface="Roboto Mono"/>
                <a:ea typeface="Roboto Mono"/>
                <a:cs typeface="Roboto Mono"/>
                <a:sym typeface="Roboto Mono"/>
              </a:rPr>
              <a:t>: </a:t>
            </a:r>
            <a:r>
              <a:rPr lang="en" sz="600">
                <a:solidFill>
                  <a:srgbClr val="6FA8DC"/>
                </a:solidFill>
                <a:latin typeface="Roboto Mono"/>
                <a:ea typeface="Roboto Mono"/>
                <a:cs typeface="Roboto Mono"/>
                <a:sym typeface="Roboto Mono"/>
              </a:rPr>
              <a:t>grpc</a:t>
            </a:r>
            <a:endParaRPr sz="600">
              <a:solidFill>
                <a:srgbClr val="6FA8D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24292E"/>
                </a:solidFill>
                <a:latin typeface="Roboto Mono"/>
                <a:ea typeface="Roboto Mono"/>
                <a:cs typeface="Roboto Mono"/>
                <a:sym typeface="Roboto Mono"/>
              </a:rPr>
              <a:t>  </a:t>
            </a:r>
            <a:r>
              <a:rPr lang="en" sz="600">
                <a:solidFill>
                  <a:srgbClr val="6AA84F"/>
                </a:solidFill>
                <a:latin typeface="Roboto Mono"/>
                <a:ea typeface="Roboto Mono"/>
                <a:cs typeface="Roboto Mono"/>
                <a:sym typeface="Roboto Mono"/>
              </a:rPr>
              <a:t>image:</a:t>
            </a:r>
            <a:r>
              <a:rPr lang="en" sz="600">
                <a:solidFill>
                  <a:srgbClr val="24292E"/>
                </a:solidFill>
                <a:latin typeface="Roboto Mono"/>
                <a:ea typeface="Roboto Mono"/>
                <a:cs typeface="Roboto Mono"/>
                <a:sym typeface="Roboto Mono"/>
              </a:rPr>
              <a:t> </a:t>
            </a:r>
            <a:r>
              <a:rPr lang="en" sz="600">
                <a:solidFill>
                  <a:srgbClr val="6FA8DC"/>
                </a:solidFill>
                <a:latin typeface="Roboto Mono"/>
                <a:ea typeface="Roboto Mono"/>
                <a:cs typeface="Roboto Mono"/>
                <a:sym typeface="Roboto Mono"/>
              </a:rPr>
              <a:t>&lt;path to the the image&gt;/example-registry:latest</a:t>
            </a:r>
            <a:endParaRPr sz="600">
              <a:solidFill>
                <a:srgbClr val="6FA8DC"/>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600">
              <a:latin typeface="Roboto Mono"/>
              <a:ea typeface="Roboto Mono"/>
              <a:cs typeface="Roboto Mono"/>
              <a:sym typeface="Roboto Mono"/>
            </a:endParaRPr>
          </a:p>
        </p:txBody>
      </p:sp>
      <p:sp>
        <p:nvSpPr>
          <p:cNvPr id="2709" name="Google Shape;2709;p355"/>
          <p:cNvSpPr txBox="1"/>
          <p:nvPr/>
        </p:nvSpPr>
        <p:spPr>
          <a:xfrm>
            <a:off x="4871475" y="3341261"/>
            <a:ext cx="3925500" cy="26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800">
                <a:solidFill>
                  <a:schemeClr val="dk1"/>
                </a:solidFill>
                <a:latin typeface="Overpass Light"/>
                <a:ea typeface="Overpass Light"/>
                <a:cs typeface="Overpass Light"/>
                <a:sym typeface="Overpass Light"/>
              </a:rPr>
              <a:t>Copy the image to the internal registry and create a catalog source pointing to the newly created image:</a:t>
            </a:r>
            <a:endParaRPr i="1" sz="800">
              <a:latin typeface="Overpass Light"/>
              <a:ea typeface="Overpass Light"/>
              <a:cs typeface="Overpass Light"/>
              <a:sym typeface="Overpass Light"/>
            </a:endParaRPr>
          </a:p>
        </p:txBody>
      </p:sp>
      <p:sp>
        <p:nvSpPr>
          <p:cNvPr id="2710" name="Google Shape;2710;p355"/>
          <p:cNvSpPr txBox="1"/>
          <p:nvPr/>
        </p:nvSpPr>
        <p:spPr>
          <a:xfrm>
            <a:off x="4871475" y="1068254"/>
            <a:ext cx="3925500" cy="8748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600">
                <a:solidFill>
                  <a:srgbClr val="D9D2E9"/>
                </a:solidFill>
                <a:latin typeface="Roboto Mono"/>
                <a:ea typeface="Roboto Mono"/>
                <a:cs typeface="Roboto Mono"/>
                <a:sym typeface="Roboto Mono"/>
              </a:rPr>
              <a:t>Manifests</a:t>
            </a:r>
            <a:endParaRPr sz="600">
              <a:solidFill>
                <a:srgbClr val="D9D2E9"/>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D9D2E9"/>
                </a:solidFill>
                <a:latin typeface="Roboto Mono"/>
                <a:ea typeface="Roboto Mono"/>
                <a:cs typeface="Roboto Mono"/>
                <a:sym typeface="Roboto Mono"/>
              </a:rPr>
              <a:t>└── openshifttemplateservicebroker</a:t>
            </a:r>
            <a:endParaRPr sz="600">
              <a:solidFill>
                <a:srgbClr val="D9D2E9"/>
              </a:solidFill>
              <a:latin typeface="Roboto Mono"/>
              <a:ea typeface="Roboto Mono"/>
              <a:cs typeface="Roboto Mono"/>
              <a:sym typeface="Roboto Mono"/>
            </a:endParaRPr>
          </a:p>
          <a:p>
            <a:pPr indent="0" lvl="0" marL="457200" rtl="0" algn="l">
              <a:lnSpc>
                <a:spcPct val="115000"/>
              </a:lnSpc>
              <a:spcBef>
                <a:spcPts val="0"/>
              </a:spcBef>
              <a:spcAft>
                <a:spcPts val="0"/>
              </a:spcAft>
              <a:buNone/>
            </a:pPr>
            <a:r>
              <a:rPr lang="en" sz="600">
                <a:solidFill>
                  <a:srgbClr val="D9D2E9"/>
                </a:solidFill>
                <a:latin typeface="Roboto Mono"/>
                <a:ea typeface="Roboto Mono"/>
                <a:cs typeface="Roboto Mono"/>
                <a:sym typeface="Roboto Mono"/>
              </a:rPr>
              <a:t>├── clusterserviceversion.yaml</a:t>
            </a:r>
            <a:endParaRPr sz="600">
              <a:solidFill>
                <a:srgbClr val="D9D2E9"/>
              </a:solidFill>
              <a:latin typeface="Roboto Mono"/>
              <a:ea typeface="Roboto Mono"/>
              <a:cs typeface="Roboto Mono"/>
              <a:sym typeface="Roboto Mono"/>
            </a:endParaRPr>
          </a:p>
          <a:p>
            <a:pPr indent="0" lvl="0" marL="457200" rtl="0" algn="l">
              <a:lnSpc>
                <a:spcPct val="115000"/>
              </a:lnSpc>
              <a:spcBef>
                <a:spcPts val="0"/>
              </a:spcBef>
              <a:spcAft>
                <a:spcPts val="0"/>
              </a:spcAft>
              <a:buNone/>
            </a:pPr>
            <a:r>
              <a:rPr lang="en" sz="600">
                <a:solidFill>
                  <a:srgbClr val="D9D2E9"/>
                </a:solidFill>
                <a:latin typeface="Roboto Mono"/>
                <a:ea typeface="Roboto Mono"/>
                <a:cs typeface="Roboto Mono"/>
                <a:sym typeface="Roboto Mono"/>
              </a:rPr>
              <a:t>├── customresourcedefinition.yaml</a:t>
            </a:r>
            <a:endParaRPr sz="600">
              <a:solidFill>
                <a:srgbClr val="D9D2E9"/>
              </a:solidFill>
              <a:latin typeface="Roboto Mono"/>
              <a:ea typeface="Roboto Mono"/>
              <a:cs typeface="Roboto Mono"/>
              <a:sym typeface="Roboto Mono"/>
            </a:endParaRPr>
          </a:p>
          <a:p>
            <a:pPr indent="0" lvl="0" marL="457200" rtl="0" algn="l">
              <a:lnSpc>
                <a:spcPct val="115000"/>
              </a:lnSpc>
              <a:spcBef>
                <a:spcPts val="0"/>
              </a:spcBef>
              <a:spcAft>
                <a:spcPts val="0"/>
              </a:spcAft>
              <a:buNone/>
            </a:pPr>
            <a:r>
              <a:rPr lang="en" sz="600">
                <a:solidFill>
                  <a:srgbClr val="D9D2E9"/>
                </a:solidFill>
                <a:latin typeface="Roboto Mono"/>
                <a:ea typeface="Roboto Mono"/>
                <a:cs typeface="Roboto Mono"/>
                <a:sym typeface="Roboto Mono"/>
              </a:rPr>
              <a:t>├── package.yaml</a:t>
            </a:r>
            <a:endParaRPr sz="600">
              <a:solidFill>
                <a:srgbClr val="D9D2E9"/>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D9D2E9"/>
                </a:solidFill>
                <a:latin typeface="Roboto Mono"/>
                <a:ea typeface="Roboto Mono"/>
                <a:cs typeface="Roboto Mono"/>
                <a:sym typeface="Roboto Mono"/>
              </a:rPr>
              <a:t>└── etcd-XXXX</a:t>
            </a:r>
            <a:endParaRPr sz="600">
              <a:solidFill>
                <a:srgbClr val="D9D2E9"/>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600">
                <a:solidFill>
                  <a:srgbClr val="D9D2E9"/>
                </a:solidFill>
                <a:latin typeface="Roboto Mono"/>
                <a:ea typeface="Roboto Mono"/>
                <a:cs typeface="Roboto Mono"/>
                <a:sym typeface="Roboto Mono"/>
              </a:rPr>
              <a:t>  └─ &lt;CSV’s and CRDs and a package file&gt;</a:t>
            </a:r>
            <a:endParaRPr sz="600">
              <a:solidFill>
                <a:srgbClr val="D9D2E9"/>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700">
              <a:solidFill>
                <a:srgbClr val="D9D2E9"/>
              </a:solidFill>
              <a:latin typeface="Roboto Mono"/>
              <a:ea typeface="Roboto Mono"/>
              <a:cs typeface="Roboto Mono"/>
              <a:sym typeface="Roboto Mono"/>
            </a:endParaRPr>
          </a:p>
        </p:txBody>
      </p:sp>
      <p:sp>
        <p:nvSpPr>
          <p:cNvPr id="2711" name="Google Shape;2711;p355"/>
          <p:cNvSpPr txBox="1"/>
          <p:nvPr/>
        </p:nvSpPr>
        <p:spPr>
          <a:xfrm>
            <a:off x="447775" y="4010375"/>
            <a:ext cx="4252800" cy="62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latin typeface="Overpass Light"/>
                <a:ea typeface="Overpass Light"/>
                <a:cs typeface="Overpass Light"/>
                <a:sym typeface="Overpass Light"/>
              </a:rPr>
              <a:t>In the file called ‘bundle.yaml’, you need to break data.clusterServiceVersion (each file in the list), data.Package, and data.customResourceDefinition (each file in the list) into their own files:</a:t>
            </a:r>
            <a:endParaRPr i="1" sz="900">
              <a:latin typeface="Overpass Light"/>
              <a:ea typeface="Overpass Light"/>
              <a:cs typeface="Overpass Light"/>
              <a:sym typeface="Overpass Light"/>
            </a:endParaRPr>
          </a:p>
        </p:txBody>
      </p:sp>
      <p:sp>
        <p:nvSpPr>
          <p:cNvPr id="2712" name="Google Shape;2712;p355"/>
          <p:cNvSpPr/>
          <p:nvPr/>
        </p:nvSpPr>
        <p:spPr>
          <a:xfrm>
            <a:off x="2414600" y="1917913"/>
            <a:ext cx="239700" cy="147000"/>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55"/>
          <p:cNvSpPr/>
          <p:nvPr/>
        </p:nvSpPr>
        <p:spPr>
          <a:xfrm>
            <a:off x="2414600" y="2672825"/>
            <a:ext cx="239700" cy="147000"/>
          </a:xfrm>
          <a:prstGeom prst="down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55"/>
          <p:cNvSpPr/>
          <p:nvPr/>
        </p:nvSpPr>
        <p:spPr>
          <a:xfrm>
            <a:off x="2414600" y="3952188"/>
            <a:ext cx="239700" cy="147000"/>
          </a:xfrm>
          <a:prstGeom prst="down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55"/>
          <p:cNvSpPr/>
          <p:nvPr/>
        </p:nvSpPr>
        <p:spPr>
          <a:xfrm>
            <a:off x="6714375" y="1873488"/>
            <a:ext cx="239700" cy="147000"/>
          </a:xfrm>
          <a:prstGeom prst="down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55"/>
          <p:cNvSpPr/>
          <p:nvPr/>
        </p:nvSpPr>
        <p:spPr>
          <a:xfrm>
            <a:off x="6714375" y="3321137"/>
            <a:ext cx="239700" cy="147000"/>
          </a:xfrm>
          <a:prstGeom prst="down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Google Shape;2721;p35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722" name="Google Shape;2722;p356"/>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400">
                <a:latin typeface="Overpass Light"/>
                <a:ea typeface="Overpass Light"/>
                <a:cs typeface="Overpass Light"/>
                <a:sym typeface="Overpass Light"/>
              </a:rPr>
              <a:t>Cluster-wide Egress Proxy</a:t>
            </a:r>
            <a:endParaRPr sz="2400">
              <a:latin typeface="Overpass Light"/>
              <a:ea typeface="Overpass Light"/>
              <a:cs typeface="Overpass Light"/>
              <a:sym typeface="Overpass Light"/>
            </a:endParaRPr>
          </a:p>
        </p:txBody>
      </p:sp>
      <p:sp>
        <p:nvSpPr>
          <p:cNvPr id="2723" name="Google Shape;2723;p35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724" name="Google Shape;2724;p35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 &amp; Katherine Dubé</a:t>
            </a:r>
            <a:endParaRPr sz="900">
              <a:solidFill>
                <a:srgbClr val="999999"/>
              </a:solidFill>
              <a:latin typeface="Overpass Light"/>
              <a:ea typeface="Overpass Light"/>
              <a:cs typeface="Overpass Light"/>
              <a:sym typeface="Overpass Light"/>
            </a:endParaRPr>
          </a:p>
        </p:txBody>
      </p:sp>
      <p:sp>
        <p:nvSpPr>
          <p:cNvPr id="2725" name="Google Shape;2725;p356"/>
          <p:cNvSpPr txBox="1"/>
          <p:nvPr/>
        </p:nvSpPr>
        <p:spPr>
          <a:xfrm>
            <a:off x="362600" y="5712425"/>
            <a:ext cx="8082000" cy="1035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Support for installing and updating of OpenShift clusters in air-gapped environments</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Admin first need to mirror installation and update payload images to a local container registry, then openshift-install and ‘oc adm upgrade’ can be configured to leverage the offline content</a:t>
            </a:r>
            <a:endParaRPr sz="1100">
              <a:latin typeface="Overpass Light"/>
              <a:ea typeface="Overpass Light"/>
              <a:cs typeface="Overpass Light"/>
              <a:sym typeface="Overpass Light"/>
            </a:endParaRPr>
          </a:p>
        </p:txBody>
      </p:sp>
      <p:sp>
        <p:nvSpPr>
          <p:cNvPr id="2726" name="Google Shape;2726;p356"/>
          <p:cNvSpPr txBox="1"/>
          <p:nvPr/>
        </p:nvSpPr>
        <p:spPr>
          <a:xfrm>
            <a:off x="389000" y="2388425"/>
            <a:ext cx="5561400" cy="22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24242"/>
                </a:solidFill>
                <a:latin typeface="Overpass"/>
                <a:ea typeface="Overpass"/>
                <a:cs typeface="Overpass"/>
                <a:sym typeface="Overpass"/>
              </a:rPr>
              <a:t>Overview</a:t>
            </a:r>
            <a:endParaRPr b="1" sz="900">
              <a:solidFill>
                <a:srgbClr val="424242"/>
              </a:solidFill>
              <a:latin typeface="Overpass"/>
              <a:ea typeface="Overpass"/>
              <a:cs typeface="Overpass"/>
              <a:sym typeface="Overpass"/>
            </a:endParaRPr>
          </a:p>
          <a:p>
            <a:pPr indent="-279400" lvl="0" marL="457200" rtl="0" algn="l">
              <a:lnSpc>
                <a:spcPct val="115000"/>
              </a:lnSpc>
              <a:spcBef>
                <a:spcPts val="0"/>
              </a:spcBef>
              <a:spcAft>
                <a:spcPts val="0"/>
              </a:spcAft>
              <a:buClr>
                <a:srgbClr val="424242"/>
              </a:buClr>
              <a:buSzPts val="800"/>
              <a:buFont typeface="Overpass"/>
              <a:buChar char="●"/>
            </a:pPr>
            <a:r>
              <a:rPr lang="en" sz="800">
                <a:latin typeface="Overpass Light"/>
                <a:ea typeface="Overpass Light"/>
                <a:cs typeface="Overpass Light"/>
                <a:sym typeface="Overpass Light"/>
              </a:rPr>
              <a:t>4.2 introduces support for installing and updating OpenShift clusters through a corporate proxy server</a:t>
            </a:r>
            <a:endParaRPr sz="800">
              <a:latin typeface="Overpass Light"/>
              <a:ea typeface="Overpass Light"/>
              <a:cs typeface="Overpass Light"/>
              <a:sym typeface="Overpass Light"/>
            </a:endParaRPr>
          </a:p>
          <a:p>
            <a:pPr indent="-279400" lvl="0" marL="457200" marR="0" rtl="0" algn="l">
              <a:lnSpc>
                <a:spcPct val="115000"/>
              </a:lnSpc>
              <a:spcBef>
                <a:spcPts val="0"/>
              </a:spcBef>
              <a:spcAft>
                <a:spcPts val="0"/>
              </a:spcAft>
              <a:buSzPts val="800"/>
              <a:buFont typeface="Overpass Light"/>
              <a:buChar char="●"/>
            </a:pPr>
            <a:r>
              <a:rPr lang="en" sz="800">
                <a:latin typeface="Overpass Light"/>
                <a:ea typeface="Overpass Light"/>
                <a:cs typeface="Overpass Light"/>
                <a:sym typeface="Overpass Light"/>
              </a:rPr>
              <a:t>Leverages new </a:t>
            </a:r>
            <a:r>
              <a:rPr lang="en" sz="800">
                <a:latin typeface="Overpass Light"/>
                <a:ea typeface="Overpass Light"/>
                <a:cs typeface="Overpass Light"/>
                <a:sym typeface="Overpass Light"/>
              </a:rPr>
              <a:t>proxy controller within the cluster-network-operator, which is responsible for:</a:t>
            </a:r>
            <a:endParaRPr sz="800">
              <a:latin typeface="Overpass Light"/>
              <a:ea typeface="Overpass Light"/>
              <a:cs typeface="Overpass Light"/>
              <a:sym typeface="Overpass Light"/>
            </a:endParaRPr>
          </a:p>
          <a:p>
            <a:pPr indent="-279400" lvl="1" marL="914400" marR="0" rtl="0" algn="l">
              <a:lnSpc>
                <a:spcPct val="115000"/>
              </a:lnSpc>
              <a:spcBef>
                <a:spcPts val="0"/>
              </a:spcBef>
              <a:spcAft>
                <a:spcPts val="0"/>
              </a:spcAft>
              <a:buSzPts val="800"/>
              <a:buFont typeface="Overpass Light"/>
              <a:buChar char="○"/>
            </a:pPr>
            <a:r>
              <a:rPr lang="en" sz="800">
                <a:latin typeface="Overpass Light"/>
                <a:ea typeface="Overpass Light"/>
                <a:cs typeface="Overpass Light"/>
                <a:sym typeface="Overpass Light"/>
              </a:rPr>
              <a:t>Reconciling a proxy object and writing spec &gt; status upon successful validation.</a:t>
            </a:r>
            <a:endParaRPr sz="800">
              <a:latin typeface="Overpass Light"/>
              <a:ea typeface="Overpass Light"/>
              <a:cs typeface="Overpass Light"/>
              <a:sym typeface="Overpass Light"/>
            </a:endParaRPr>
          </a:p>
          <a:p>
            <a:pPr indent="-279400" lvl="1" marL="914400" marR="0" rtl="0" algn="l">
              <a:lnSpc>
                <a:spcPct val="115000"/>
              </a:lnSpc>
              <a:spcBef>
                <a:spcPts val="0"/>
              </a:spcBef>
              <a:spcAft>
                <a:spcPts val="0"/>
              </a:spcAft>
              <a:buSzPts val="800"/>
              <a:buFont typeface="Overpass Light"/>
              <a:buChar char="○"/>
            </a:pPr>
            <a:r>
              <a:rPr lang="en" sz="800">
                <a:latin typeface="Overpass Light"/>
                <a:ea typeface="Overpass Light"/>
                <a:cs typeface="Overpass Light"/>
                <a:sym typeface="Overpass Light"/>
              </a:rPr>
              <a:t>Reconciling user-provided trust bundles referenced by trustedCA, validating the trust bundle certificates, merging the certificates with the system trust bundle and publishing the merged bundle to the openshift-config-managed/trusted-ca-bundle configmap.</a:t>
            </a:r>
            <a:endParaRPr sz="800">
              <a:latin typeface="Overpass Light"/>
              <a:ea typeface="Overpass Light"/>
              <a:cs typeface="Overpass Light"/>
              <a:sym typeface="Overpass Light"/>
            </a:endParaRPr>
          </a:p>
          <a:p>
            <a:pPr indent="0" lvl="0" marL="0" rtl="0" algn="l">
              <a:lnSpc>
                <a:spcPct val="114000"/>
              </a:lnSpc>
              <a:spcBef>
                <a:spcPts val="400"/>
              </a:spcBef>
              <a:spcAft>
                <a:spcPts val="0"/>
              </a:spcAft>
              <a:buNone/>
            </a:pPr>
            <a:r>
              <a:rPr b="1" lang="en" sz="900">
                <a:solidFill>
                  <a:srgbClr val="424242"/>
                </a:solidFill>
                <a:latin typeface="Overpass"/>
                <a:ea typeface="Overpass"/>
                <a:cs typeface="Overpass"/>
                <a:sym typeface="Overpass"/>
              </a:rPr>
              <a:t>Installation Procedure</a:t>
            </a:r>
            <a:endParaRPr b="1" sz="900">
              <a:solidFill>
                <a:srgbClr val="424242"/>
              </a:solidFill>
              <a:latin typeface="Overpass"/>
              <a:ea typeface="Overpass"/>
              <a:cs typeface="Overpass"/>
              <a:sym typeface="Overpass"/>
            </a:endParaRPr>
          </a:p>
          <a:p>
            <a:pPr indent="-279400" lvl="0" marL="4572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Installer will use PROXY* environment variables from the shell it’s invoked from</a:t>
            </a:r>
            <a:endParaRPr sz="800">
              <a:solidFill>
                <a:srgbClr val="424242"/>
              </a:solidFill>
              <a:latin typeface="Overpass Light"/>
              <a:ea typeface="Overpass Light"/>
              <a:cs typeface="Overpass Light"/>
              <a:sym typeface="Overpass Light"/>
            </a:endParaRPr>
          </a:p>
          <a:p>
            <a:pPr indent="-279400" lvl="0" marL="4572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Generate install-config.yaml: $ ./openshift-install create install-config --dir &lt;dir&gt;</a:t>
            </a:r>
            <a:endParaRPr sz="800">
              <a:solidFill>
                <a:srgbClr val="424242"/>
              </a:solidFill>
              <a:latin typeface="Overpass Light"/>
              <a:ea typeface="Overpass Light"/>
              <a:cs typeface="Overpass Light"/>
              <a:sym typeface="Overpass Light"/>
            </a:endParaRPr>
          </a:p>
          <a:p>
            <a:pPr indent="-279400" lvl="1" marL="9144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Edit proxy information (httpProxy, httpsProxy, &amp; noProxy) and CA certificate (‘additionalTrustBundle’) to install-config.yaml</a:t>
            </a:r>
            <a:endParaRPr sz="800">
              <a:solidFill>
                <a:srgbClr val="424242"/>
              </a:solidFill>
              <a:latin typeface="Overpass Light"/>
              <a:ea typeface="Overpass Light"/>
              <a:cs typeface="Overpass Light"/>
              <a:sym typeface="Overpass Light"/>
            </a:endParaRPr>
          </a:p>
          <a:p>
            <a:pPr indent="-279400" lvl="0" marL="457200" rtl="0" algn="l">
              <a:lnSpc>
                <a:spcPct val="115000"/>
              </a:lnSpc>
              <a:spcBef>
                <a:spcPts val="0"/>
              </a:spcBef>
              <a:spcAft>
                <a:spcPts val="0"/>
              </a:spcAft>
              <a:buClr>
                <a:srgbClr val="424242"/>
              </a:buClr>
              <a:buSzPts val="800"/>
              <a:buFont typeface="Overpass Light"/>
              <a:buChar char="●"/>
            </a:pPr>
            <a:r>
              <a:rPr lang="en" sz="800">
                <a:solidFill>
                  <a:srgbClr val="424242"/>
                </a:solidFill>
                <a:latin typeface="Overpass Light"/>
                <a:ea typeface="Overpass Light"/>
                <a:cs typeface="Overpass Light"/>
                <a:sym typeface="Overpass Light"/>
              </a:rPr>
              <a:t>Installer validates the provided install-config.yaml parameters, renders the necessary assets to create the cluster, and initiates the installation process based on the install method used: </a:t>
            </a:r>
            <a:br>
              <a:rPr lang="en" sz="800">
                <a:solidFill>
                  <a:srgbClr val="424242"/>
                </a:solidFill>
                <a:latin typeface="Overpass Light"/>
                <a:ea typeface="Overpass Light"/>
                <a:cs typeface="Overpass Light"/>
                <a:sym typeface="Overpass Light"/>
              </a:rPr>
            </a:br>
            <a:r>
              <a:rPr lang="en" sz="800">
                <a:solidFill>
                  <a:srgbClr val="424242"/>
                </a:solidFill>
                <a:latin typeface="Overpass Light"/>
                <a:ea typeface="Overpass Light"/>
                <a:cs typeface="Overpass Light"/>
                <a:sym typeface="Overpass Light"/>
              </a:rPr>
              <a:t>$ ./openshift-install create cluster --dir &lt;dir&gt;</a:t>
            </a:r>
            <a:endParaRPr sz="800">
              <a:solidFill>
                <a:srgbClr val="424242"/>
              </a:solidFill>
              <a:latin typeface="Overpass Light"/>
              <a:ea typeface="Overpass Light"/>
              <a:cs typeface="Overpass Light"/>
              <a:sym typeface="Overpass Light"/>
            </a:endParaRPr>
          </a:p>
        </p:txBody>
      </p:sp>
      <p:grpSp>
        <p:nvGrpSpPr>
          <p:cNvPr id="2727" name="Google Shape;2727;p356"/>
          <p:cNvGrpSpPr/>
          <p:nvPr/>
        </p:nvGrpSpPr>
        <p:grpSpPr>
          <a:xfrm>
            <a:off x="410889" y="1204363"/>
            <a:ext cx="5499854" cy="1307700"/>
            <a:chOff x="1482114" y="1784350"/>
            <a:chExt cx="5499854" cy="1307700"/>
          </a:xfrm>
        </p:grpSpPr>
        <p:cxnSp>
          <p:nvCxnSpPr>
            <p:cNvPr id="2728" name="Google Shape;2728;p356"/>
            <p:cNvCxnSpPr/>
            <p:nvPr/>
          </p:nvCxnSpPr>
          <p:spPr>
            <a:xfrm>
              <a:off x="3997355" y="1784350"/>
              <a:ext cx="0" cy="1307700"/>
            </a:xfrm>
            <a:prstGeom prst="straightConnector1">
              <a:avLst/>
            </a:prstGeom>
            <a:noFill/>
            <a:ln cap="flat" cmpd="sng" w="19050">
              <a:solidFill>
                <a:srgbClr val="000000"/>
              </a:solidFill>
              <a:prstDash val="dash"/>
              <a:round/>
              <a:headEnd len="med" w="med" type="none"/>
              <a:tailEnd len="med" w="med" type="none"/>
            </a:ln>
          </p:spPr>
        </p:cxnSp>
        <p:pic>
          <p:nvPicPr>
            <p:cNvPr id="2729" name="Google Shape;2729;p356"/>
            <p:cNvPicPr preferRelativeResize="0"/>
            <p:nvPr/>
          </p:nvPicPr>
          <p:blipFill>
            <a:blip r:embed="rId3">
              <a:alphaModFix/>
            </a:blip>
            <a:stretch>
              <a:fillRect/>
            </a:stretch>
          </p:blipFill>
          <p:spPr>
            <a:xfrm>
              <a:off x="3229577" y="2011996"/>
              <a:ext cx="456957" cy="609900"/>
            </a:xfrm>
            <a:prstGeom prst="rect">
              <a:avLst/>
            </a:prstGeom>
            <a:noFill/>
            <a:ln>
              <a:noFill/>
            </a:ln>
          </p:spPr>
        </p:pic>
        <p:pic>
          <p:nvPicPr>
            <p:cNvPr id="2730" name="Google Shape;2730;p356"/>
            <p:cNvPicPr preferRelativeResize="0"/>
            <p:nvPr/>
          </p:nvPicPr>
          <p:blipFill>
            <a:blip r:embed="rId4">
              <a:alphaModFix/>
            </a:blip>
            <a:stretch>
              <a:fillRect/>
            </a:stretch>
          </p:blipFill>
          <p:spPr>
            <a:xfrm>
              <a:off x="5907060" y="1817211"/>
              <a:ext cx="710026" cy="229100"/>
            </a:xfrm>
            <a:prstGeom prst="rect">
              <a:avLst/>
            </a:prstGeom>
            <a:noFill/>
            <a:ln>
              <a:noFill/>
            </a:ln>
          </p:spPr>
        </p:pic>
        <p:sp>
          <p:nvSpPr>
            <p:cNvPr id="2731" name="Google Shape;2731;p356"/>
            <p:cNvSpPr txBox="1"/>
            <p:nvPr/>
          </p:nvSpPr>
          <p:spPr>
            <a:xfrm>
              <a:off x="2958098" y="2646785"/>
              <a:ext cx="9999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Corporate </a:t>
              </a:r>
              <a:br>
                <a:rPr b="1" lang="en" sz="800"/>
              </a:br>
              <a:r>
                <a:rPr b="1" lang="en" sz="800"/>
                <a:t>Proxy Server</a:t>
              </a:r>
              <a:endParaRPr b="1" sz="800"/>
            </a:p>
          </p:txBody>
        </p:sp>
        <p:pic>
          <p:nvPicPr>
            <p:cNvPr id="2732" name="Google Shape;2732;p356"/>
            <p:cNvPicPr preferRelativeResize="0"/>
            <p:nvPr/>
          </p:nvPicPr>
          <p:blipFill>
            <a:blip r:embed="rId5">
              <a:alphaModFix/>
            </a:blip>
            <a:stretch>
              <a:fillRect/>
            </a:stretch>
          </p:blipFill>
          <p:spPr>
            <a:xfrm>
              <a:off x="6442200" y="2153308"/>
              <a:ext cx="347325" cy="458537"/>
            </a:xfrm>
            <a:prstGeom prst="rect">
              <a:avLst/>
            </a:prstGeom>
            <a:noFill/>
            <a:ln>
              <a:noFill/>
            </a:ln>
          </p:spPr>
        </p:pic>
        <p:grpSp>
          <p:nvGrpSpPr>
            <p:cNvPr id="2733" name="Google Shape;2733;p356"/>
            <p:cNvGrpSpPr/>
            <p:nvPr/>
          </p:nvGrpSpPr>
          <p:grpSpPr>
            <a:xfrm>
              <a:off x="1589149" y="2161495"/>
              <a:ext cx="1041600" cy="442132"/>
              <a:chOff x="752774" y="2999695"/>
              <a:chExt cx="1041600" cy="442132"/>
            </a:xfrm>
          </p:grpSpPr>
          <p:pic>
            <p:nvPicPr>
              <p:cNvPr id="2734" name="Google Shape;2734;p356"/>
              <p:cNvPicPr preferRelativeResize="0"/>
              <p:nvPr/>
            </p:nvPicPr>
            <p:blipFill>
              <a:blip r:embed="rId6">
                <a:alphaModFix/>
              </a:blip>
              <a:stretch>
                <a:fillRect/>
              </a:stretch>
            </p:blipFill>
            <p:spPr>
              <a:xfrm>
                <a:off x="752774" y="2999695"/>
                <a:ext cx="1041600" cy="442132"/>
              </a:xfrm>
              <a:prstGeom prst="rect">
                <a:avLst/>
              </a:prstGeom>
              <a:noFill/>
              <a:ln>
                <a:noFill/>
              </a:ln>
            </p:spPr>
          </p:pic>
          <p:pic>
            <p:nvPicPr>
              <p:cNvPr id="2735" name="Google Shape;2735;p356"/>
              <p:cNvPicPr preferRelativeResize="0"/>
              <p:nvPr/>
            </p:nvPicPr>
            <p:blipFill rotWithShape="1">
              <a:blip r:embed="rId7">
                <a:alphaModFix/>
              </a:blip>
              <a:srcRect b="0" l="0" r="71582" t="0"/>
              <a:stretch/>
            </p:blipFill>
            <p:spPr>
              <a:xfrm>
                <a:off x="1280046" y="3064727"/>
                <a:ext cx="205426" cy="174697"/>
              </a:xfrm>
              <a:prstGeom prst="rect">
                <a:avLst/>
              </a:prstGeom>
              <a:noFill/>
              <a:ln>
                <a:noFill/>
              </a:ln>
            </p:spPr>
          </p:pic>
          <p:pic>
            <p:nvPicPr>
              <p:cNvPr id="2736" name="Google Shape;2736;p356"/>
              <p:cNvPicPr preferRelativeResize="0"/>
              <p:nvPr/>
            </p:nvPicPr>
            <p:blipFill>
              <a:blip r:embed="rId8">
                <a:alphaModFix/>
              </a:blip>
              <a:stretch>
                <a:fillRect/>
              </a:stretch>
            </p:blipFill>
            <p:spPr>
              <a:xfrm>
                <a:off x="1441497" y="3301273"/>
                <a:ext cx="205425" cy="82003"/>
              </a:xfrm>
              <a:prstGeom prst="rect">
                <a:avLst/>
              </a:prstGeom>
              <a:noFill/>
              <a:ln>
                <a:noFill/>
              </a:ln>
            </p:spPr>
          </p:pic>
          <p:pic>
            <p:nvPicPr>
              <p:cNvPr id="2737" name="Google Shape;2737;p356"/>
              <p:cNvPicPr preferRelativeResize="0"/>
              <p:nvPr/>
            </p:nvPicPr>
            <p:blipFill>
              <a:blip r:embed="rId8">
                <a:alphaModFix/>
              </a:blip>
              <a:stretch>
                <a:fillRect/>
              </a:stretch>
            </p:blipFill>
            <p:spPr>
              <a:xfrm>
                <a:off x="1207497" y="3301273"/>
                <a:ext cx="205425" cy="82003"/>
              </a:xfrm>
              <a:prstGeom prst="rect">
                <a:avLst/>
              </a:prstGeom>
              <a:noFill/>
              <a:ln>
                <a:noFill/>
              </a:ln>
            </p:spPr>
          </p:pic>
          <p:pic>
            <p:nvPicPr>
              <p:cNvPr id="2738" name="Google Shape;2738;p356"/>
              <p:cNvPicPr preferRelativeResize="0"/>
              <p:nvPr/>
            </p:nvPicPr>
            <p:blipFill>
              <a:blip r:embed="rId8">
                <a:alphaModFix/>
              </a:blip>
              <a:stretch>
                <a:fillRect/>
              </a:stretch>
            </p:blipFill>
            <p:spPr>
              <a:xfrm>
                <a:off x="973497" y="3301273"/>
                <a:ext cx="205425" cy="82003"/>
              </a:xfrm>
              <a:prstGeom prst="rect">
                <a:avLst/>
              </a:prstGeom>
              <a:noFill/>
              <a:ln>
                <a:noFill/>
              </a:ln>
            </p:spPr>
          </p:pic>
        </p:grpSp>
        <p:sp>
          <p:nvSpPr>
            <p:cNvPr id="2739" name="Google Shape;2739;p356"/>
            <p:cNvSpPr txBox="1"/>
            <p:nvPr/>
          </p:nvSpPr>
          <p:spPr>
            <a:xfrm>
              <a:off x="1482114" y="2646325"/>
              <a:ext cx="13014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Proxy C</a:t>
              </a:r>
              <a:r>
                <a:rPr b="1" lang="en" sz="800"/>
                <a:t>onnected</a:t>
              </a:r>
              <a:br>
                <a:rPr b="1" lang="en" sz="800"/>
              </a:br>
              <a:r>
                <a:rPr b="1" lang="en" sz="800"/>
                <a:t>OpenShift Cluster</a:t>
              </a:r>
              <a:endParaRPr b="1" sz="800"/>
            </a:p>
          </p:txBody>
        </p:sp>
        <p:pic>
          <p:nvPicPr>
            <p:cNvPr id="2740" name="Google Shape;2740;p356"/>
            <p:cNvPicPr preferRelativeResize="0"/>
            <p:nvPr/>
          </p:nvPicPr>
          <p:blipFill>
            <a:blip r:embed="rId9">
              <a:alphaModFix/>
            </a:blip>
            <a:stretch>
              <a:fillRect/>
            </a:stretch>
          </p:blipFill>
          <p:spPr>
            <a:xfrm>
              <a:off x="3330483" y="2310600"/>
              <a:ext cx="255163" cy="255190"/>
            </a:xfrm>
            <a:prstGeom prst="rect">
              <a:avLst/>
            </a:prstGeom>
            <a:noFill/>
            <a:ln>
              <a:noFill/>
            </a:ln>
          </p:spPr>
        </p:pic>
        <p:sp>
          <p:nvSpPr>
            <p:cNvPr id="2741" name="Google Shape;2741;p356"/>
            <p:cNvSpPr/>
            <p:nvPr/>
          </p:nvSpPr>
          <p:spPr>
            <a:xfrm>
              <a:off x="1581914" y="1851500"/>
              <a:ext cx="1072800" cy="160500"/>
            </a:xfrm>
            <a:prstGeom prst="rect">
              <a:avLst/>
            </a:prstGeom>
            <a:solidFill>
              <a:srgbClr val="0132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Customer Cluster</a:t>
              </a:r>
              <a:endParaRPr b="1" sz="800">
                <a:solidFill>
                  <a:srgbClr val="FFFFFF"/>
                </a:solidFill>
              </a:endParaRPr>
            </a:p>
          </p:txBody>
        </p:sp>
        <p:sp>
          <p:nvSpPr>
            <p:cNvPr id="2742" name="Google Shape;2742;p356"/>
            <p:cNvSpPr/>
            <p:nvPr/>
          </p:nvSpPr>
          <p:spPr>
            <a:xfrm>
              <a:off x="3731247" y="2369213"/>
              <a:ext cx="521400" cy="138000"/>
            </a:xfrm>
            <a:prstGeom prst="leftRigh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56"/>
            <p:cNvSpPr/>
            <p:nvPr/>
          </p:nvSpPr>
          <p:spPr>
            <a:xfrm>
              <a:off x="2657314" y="2369213"/>
              <a:ext cx="521400" cy="138000"/>
            </a:xfrm>
            <a:prstGeom prst="leftRigh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56"/>
            <p:cNvSpPr/>
            <p:nvPr/>
          </p:nvSpPr>
          <p:spPr>
            <a:xfrm>
              <a:off x="4302084" y="2182075"/>
              <a:ext cx="792936" cy="512244"/>
            </a:xfrm>
            <a:prstGeom prst="cloud">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t>Internet</a:t>
              </a:r>
              <a:endParaRPr b="1" sz="700"/>
            </a:p>
          </p:txBody>
        </p:sp>
        <p:pic>
          <p:nvPicPr>
            <p:cNvPr id="2745" name="Google Shape;2745;p356"/>
            <p:cNvPicPr preferRelativeResize="0"/>
            <p:nvPr/>
          </p:nvPicPr>
          <p:blipFill>
            <a:blip r:embed="rId10">
              <a:alphaModFix/>
            </a:blip>
            <a:stretch>
              <a:fillRect/>
            </a:stretch>
          </p:blipFill>
          <p:spPr>
            <a:xfrm>
              <a:off x="5727262" y="2153288"/>
              <a:ext cx="371632" cy="458550"/>
            </a:xfrm>
            <a:prstGeom prst="rect">
              <a:avLst/>
            </a:prstGeom>
            <a:noFill/>
            <a:ln>
              <a:noFill/>
            </a:ln>
          </p:spPr>
        </p:pic>
        <p:cxnSp>
          <p:nvCxnSpPr>
            <p:cNvPr id="2746" name="Google Shape;2746;p356"/>
            <p:cNvCxnSpPr/>
            <p:nvPr/>
          </p:nvCxnSpPr>
          <p:spPr>
            <a:xfrm>
              <a:off x="5418866" y="1784350"/>
              <a:ext cx="0" cy="1307700"/>
            </a:xfrm>
            <a:prstGeom prst="straightConnector1">
              <a:avLst/>
            </a:prstGeom>
            <a:noFill/>
            <a:ln cap="flat" cmpd="sng" w="19050">
              <a:solidFill>
                <a:srgbClr val="000000"/>
              </a:solidFill>
              <a:prstDash val="dash"/>
              <a:round/>
              <a:headEnd len="med" w="med" type="none"/>
              <a:tailEnd len="med" w="med" type="none"/>
            </a:ln>
          </p:spPr>
        </p:cxnSp>
        <p:sp>
          <p:nvSpPr>
            <p:cNvPr id="2747" name="Google Shape;2747;p356"/>
            <p:cNvSpPr/>
            <p:nvPr/>
          </p:nvSpPr>
          <p:spPr>
            <a:xfrm>
              <a:off x="5147140" y="2369213"/>
              <a:ext cx="521400" cy="138000"/>
            </a:xfrm>
            <a:prstGeom prst="leftRigh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56"/>
            <p:cNvSpPr txBox="1"/>
            <p:nvPr/>
          </p:nvSpPr>
          <p:spPr>
            <a:xfrm>
              <a:off x="6271868" y="2687308"/>
              <a:ext cx="7101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Quay.io</a:t>
              </a:r>
              <a:br>
                <a:rPr b="1" lang="en" sz="800"/>
              </a:br>
              <a:r>
                <a:rPr b="1" lang="en" sz="800"/>
                <a:t>Container </a:t>
              </a:r>
              <a:br>
                <a:rPr b="1" lang="en" sz="800"/>
              </a:br>
              <a:r>
                <a:rPr b="1" lang="en" sz="800"/>
                <a:t>Registry</a:t>
              </a:r>
              <a:endParaRPr b="1" sz="800"/>
            </a:p>
          </p:txBody>
        </p:sp>
        <p:sp>
          <p:nvSpPr>
            <p:cNvPr id="2749" name="Google Shape;2749;p356"/>
            <p:cNvSpPr txBox="1"/>
            <p:nvPr/>
          </p:nvSpPr>
          <p:spPr>
            <a:xfrm>
              <a:off x="5559380" y="2646785"/>
              <a:ext cx="7101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Backend</a:t>
              </a:r>
              <a:br>
                <a:rPr b="1" lang="en" sz="800"/>
              </a:br>
              <a:r>
                <a:rPr b="1" lang="en" sz="800"/>
                <a:t>Services</a:t>
              </a:r>
              <a:endParaRPr b="1" sz="800"/>
            </a:p>
          </p:txBody>
        </p:sp>
        <p:sp>
          <p:nvSpPr>
            <p:cNvPr id="2750" name="Google Shape;2750;p356"/>
            <p:cNvSpPr/>
            <p:nvPr/>
          </p:nvSpPr>
          <p:spPr>
            <a:xfrm>
              <a:off x="6165237" y="2331850"/>
              <a:ext cx="210600" cy="212700"/>
            </a:xfrm>
            <a:prstGeom prst="mathPlus">
              <a:avLst>
                <a:gd fmla="val 23520"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1" name="Google Shape;2751;p356"/>
          <p:cNvSpPr txBox="1"/>
          <p:nvPr/>
        </p:nvSpPr>
        <p:spPr>
          <a:xfrm>
            <a:off x="6085800" y="1801800"/>
            <a:ext cx="2833800" cy="2738100"/>
          </a:xfrm>
          <a:prstGeom prst="rect">
            <a:avLst/>
          </a:prstGeom>
          <a:solidFill>
            <a:srgbClr val="0000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D9D9D9"/>
                </a:solidFill>
                <a:latin typeface="Roboto Mono"/>
                <a:ea typeface="Roboto Mono"/>
                <a:cs typeface="Roboto Mono"/>
                <a:sym typeface="Roboto Mono"/>
              </a:rPr>
              <a:t>$ oc get proxy/cluster -o yaml</a:t>
            </a:r>
            <a:endParaRPr sz="600">
              <a:solidFill>
                <a:srgbClr val="D9D9D9"/>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apiVersion: config.openshift.io/v1</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kind: Proxy</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metadata:</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creationTimestamp: "2019-08-21T22:36:49Z"</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generation: 2</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name: cluster</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resourceVersion: "24913"</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selfLink: /apis/config.openshift.io/v1/proxies/cluster</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uid: 2a344b01-d267-11f9-a4f3-025de4b59c38</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spec:</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httpProxy: http://&lt;username&gt;:&lt;pswd&gt;@&lt;ip&gt;:&lt;port&gt;</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httpsProxy: https://&lt;username&gt;:&lt;pswd&gt;@&lt;ip&gt;:&lt;port&gt;</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noProxy: example.com</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readinessEndpoints:</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 http://www.google.com</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 https://www.google.com</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trustedCA:</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name: user-ca-bundle</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status:</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httpProxy: http://&lt;username&gt;:&lt;pswd&gt;@&lt;ip&gt;:&lt;port&gt;</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httpsProxy: https://&lt;username&gt;:&lt;pswd&gt;@&lt;ip&gt;:&lt;port&gt;</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FFFFFF"/>
                </a:solidFill>
                <a:latin typeface="Roboto Mono"/>
                <a:ea typeface="Roboto Mono"/>
                <a:cs typeface="Roboto Mono"/>
                <a:sym typeface="Roboto Mono"/>
              </a:rPr>
              <a:t>  noProxy: 10.0.0.0/16,10.128.0.0/14,127.0.0.1,169.254.169.254,172.30.0.0/16,api-int.demo.example.com,api.demo.example.openshift.com,etcd-0.demo.example.com,etcd-1.demo.example.com,etcd-2.demo.example.com,example.com,localhost</a:t>
            </a:r>
            <a:endParaRPr sz="6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600">
              <a:solidFill>
                <a:srgbClr val="FFFFFF"/>
              </a:solidFill>
              <a:latin typeface="Roboto Mono Thin"/>
              <a:ea typeface="Roboto Mono Thin"/>
              <a:cs typeface="Roboto Mono Thin"/>
              <a:sym typeface="Roboto Mono Thin"/>
            </a:endParaRPr>
          </a:p>
          <a:p>
            <a:pPr indent="0" lvl="0" marL="0" rtl="0" algn="l">
              <a:lnSpc>
                <a:spcPct val="115000"/>
              </a:lnSpc>
              <a:spcBef>
                <a:spcPts val="0"/>
              </a:spcBef>
              <a:spcAft>
                <a:spcPts val="0"/>
              </a:spcAft>
              <a:buNone/>
            </a:pPr>
            <a:r>
              <a:t/>
            </a:r>
            <a:endParaRPr b="1" sz="700">
              <a:solidFill>
                <a:srgbClr val="D9D9D9"/>
              </a:solidFill>
              <a:latin typeface="Roboto Mono"/>
              <a:ea typeface="Roboto Mono"/>
              <a:cs typeface="Roboto Mono"/>
              <a:sym typeface="Roboto Mono"/>
            </a:endParaRPr>
          </a:p>
        </p:txBody>
      </p:sp>
      <p:sp>
        <p:nvSpPr>
          <p:cNvPr id="2752" name="Google Shape;2752;p356"/>
          <p:cNvSpPr txBox="1"/>
          <p:nvPr/>
        </p:nvSpPr>
        <p:spPr>
          <a:xfrm>
            <a:off x="6098750" y="1284375"/>
            <a:ext cx="28338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An admin with </a:t>
            </a:r>
            <a:r>
              <a:rPr lang="en" sz="800">
                <a:latin typeface="Overpass Light"/>
                <a:ea typeface="Overpass Light"/>
                <a:cs typeface="Overpass Light"/>
                <a:sym typeface="Overpass Light"/>
              </a:rPr>
              <a:t>privileges</a:t>
            </a:r>
            <a:r>
              <a:rPr lang="en" sz="800">
                <a:latin typeface="Overpass Light"/>
                <a:ea typeface="Overpass Light"/>
                <a:cs typeface="Overpass Light"/>
                <a:sym typeface="Overpass Light"/>
              </a:rPr>
              <a:t> can interact with the proxy object using ‘oc’ commands (use the ‘oc edit’ command to modify the proxy information.) Here is an example proxy config:</a:t>
            </a:r>
            <a:endParaRPr sz="800">
              <a:latin typeface="Overpass Light"/>
              <a:ea typeface="Overpass Light"/>
              <a:cs typeface="Overpass Light"/>
              <a:sym typeface="Overpas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56" name="Shape 2756"/>
        <p:cNvGrpSpPr/>
        <p:nvPr/>
      </p:nvGrpSpPr>
      <p:grpSpPr>
        <a:xfrm>
          <a:off x="0" y="0"/>
          <a:ext cx="0" cy="0"/>
          <a:chOff x="0" y="0"/>
          <a:chExt cx="0" cy="0"/>
        </a:xfrm>
      </p:grpSpPr>
      <p:sp>
        <p:nvSpPr>
          <p:cNvPr id="2757" name="Google Shape;2757;p35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758" name="Google Shape;2758;p35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759" name="Google Shape;2759;p35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sp>
        <p:nvSpPr>
          <p:cNvPr id="2760" name="Google Shape;2760;p357"/>
          <p:cNvSpPr/>
          <p:nvPr/>
        </p:nvSpPr>
        <p:spPr>
          <a:xfrm>
            <a:off x="284250" y="2249850"/>
            <a:ext cx="1866300" cy="22827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57"/>
          <p:cNvSpPr/>
          <p:nvPr/>
        </p:nvSpPr>
        <p:spPr>
          <a:xfrm>
            <a:off x="5542625" y="1426800"/>
            <a:ext cx="3275400" cy="4455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2" name="Google Shape;2762;p357"/>
          <p:cNvPicPr preferRelativeResize="0"/>
          <p:nvPr/>
        </p:nvPicPr>
        <p:blipFill rotWithShape="1">
          <a:blip r:embed="rId3">
            <a:alphaModFix/>
          </a:blip>
          <a:srcRect b="0" l="8592" r="0" t="44576"/>
          <a:stretch/>
        </p:blipFill>
        <p:spPr>
          <a:xfrm>
            <a:off x="7741450" y="1619250"/>
            <a:ext cx="921975" cy="285225"/>
          </a:xfrm>
          <a:prstGeom prst="rect">
            <a:avLst/>
          </a:prstGeom>
          <a:noFill/>
          <a:ln>
            <a:noFill/>
          </a:ln>
        </p:spPr>
      </p:pic>
      <p:sp>
        <p:nvSpPr>
          <p:cNvPr id="2763" name="Google Shape;2763;p357"/>
          <p:cNvSpPr/>
          <p:nvPr/>
        </p:nvSpPr>
        <p:spPr>
          <a:xfrm>
            <a:off x="2189825" y="1426800"/>
            <a:ext cx="3275400" cy="445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4" name="Google Shape;2764;p357"/>
          <p:cNvPicPr preferRelativeResize="0"/>
          <p:nvPr/>
        </p:nvPicPr>
        <p:blipFill>
          <a:blip r:embed="rId4">
            <a:alphaModFix/>
          </a:blip>
          <a:stretch>
            <a:fillRect/>
          </a:stretch>
        </p:blipFill>
        <p:spPr>
          <a:xfrm>
            <a:off x="2315050" y="1495587"/>
            <a:ext cx="2097751" cy="307925"/>
          </a:xfrm>
          <a:prstGeom prst="rect">
            <a:avLst/>
          </a:prstGeom>
          <a:noFill/>
          <a:ln>
            <a:noFill/>
          </a:ln>
        </p:spPr>
      </p:pic>
      <p:sp>
        <p:nvSpPr>
          <p:cNvPr id="2765" name="Google Shape;2765;p357"/>
          <p:cNvSpPr txBox="1"/>
          <p:nvPr/>
        </p:nvSpPr>
        <p:spPr>
          <a:xfrm>
            <a:off x="21898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General Purpose OS</a:t>
            </a:r>
            <a:endParaRPr b="1" sz="1300">
              <a:latin typeface="Overpass"/>
              <a:ea typeface="Overpass"/>
              <a:cs typeface="Overpass"/>
              <a:sym typeface="Overpass"/>
            </a:endParaRPr>
          </a:p>
        </p:txBody>
      </p:sp>
      <p:sp>
        <p:nvSpPr>
          <p:cNvPr id="2766" name="Google Shape;2766;p357"/>
          <p:cNvSpPr txBox="1"/>
          <p:nvPr/>
        </p:nvSpPr>
        <p:spPr>
          <a:xfrm>
            <a:off x="54991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Immutable container host</a:t>
            </a:r>
            <a:endParaRPr b="1" sz="1300">
              <a:latin typeface="Overpass"/>
              <a:ea typeface="Overpass"/>
              <a:cs typeface="Overpass"/>
              <a:sym typeface="Overpass"/>
            </a:endParaRPr>
          </a:p>
        </p:txBody>
      </p:sp>
      <p:sp>
        <p:nvSpPr>
          <p:cNvPr id="2767" name="Google Shape;2767;p357"/>
          <p:cNvSpPr txBox="1"/>
          <p:nvPr/>
        </p:nvSpPr>
        <p:spPr>
          <a:xfrm>
            <a:off x="189800" y="2249850"/>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BENEFITS</a:t>
            </a:r>
            <a:endParaRPr b="1">
              <a:solidFill>
                <a:srgbClr val="FFFFFF"/>
              </a:solidFill>
              <a:latin typeface="Overpass"/>
              <a:ea typeface="Overpass"/>
              <a:cs typeface="Overpass"/>
              <a:sym typeface="Overpass"/>
            </a:endParaRPr>
          </a:p>
        </p:txBody>
      </p:sp>
      <p:sp>
        <p:nvSpPr>
          <p:cNvPr id="2768" name="Google Shape;2768;p357"/>
          <p:cNvSpPr txBox="1"/>
          <p:nvPr/>
        </p:nvSpPr>
        <p:spPr>
          <a:xfrm>
            <a:off x="189800" y="3974025"/>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WHEN TO USE</a:t>
            </a:r>
            <a:endParaRPr b="1">
              <a:solidFill>
                <a:srgbClr val="FFFFFF"/>
              </a:solidFill>
              <a:latin typeface="Overpass"/>
              <a:ea typeface="Overpass"/>
              <a:cs typeface="Overpass"/>
              <a:sym typeface="Overpass"/>
            </a:endParaRPr>
          </a:p>
        </p:txBody>
      </p:sp>
      <p:cxnSp>
        <p:nvCxnSpPr>
          <p:cNvPr id="2769" name="Google Shape;2769;p357"/>
          <p:cNvCxnSpPr/>
          <p:nvPr/>
        </p:nvCxnSpPr>
        <p:spPr>
          <a:xfrm flipH="1" rot="10800000">
            <a:off x="284250" y="22278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2770" name="Google Shape;2770;p357"/>
          <p:cNvSpPr txBox="1"/>
          <p:nvPr/>
        </p:nvSpPr>
        <p:spPr>
          <a:xfrm>
            <a:off x="2188675" y="2261825"/>
            <a:ext cx="32754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10+ year enterprise life cycle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Industry standard security</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High performance on any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Customizable and compatible with wide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ecosystem of partner solutions</a:t>
            </a:r>
            <a:endParaRPr sz="1300">
              <a:solidFill>
                <a:schemeClr val="dk1"/>
              </a:solidFill>
              <a:latin typeface="Overpass"/>
              <a:ea typeface="Overpass"/>
              <a:cs typeface="Overpass"/>
              <a:sym typeface="Overpass"/>
            </a:endParaRPr>
          </a:p>
        </p:txBody>
      </p:sp>
      <p:sp>
        <p:nvSpPr>
          <p:cNvPr id="2771" name="Google Shape;2771;p357"/>
          <p:cNvSpPr txBox="1"/>
          <p:nvPr/>
        </p:nvSpPr>
        <p:spPr>
          <a:xfrm>
            <a:off x="5502300" y="2261825"/>
            <a:ext cx="35706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Self-managing, over-the-air updates</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Immutable and tightly integrated with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OpenShift</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a:t>
            </a:r>
            <a:r>
              <a:rPr lang="en" sz="1300">
                <a:solidFill>
                  <a:schemeClr val="dk1"/>
                </a:solidFill>
                <a:latin typeface="Overpass"/>
                <a:ea typeface="Overpass"/>
                <a:cs typeface="Overpass"/>
                <a:sym typeface="Overpass"/>
              </a:rPr>
              <a:t>Host isolation is enforced via Containers</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Optimized performance on popular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300">
              <a:solidFill>
                <a:schemeClr val="dk1"/>
              </a:solidFill>
              <a:latin typeface="Overpass"/>
              <a:ea typeface="Overpass"/>
              <a:cs typeface="Overpass"/>
              <a:sym typeface="Overpass"/>
            </a:endParaRPr>
          </a:p>
        </p:txBody>
      </p:sp>
      <p:cxnSp>
        <p:nvCxnSpPr>
          <p:cNvPr id="2772" name="Google Shape;2772;p357"/>
          <p:cNvCxnSpPr/>
          <p:nvPr/>
        </p:nvCxnSpPr>
        <p:spPr>
          <a:xfrm flipH="1" rot="10800000">
            <a:off x="284250" y="38280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2773" name="Google Shape;2773;p357"/>
          <p:cNvSpPr txBox="1"/>
          <p:nvPr/>
        </p:nvSpPr>
        <p:spPr>
          <a:xfrm>
            <a:off x="2189825" y="39776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customization and integration with additional solutions is required</a:t>
            </a:r>
            <a:endParaRPr sz="1300">
              <a:latin typeface="Overpass"/>
              <a:ea typeface="Overpass"/>
              <a:cs typeface="Overpass"/>
              <a:sym typeface="Overpass"/>
            </a:endParaRPr>
          </a:p>
        </p:txBody>
      </p:sp>
      <p:sp>
        <p:nvSpPr>
          <p:cNvPr id="2774" name="Google Shape;2774;p357"/>
          <p:cNvSpPr txBox="1"/>
          <p:nvPr/>
        </p:nvSpPr>
        <p:spPr>
          <a:xfrm>
            <a:off x="5542625" y="39785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cloud-native, hands-free operations are a top priority</a:t>
            </a:r>
            <a:endParaRPr sz="1300">
              <a:latin typeface="Overpass"/>
              <a:ea typeface="Overpass"/>
              <a:cs typeface="Overpass"/>
              <a:sym typeface="Overpass"/>
            </a:endParaRPr>
          </a:p>
        </p:txBody>
      </p:sp>
      <p:cxnSp>
        <p:nvCxnSpPr>
          <p:cNvPr id="2775" name="Google Shape;2775;p357"/>
          <p:cNvCxnSpPr/>
          <p:nvPr/>
        </p:nvCxnSpPr>
        <p:spPr>
          <a:xfrm flipH="1" rot="10800000">
            <a:off x="284250" y="4513850"/>
            <a:ext cx="8575500" cy="18600"/>
          </a:xfrm>
          <a:prstGeom prst="straightConnector1">
            <a:avLst/>
          </a:prstGeom>
          <a:noFill/>
          <a:ln cap="flat" cmpd="sng" w="9525">
            <a:solidFill>
              <a:schemeClr val="dk2"/>
            </a:solidFill>
            <a:prstDash val="solid"/>
            <a:round/>
            <a:headEnd len="med" w="med" type="none"/>
            <a:tailEnd len="med" w="med" type="none"/>
          </a:ln>
        </p:spPr>
      </p:cxnSp>
      <p:pic>
        <p:nvPicPr>
          <p:cNvPr id="2776" name="Google Shape;2776;p357"/>
          <p:cNvPicPr preferRelativeResize="0"/>
          <p:nvPr/>
        </p:nvPicPr>
        <p:blipFill rotWithShape="1">
          <a:blip r:embed="rId4">
            <a:alphaModFix/>
          </a:blip>
          <a:srcRect b="0" l="0" r="1409" t="0"/>
          <a:stretch/>
        </p:blipFill>
        <p:spPr>
          <a:xfrm>
            <a:off x="5639925" y="1495575"/>
            <a:ext cx="2068176" cy="307925"/>
          </a:xfrm>
          <a:prstGeom prst="rect">
            <a:avLst/>
          </a:prstGeom>
          <a:noFill/>
          <a:ln>
            <a:noFill/>
          </a:ln>
        </p:spPr>
      </p:pic>
      <p:sp>
        <p:nvSpPr>
          <p:cNvPr id="2777" name="Google Shape;2777;p35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Enterprise Linux</a:t>
            </a:r>
            <a:endParaRPr sz="2600">
              <a:latin typeface="Overpass Light"/>
              <a:ea typeface="Overpass Light"/>
              <a:cs typeface="Overpass Light"/>
              <a:sym typeface="Overpas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1" name="Shape 2781"/>
        <p:cNvGrpSpPr/>
        <p:nvPr/>
      </p:nvGrpSpPr>
      <p:grpSpPr>
        <a:xfrm>
          <a:off x="0" y="0"/>
          <a:ext cx="0" cy="0"/>
          <a:chOff x="0" y="0"/>
          <a:chExt cx="0" cy="0"/>
        </a:xfrm>
      </p:grpSpPr>
      <p:sp>
        <p:nvSpPr>
          <p:cNvPr id="2782" name="Google Shape;2782;p35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Enterprise Linux CoreOS</a:t>
            </a:r>
            <a:endParaRPr sz="2600">
              <a:latin typeface="Overpass Light"/>
              <a:ea typeface="Overpass Light"/>
              <a:cs typeface="Overpass Light"/>
              <a:sym typeface="Overpass Light"/>
            </a:endParaRPr>
          </a:p>
        </p:txBody>
      </p:sp>
      <p:sp>
        <p:nvSpPr>
          <p:cNvPr id="2783" name="Google Shape;2783;p35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784" name="Google Shape;2784;p35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785" name="Google Shape;2785;p358"/>
          <p:cNvSpPr txBox="1"/>
          <p:nvPr/>
        </p:nvSpPr>
        <p:spPr>
          <a:xfrm>
            <a:off x="343650" y="1230400"/>
            <a:ext cx="8641200" cy="32994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4.2</a:t>
            </a:r>
            <a:r>
              <a:rPr b="1" lang="en" sz="1200">
                <a:latin typeface="Overpass"/>
                <a:ea typeface="Overpass"/>
                <a:cs typeface="Overpass"/>
                <a:sym typeface="Overpass"/>
              </a:rPr>
              <a:t> Image Availability:</a:t>
            </a:r>
            <a:endParaRPr b="1" sz="1200">
              <a:latin typeface="Overpass"/>
              <a:ea typeface="Overpass"/>
              <a:cs typeface="Overpass"/>
              <a:sym typeface="Overpass"/>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OpenStack </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GCP</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Azure</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Always latest RHEL 8 content:</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4.18 kernel (</a:t>
            </a:r>
            <a:r>
              <a:rPr lang="en" sz="1050">
                <a:solidFill>
                  <a:srgbClr val="3C4043"/>
                </a:solidFill>
                <a:highlight>
                  <a:srgbClr val="FFFFFF"/>
                </a:highlight>
                <a:latin typeface="Roboto"/>
                <a:ea typeface="Roboto"/>
                <a:cs typeface="Roboto"/>
                <a:sym typeface="Roboto"/>
              </a:rPr>
              <a:t>4.18.0-80.11.1.el8_0.x86_64)</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Improved IP Configuration:</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Environments that require static networking should use the installer ISO. Configs will be persisted from the kernel and do not require ignition alterations: </a:t>
            </a:r>
            <a:endParaRPr sz="1200">
              <a:solidFill>
                <a:schemeClr val="dk1"/>
              </a:solidFill>
              <a:latin typeface="Overpass Light"/>
              <a:ea typeface="Overpass Light"/>
              <a:cs typeface="Overpass Light"/>
              <a:sym typeface="Overpass Light"/>
            </a:endParaRPr>
          </a:p>
          <a:p>
            <a:pPr indent="-304800" lvl="1" marL="914400" rtl="0" algn="l">
              <a:lnSpc>
                <a:spcPct val="115000"/>
              </a:lnSpc>
              <a:spcBef>
                <a:spcPts val="0"/>
              </a:spcBef>
              <a:spcAft>
                <a:spcPts val="0"/>
              </a:spcAft>
              <a:buClr>
                <a:schemeClr val="dk1"/>
              </a:buClr>
              <a:buSzPts val="1200"/>
              <a:buFont typeface="Overpass Light"/>
              <a:buChar char="○"/>
            </a:pPr>
            <a:r>
              <a:rPr lang="en" sz="1100">
                <a:solidFill>
                  <a:schemeClr val="dk1"/>
                </a:solidFill>
                <a:latin typeface="Overpass"/>
                <a:ea typeface="Overpass"/>
                <a:cs typeface="Overpass"/>
                <a:sym typeface="Overpass"/>
              </a:rPr>
              <a:t>Basic Interface: </a:t>
            </a:r>
            <a:endParaRPr sz="1100">
              <a:solidFill>
                <a:schemeClr val="dk1"/>
              </a:solidFill>
              <a:latin typeface="Overpass"/>
              <a:ea typeface="Overpass"/>
              <a:cs typeface="Overpass"/>
              <a:sym typeface="Overpass"/>
            </a:endParaRPr>
          </a:p>
          <a:p>
            <a:pPr indent="0" lvl="0" marL="914400" rtl="0" algn="l">
              <a:lnSpc>
                <a:spcPct val="115000"/>
              </a:lnSpc>
              <a:spcBef>
                <a:spcPts val="0"/>
              </a:spcBef>
              <a:spcAft>
                <a:spcPts val="0"/>
              </a:spcAft>
              <a:buNone/>
            </a:pPr>
            <a:r>
              <a:rPr lang="en" sz="1100">
                <a:solidFill>
                  <a:schemeClr val="dk1"/>
                </a:solidFill>
                <a:latin typeface="Overpass"/>
                <a:ea typeface="Overpass"/>
                <a:cs typeface="Overpass"/>
                <a:sym typeface="Overpass"/>
              </a:rPr>
              <a:t>ip=10.10.10.2::10.10.10.254:255.255.255.0:core0.example.com:enp1s0:none</a:t>
            </a:r>
            <a:endParaRPr sz="1100">
              <a:solidFill>
                <a:schemeClr val="dk1"/>
              </a:solidFill>
              <a:latin typeface="Overpass"/>
              <a:ea typeface="Overpass"/>
              <a:cs typeface="Overpass"/>
              <a:sym typeface="Overpass"/>
            </a:endParaRPr>
          </a:p>
          <a:p>
            <a:pPr indent="0" lvl="0" marL="914400" rtl="0" algn="l">
              <a:lnSpc>
                <a:spcPct val="115000"/>
              </a:lnSpc>
              <a:spcBef>
                <a:spcPts val="0"/>
              </a:spcBef>
              <a:spcAft>
                <a:spcPts val="0"/>
              </a:spcAft>
              <a:buNone/>
            </a:pPr>
            <a:r>
              <a:t/>
            </a:r>
            <a:endParaRPr sz="1100">
              <a:solidFill>
                <a:schemeClr val="dk1"/>
              </a:solidFill>
              <a:latin typeface="Overpass"/>
              <a:ea typeface="Overpass"/>
              <a:cs typeface="Overpass"/>
              <a:sym typeface="Overpass"/>
            </a:endParaRPr>
          </a:p>
          <a:p>
            <a:pPr indent="-298450" lvl="1" marL="9144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Bonding: </a:t>
            </a:r>
            <a:endParaRPr sz="1100">
              <a:solidFill>
                <a:schemeClr val="dk1"/>
              </a:solidFill>
              <a:latin typeface="Overpass"/>
              <a:ea typeface="Overpass"/>
              <a:cs typeface="Overpass"/>
              <a:sym typeface="Overpass"/>
            </a:endParaRPr>
          </a:p>
          <a:p>
            <a:pPr indent="0" lvl="0" marL="914400" rtl="0" algn="l">
              <a:lnSpc>
                <a:spcPct val="115000"/>
              </a:lnSpc>
              <a:spcBef>
                <a:spcPts val="0"/>
              </a:spcBef>
              <a:spcAft>
                <a:spcPts val="0"/>
              </a:spcAft>
              <a:buNone/>
            </a:pPr>
            <a:r>
              <a:rPr lang="en" sz="1100">
                <a:solidFill>
                  <a:schemeClr val="dk1"/>
                </a:solidFill>
                <a:latin typeface="Overpass"/>
                <a:ea typeface="Overpass"/>
                <a:cs typeface="Overpass"/>
                <a:sym typeface="Overpass"/>
              </a:rPr>
              <a:t>ip=10.10.10.5::10.10.10.254:255.255.255.0:core1.example.com:bond0:none </a:t>
            </a:r>
            <a:r>
              <a:rPr lang="en" sz="1100">
                <a:latin typeface="Overpass"/>
                <a:ea typeface="Overpass"/>
                <a:cs typeface="Overpass"/>
                <a:sym typeface="Overpass"/>
              </a:rPr>
              <a:t>bond=bond0:enp1s0,enp7s0:mode=802.3ad,lacp_rate=fast,miimon=100,xmit_hash_policy=layer2+3</a:t>
            </a:r>
            <a:endParaRPr sz="1100">
              <a:solidFill>
                <a:schemeClr val="dk1"/>
              </a:solidFill>
              <a:latin typeface="Overpass"/>
              <a:ea typeface="Overpass"/>
              <a:cs typeface="Overpass"/>
              <a:sym typeface="Overpass"/>
            </a:endParaRPr>
          </a:p>
        </p:txBody>
      </p:sp>
      <p:sp>
        <p:nvSpPr>
          <p:cNvPr id="2786" name="Google Shape;2786;p35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sp>
        <p:nvSpPr>
          <p:cNvPr id="2787" name="Google Shape;2787;p358"/>
          <p:cNvSpPr txBox="1"/>
          <p:nvPr/>
        </p:nvSpPr>
        <p:spPr>
          <a:xfrm>
            <a:off x="1826050" y="1379475"/>
            <a:ext cx="2582700" cy="1345800"/>
          </a:xfrm>
          <a:prstGeom prst="rect">
            <a:avLst/>
          </a:prstGeom>
          <a:noFill/>
          <a:ln>
            <a:noFill/>
          </a:ln>
        </p:spPr>
        <p:txBody>
          <a:bodyPr anchorCtr="0" anchor="t" bIns="91425" lIns="91425" spcFirstLastPara="1" rIns="91425" wrap="square" tIns="91425">
            <a:noAutofit/>
          </a:bodyPr>
          <a:lstStyle/>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Amazon</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vSphere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Bare Metal</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a:latin typeface="Overpass Light"/>
              <a:ea typeface="Overpass Light"/>
              <a:cs typeface="Overpass Light"/>
              <a:sym typeface="Overpass Light"/>
            </a:endParaRPr>
          </a:p>
        </p:txBody>
      </p:sp>
      <p:pic>
        <p:nvPicPr>
          <p:cNvPr id="2788" name="Google Shape;2788;p358"/>
          <p:cNvPicPr preferRelativeResize="0"/>
          <p:nvPr/>
        </p:nvPicPr>
        <p:blipFill>
          <a:blip r:embed="rId3">
            <a:alphaModFix/>
          </a:blip>
          <a:stretch>
            <a:fillRect/>
          </a:stretch>
        </p:blipFill>
        <p:spPr>
          <a:xfrm>
            <a:off x="5631325" y="1702650"/>
            <a:ext cx="2887968" cy="816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2" name="Shape 2792"/>
        <p:cNvGrpSpPr/>
        <p:nvPr/>
      </p:nvGrpSpPr>
      <p:grpSpPr>
        <a:xfrm>
          <a:off x="0" y="0"/>
          <a:ext cx="0" cy="0"/>
          <a:chOff x="0" y="0"/>
          <a:chExt cx="0" cy="0"/>
        </a:xfrm>
      </p:grpSpPr>
      <p:sp>
        <p:nvSpPr>
          <p:cNvPr id="2793" name="Google Shape;2793;p359"/>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solidFill>
                  <a:schemeClr val="dk1"/>
                </a:solidFill>
                <a:latin typeface="Overpass Light"/>
                <a:ea typeface="Overpass Light"/>
                <a:cs typeface="Overpass Light"/>
                <a:sym typeface="Overpass Light"/>
              </a:rPr>
              <a:t>Provides cluster-level configuration, enables rolling upgrades, and prevents drift between new and existing nodes. The MCO is the heart of what makes RHCOS a kube-native operating system.</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0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00000"/>
              </a:lnSpc>
              <a:spcBef>
                <a:spcPts val="0"/>
              </a:spcBef>
              <a:spcAft>
                <a:spcPts val="0"/>
              </a:spcAft>
              <a:buNone/>
            </a:pPr>
            <a:r>
              <a:rPr b="1" lang="en" sz="1200">
                <a:solidFill>
                  <a:schemeClr val="dk1"/>
                </a:solidFill>
                <a:latin typeface="Overpass"/>
                <a:ea typeface="Overpass"/>
                <a:cs typeface="Overpass"/>
                <a:sym typeface="Overpass"/>
              </a:rPr>
              <a:t>Configure Kernel Arguments for the Cluster</a:t>
            </a:r>
            <a:endParaRPr b="1" sz="1200">
              <a:solidFill>
                <a:schemeClr val="dk1"/>
              </a:solidFill>
              <a:latin typeface="Overpass"/>
              <a:ea typeface="Overpass"/>
              <a:cs typeface="Overpass"/>
              <a:sym typeface="Overpass"/>
            </a:endParaRPr>
          </a:p>
          <a:p>
            <a:pPr indent="-304800" lvl="0" marL="457200" rtl="0" algn="l">
              <a:lnSpc>
                <a:spcPct val="10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oc create -f 50-kargs.yaml</a:t>
            </a:r>
            <a:endParaRPr sz="1200">
              <a:solidFill>
                <a:schemeClr val="dk1"/>
              </a:solidFill>
              <a:latin typeface="Overpass Light"/>
              <a:ea typeface="Overpass Light"/>
              <a:cs typeface="Overpass Light"/>
              <a:sym typeface="Overpass Light"/>
            </a:endParaRPr>
          </a:p>
          <a:p>
            <a:pPr indent="-304800" lvl="0" marL="457200" rtl="0" algn="l">
              <a:lnSpc>
                <a:spcPct val="10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oc edit mc/50-kargs</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b="1" lang="en" sz="1200">
                <a:solidFill>
                  <a:schemeClr val="dk1"/>
                </a:solidFill>
                <a:latin typeface="Overpass"/>
                <a:ea typeface="Overpass"/>
                <a:cs typeface="Overpass"/>
                <a:sym typeface="Overpass"/>
              </a:rPr>
              <a:t>MCO can be </a:t>
            </a:r>
            <a:r>
              <a:rPr b="1" i="1" lang="en" sz="1200">
                <a:solidFill>
                  <a:schemeClr val="dk1"/>
                </a:solidFill>
                <a:latin typeface="Overpass"/>
                <a:ea typeface="Overpass"/>
                <a:cs typeface="Overpass"/>
                <a:sym typeface="Overpass"/>
              </a:rPr>
              <a:t>paused</a:t>
            </a:r>
            <a:r>
              <a:rPr b="1" lang="en" sz="1200">
                <a:solidFill>
                  <a:schemeClr val="dk1"/>
                </a:solidFill>
                <a:latin typeface="Overpass"/>
                <a:ea typeface="Overpass"/>
                <a:cs typeface="Overpass"/>
                <a:sym typeface="Overpass"/>
              </a:rPr>
              <a:t> to suspend operations</a:t>
            </a:r>
            <a:endParaRPr b="1" sz="1200">
              <a:solidFill>
                <a:schemeClr val="dk1"/>
              </a:solidFill>
              <a:latin typeface="Overpass"/>
              <a:ea typeface="Overpass"/>
              <a:cs typeface="Overpass"/>
              <a:sym typeface="Overpass"/>
            </a:endParaRPr>
          </a:p>
          <a:p>
            <a:pPr indent="0" lvl="0" marL="0" rtl="0" algn="l">
              <a:lnSpc>
                <a:spcPct val="100000"/>
              </a:lnSpc>
              <a:spcBef>
                <a:spcPts val="0"/>
              </a:spcBef>
              <a:spcAft>
                <a:spcPts val="0"/>
              </a:spcAft>
              <a:buNone/>
            </a:pPr>
            <a:r>
              <a:rPr b="1" lang="en" sz="1200">
                <a:solidFill>
                  <a:schemeClr val="dk1"/>
                </a:solidFill>
                <a:latin typeface="Overpass"/>
                <a:ea typeface="Overpass"/>
                <a:cs typeface="Overpass"/>
                <a:sym typeface="Overpass"/>
              </a:rPr>
              <a:t>	</a:t>
            </a:r>
            <a:r>
              <a:rPr lang="en" sz="1200">
                <a:solidFill>
                  <a:schemeClr val="dk1"/>
                </a:solidFill>
                <a:latin typeface="Overpass Light"/>
                <a:ea typeface="Overpass Light"/>
                <a:cs typeface="Overpass Light"/>
                <a:sym typeface="Overpass Light"/>
              </a:rPr>
              <a:t>Provides control for when changes can be deployed</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b="1" lang="en" sz="1200">
                <a:solidFill>
                  <a:schemeClr val="dk1"/>
                </a:solidFill>
                <a:latin typeface="Overpass"/>
                <a:ea typeface="Overpass"/>
                <a:cs typeface="Overpass"/>
                <a:sym typeface="Overpass"/>
              </a:rPr>
              <a:t>Custom MachinePools can have inheritance</a:t>
            </a:r>
            <a:endParaRPr b="1" sz="1200">
              <a:solidFill>
                <a:schemeClr val="dk1"/>
              </a:solidFill>
              <a:latin typeface="Overpass"/>
              <a:ea typeface="Overpass"/>
              <a:cs typeface="Overpass"/>
              <a:sym typeface="Overpass"/>
            </a:endParaRPr>
          </a:p>
          <a:p>
            <a:pPr indent="0" lvl="0" marL="0" rtl="0" algn="l">
              <a:lnSpc>
                <a:spcPct val="100000"/>
              </a:lnSpc>
              <a:spcBef>
                <a:spcPts val="0"/>
              </a:spcBef>
              <a:spcAft>
                <a:spcPts val="0"/>
              </a:spcAft>
              <a:buNone/>
            </a:pPr>
            <a:r>
              <a:rPr b="1" lang="en" sz="1200">
                <a:solidFill>
                  <a:schemeClr val="dk1"/>
                </a:solidFill>
                <a:latin typeface="Overpass"/>
                <a:ea typeface="Overpass"/>
                <a:cs typeface="Overpass"/>
                <a:sym typeface="Overpass"/>
              </a:rPr>
              <a:t>	</a:t>
            </a:r>
            <a:r>
              <a:rPr lang="en" sz="1200">
                <a:solidFill>
                  <a:schemeClr val="dk1"/>
                </a:solidFill>
                <a:latin typeface="Overpass Light"/>
                <a:ea typeface="Overpass Light"/>
                <a:cs typeface="Overpass Light"/>
                <a:sym typeface="Overpass Light"/>
              </a:rPr>
              <a:t>Enables MachineConfigs to scale</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2794" name="Google Shape;2794;p359"/>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Machine Config Operator (MCO)</a:t>
            </a:r>
            <a:endParaRPr sz="2600">
              <a:latin typeface="Overpass Light"/>
              <a:ea typeface="Overpass Light"/>
              <a:cs typeface="Overpass Light"/>
              <a:sym typeface="Overpass Light"/>
            </a:endParaRPr>
          </a:p>
        </p:txBody>
      </p:sp>
      <p:sp>
        <p:nvSpPr>
          <p:cNvPr id="2795" name="Google Shape;2795;p35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796" name="Google Shape;2796;p35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797" name="Google Shape;2797;p35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sp>
        <p:nvSpPr>
          <p:cNvPr id="2798" name="Google Shape;2798;p359"/>
          <p:cNvSpPr/>
          <p:nvPr/>
        </p:nvSpPr>
        <p:spPr>
          <a:xfrm>
            <a:off x="4809750" y="1382800"/>
            <a:ext cx="4334100" cy="2518500"/>
          </a:xfrm>
          <a:prstGeom prst="rect">
            <a:avLst/>
          </a:prstGeom>
          <a:solidFill>
            <a:srgbClr val="0C343D"/>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apiVersion: machineconfiguration.openshift.io/v1</a:t>
            </a:r>
            <a:endParaRPr sz="11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kind: MachineConfig</a:t>
            </a:r>
            <a:endParaRPr sz="11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metadata:</a:t>
            </a:r>
            <a:endParaRPr sz="11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  labels:</a:t>
            </a:r>
            <a:endParaRPr sz="11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    machineconfiguration.openshift.io/role: worker</a:t>
            </a:r>
            <a:endParaRPr sz="11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  name: 50-kargs</a:t>
            </a:r>
            <a:endParaRPr sz="11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spec:</a:t>
            </a:r>
            <a:endParaRPr sz="11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  KernelArguments:</a:t>
            </a:r>
            <a:endParaRPr sz="11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      audit=1</a:t>
            </a:r>
            <a:endParaRPr sz="1100">
              <a:solidFill>
                <a:srgbClr val="EFEFE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1100">
                <a:solidFill>
                  <a:srgbClr val="EFEFEF"/>
                </a:solidFill>
                <a:latin typeface="Source Code Pro"/>
                <a:ea typeface="Source Code Pro"/>
                <a:cs typeface="Source Code Pro"/>
                <a:sym typeface="Source Code Pro"/>
              </a:rPr>
              <a:t>      audit_backlog_limit=8192</a:t>
            </a:r>
            <a:endParaRPr sz="1100">
              <a:solidFill>
                <a:srgbClr val="EFEFEF"/>
              </a:solidFill>
              <a:latin typeface="Source Code Pro"/>
              <a:ea typeface="Source Code Pro"/>
              <a:cs typeface="Source Code Pro"/>
              <a:sym typeface="Source Code Pro"/>
            </a:endParaRPr>
          </a:p>
          <a:p>
            <a:pPr indent="0" lvl="0" marL="0" marR="152400" rtl="0" algn="l">
              <a:lnSpc>
                <a:spcPct val="100000"/>
              </a:lnSpc>
              <a:spcBef>
                <a:spcPts val="0"/>
              </a:spcBef>
              <a:spcAft>
                <a:spcPts val="1200"/>
              </a:spcAft>
              <a:buNone/>
            </a:pPr>
            <a:r>
              <a:rPr lang="en" sz="1100">
                <a:solidFill>
                  <a:srgbClr val="F3F3F3"/>
                </a:solidFill>
                <a:latin typeface="Source Code Pro"/>
                <a:ea typeface="Source Code Pro"/>
                <a:cs typeface="Source Code Pro"/>
                <a:sym typeface="Source Code Pro"/>
              </a:rPr>
              <a:t>      net.ifnames.prefix=net</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3" name="Shape 2343"/>
        <p:cNvGrpSpPr/>
        <p:nvPr/>
      </p:nvGrpSpPr>
      <p:grpSpPr>
        <a:xfrm>
          <a:off x="0" y="0"/>
          <a:ext cx="0" cy="0"/>
          <a:chOff x="0" y="0"/>
          <a:chExt cx="0" cy="0"/>
        </a:xfrm>
      </p:grpSpPr>
      <p:sp>
        <p:nvSpPr>
          <p:cNvPr id="2344" name="Google Shape;2344;p34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45" name="Google Shape;2345;p34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46" name="Google Shape;2346;p342"/>
          <p:cNvSpPr txBox="1"/>
          <p:nvPr/>
        </p:nvSpPr>
        <p:spPr>
          <a:xfrm>
            <a:off x="228600" y="66915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Purpose of this presentation</a:t>
            </a:r>
            <a:endParaRPr sz="2600">
              <a:latin typeface="Overpass Light"/>
              <a:ea typeface="Overpass Light"/>
              <a:cs typeface="Overpass Light"/>
              <a:sym typeface="Overpass Light"/>
            </a:endParaRPr>
          </a:p>
        </p:txBody>
      </p:sp>
      <p:sp>
        <p:nvSpPr>
          <p:cNvPr id="2347" name="Google Shape;2347;p342"/>
          <p:cNvSpPr txBox="1"/>
          <p:nvPr/>
        </p:nvSpPr>
        <p:spPr>
          <a:xfrm>
            <a:off x="381900" y="1266250"/>
            <a:ext cx="8380200" cy="3553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Overpass Light"/>
              <a:buChar char="●"/>
            </a:pPr>
            <a:r>
              <a:rPr lang="en">
                <a:latin typeface="Overpass Light"/>
                <a:ea typeface="Overpass Light"/>
                <a:cs typeface="Overpass Light"/>
                <a:sym typeface="Overpass Light"/>
              </a:rPr>
              <a:t>“OpenShift Roadmap Update: What’s Next”</a:t>
            </a:r>
            <a:endParaRPr>
              <a:latin typeface="Overpass Light"/>
              <a:ea typeface="Overpass Light"/>
              <a:cs typeface="Overpass Light"/>
              <a:sym typeface="Overpass Light"/>
            </a:endParaRPr>
          </a:p>
          <a:p>
            <a:pPr indent="-317500" lvl="1" marL="914400" rtl="0" algn="l">
              <a:lnSpc>
                <a:spcPct val="115000"/>
              </a:lnSpc>
              <a:spcBef>
                <a:spcPts val="0"/>
              </a:spcBef>
              <a:spcAft>
                <a:spcPts val="0"/>
              </a:spcAft>
              <a:buSzPts val="1400"/>
              <a:buFont typeface="Overpass Light"/>
              <a:buChar char="○"/>
            </a:pPr>
            <a:r>
              <a:rPr lang="en">
                <a:latin typeface="Overpass Light"/>
                <a:ea typeface="Overpass Light"/>
                <a:cs typeface="Overpass Light"/>
                <a:sym typeface="Overpass Light"/>
              </a:rPr>
              <a:t>A look ahead over the next 6 - 12+ months</a:t>
            </a:r>
            <a:endParaRPr>
              <a:latin typeface="Overpass Light"/>
              <a:ea typeface="Overpass Light"/>
              <a:cs typeface="Overpass Light"/>
              <a:sym typeface="Overpass Light"/>
            </a:endParaRPr>
          </a:p>
          <a:p>
            <a:pPr indent="-317500" lvl="1" marL="914400" rtl="0" algn="l">
              <a:lnSpc>
                <a:spcPct val="115000"/>
              </a:lnSpc>
              <a:spcBef>
                <a:spcPts val="0"/>
              </a:spcBef>
              <a:spcAft>
                <a:spcPts val="0"/>
              </a:spcAft>
              <a:buSzPts val="1400"/>
              <a:buFont typeface="Overpass Light"/>
              <a:buChar char="○"/>
            </a:pPr>
            <a:r>
              <a:rPr lang="en">
                <a:latin typeface="Overpass Light"/>
                <a:ea typeface="Overpass Light"/>
                <a:cs typeface="Overpass Light"/>
                <a:sym typeface="Overpass Light"/>
              </a:rPr>
              <a:t>Focused on major OpenShift features / initiatives</a:t>
            </a:r>
            <a:endParaRPr>
              <a:latin typeface="Overpass Light"/>
              <a:ea typeface="Overpass Light"/>
              <a:cs typeface="Overpass Light"/>
              <a:sym typeface="Overpass Light"/>
            </a:endParaRPr>
          </a:p>
          <a:p>
            <a:pPr indent="-317500" lvl="1" marL="914400" rtl="0" algn="l">
              <a:lnSpc>
                <a:spcPct val="115000"/>
              </a:lnSpc>
              <a:spcBef>
                <a:spcPts val="0"/>
              </a:spcBef>
              <a:spcAft>
                <a:spcPts val="0"/>
              </a:spcAft>
              <a:buSzPts val="1400"/>
              <a:buFont typeface="Overpass Light"/>
              <a:buChar char="○"/>
            </a:pPr>
            <a:r>
              <a:rPr lang="en">
                <a:latin typeface="Overpass Light"/>
                <a:ea typeface="Overpass Light"/>
                <a:cs typeface="Overpass Light"/>
                <a:sym typeface="Overpass Light"/>
              </a:rPr>
              <a:t>Updated quarterly (goal) and subject to change</a:t>
            </a:r>
            <a:endParaRPr>
              <a:latin typeface="Overpass Light"/>
              <a:ea typeface="Overpass Light"/>
              <a:cs typeface="Overpass Light"/>
              <a:sym typeface="Overpass Light"/>
            </a:endParaRPr>
          </a:p>
          <a:p>
            <a:pPr indent="-317500" lvl="1" marL="914400" rtl="0" algn="l">
              <a:lnSpc>
                <a:spcPct val="115000"/>
              </a:lnSpc>
              <a:spcBef>
                <a:spcPts val="0"/>
              </a:spcBef>
              <a:spcAft>
                <a:spcPts val="0"/>
              </a:spcAft>
              <a:buSzPts val="1400"/>
              <a:buFont typeface="Overpass Light"/>
              <a:buChar char="○"/>
            </a:pPr>
            <a:r>
              <a:rPr lang="en">
                <a:latin typeface="Overpass Light"/>
                <a:ea typeface="Overpass Light"/>
                <a:cs typeface="Overpass Light"/>
                <a:sym typeface="Overpass Light"/>
              </a:rPr>
              <a:t>Useful for customers who want a general OpenShift Roadmap update</a:t>
            </a:r>
            <a:endParaRPr>
              <a:latin typeface="Overpass Light"/>
              <a:ea typeface="Overpass Light"/>
              <a:cs typeface="Overpass Light"/>
              <a:sym typeface="Overpass Light"/>
            </a:endParaRPr>
          </a:p>
          <a:p>
            <a:pPr indent="-317500" lvl="0" marL="457200" rtl="0" algn="l">
              <a:lnSpc>
                <a:spcPct val="115000"/>
              </a:lnSpc>
              <a:spcBef>
                <a:spcPts val="1000"/>
              </a:spcBef>
              <a:spcAft>
                <a:spcPts val="0"/>
              </a:spcAft>
              <a:buSzPts val="1400"/>
              <a:buFont typeface="Overpass Light"/>
              <a:buChar char="●"/>
            </a:pPr>
            <a:r>
              <a:rPr lang="en">
                <a:latin typeface="Overpass Light"/>
                <a:ea typeface="Overpass Light"/>
                <a:cs typeface="Overpass Light"/>
                <a:sym typeface="Overpass Light"/>
              </a:rPr>
              <a:t>“OpenShift Roadmap Update: What’s New in OpenShift x.y”</a:t>
            </a:r>
            <a:endParaRPr>
              <a:latin typeface="Overpass Light"/>
              <a:ea typeface="Overpass Light"/>
              <a:cs typeface="Overpass Light"/>
              <a:sym typeface="Overpass Light"/>
            </a:endParaRPr>
          </a:p>
          <a:p>
            <a:pPr indent="-317500" lvl="1" marL="914400" rtl="0" algn="l">
              <a:lnSpc>
                <a:spcPct val="115000"/>
              </a:lnSpc>
              <a:spcBef>
                <a:spcPts val="0"/>
              </a:spcBef>
              <a:spcAft>
                <a:spcPts val="0"/>
              </a:spcAft>
              <a:buSzPts val="1400"/>
              <a:buFont typeface="Overpass Light"/>
              <a:buChar char="○"/>
            </a:pPr>
            <a:r>
              <a:rPr lang="en">
                <a:latin typeface="Overpass Light"/>
                <a:ea typeface="Overpass Light"/>
                <a:cs typeface="Overpass Light"/>
                <a:sym typeface="Overpass Light"/>
              </a:rPr>
              <a:t>A deep dive into the next OpenShift release</a:t>
            </a:r>
            <a:endParaRPr>
              <a:latin typeface="Overpass Light"/>
              <a:ea typeface="Overpass Light"/>
              <a:cs typeface="Overpass Light"/>
              <a:sym typeface="Overpass Light"/>
            </a:endParaRPr>
          </a:p>
          <a:p>
            <a:pPr indent="-317500" lvl="1" marL="914400" rtl="0" algn="l">
              <a:lnSpc>
                <a:spcPct val="115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Delivered with each new OpenShift release</a:t>
            </a:r>
            <a:endParaRPr>
              <a:solidFill>
                <a:schemeClr val="dk1"/>
              </a:solidFill>
              <a:latin typeface="Overpass Light"/>
              <a:ea typeface="Overpass Light"/>
              <a:cs typeface="Overpass Light"/>
              <a:sym typeface="Overpass Light"/>
            </a:endParaRPr>
          </a:p>
          <a:p>
            <a:pPr indent="-317500" lvl="1" marL="914400" rtl="0" algn="l">
              <a:lnSpc>
                <a:spcPct val="115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Useful for customers who want a deep dive on latest OpenShift release</a:t>
            </a:r>
            <a:endParaRPr>
              <a:solidFill>
                <a:schemeClr val="dk1"/>
              </a:solidFill>
              <a:latin typeface="Overpass Light"/>
              <a:ea typeface="Overpass Light"/>
              <a:cs typeface="Overpass Light"/>
              <a:sym typeface="Overpass Light"/>
            </a:endParaRPr>
          </a:p>
          <a:p>
            <a:pPr indent="-317500" lvl="0" marL="457200" rtl="0" algn="l">
              <a:lnSpc>
                <a:spcPct val="115000"/>
              </a:lnSpc>
              <a:spcBef>
                <a:spcPts val="100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Both of these presentations are ok to use publicly</a:t>
            </a:r>
            <a:endParaRPr>
              <a:solidFill>
                <a:schemeClr val="dk1"/>
              </a:solidFill>
              <a:latin typeface="Overpass Light"/>
              <a:ea typeface="Overpass Light"/>
              <a:cs typeface="Overpass Light"/>
              <a:sym typeface="Overpass Light"/>
            </a:endParaRPr>
          </a:p>
          <a:p>
            <a:pPr indent="-317500" lvl="1" marL="914400" rtl="0" algn="l">
              <a:lnSpc>
                <a:spcPct val="115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Decks will be available in PnT in multiple formats &amp; via Google Slides</a:t>
            </a:r>
            <a:endParaRPr>
              <a:solidFill>
                <a:schemeClr val="dk1"/>
              </a:solidFill>
              <a:latin typeface="Overpass Light"/>
              <a:ea typeface="Overpass Light"/>
              <a:cs typeface="Overpass Light"/>
              <a:sym typeface="Overpass Light"/>
            </a:endParaRPr>
          </a:p>
          <a:p>
            <a:pPr indent="-317500" lvl="1" marL="914400" rtl="0" algn="l">
              <a:lnSpc>
                <a:spcPct val="115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Feel free to use relevant slides, customize and make them your own</a:t>
            </a:r>
            <a:endParaRPr>
              <a:solidFill>
                <a:schemeClr val="dk1"/>
              </a:solidFill>
              <a:latin typeface="Overpass Light"/>
              <a:ea typeface="Overpass Light"/>
              <a:cs typeface="Overpass Light"/>
              <a:sym typeface="Overpass Light"/>
            </a:endParaRPr>
          </a:p>
          <a:p>
            <a:pPr indent="-317500" lvl="1" marL="914400" rtl="0" algn="l">
              <a:lnSpc>
                <a:spcPct val="115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PM roadmap session recordings also available, but for internal use only</a:t>
            </a:r>
            <a:endParaRPr>
              <a:latin typeface="Overpass Light"/>
              <a:ea typeface="Overpass Light"/>
              <a:cs typeface="Overpass Light"/>
              <a:sym typeface="Overpas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2" name="Shape 2802"/>
        <p:cNvGrpSpPr/>
        <p:nvPr/>
      </p:nvGrpSpPr>
      <p:grpSpPr>
        <a:xfrm>
          <a:off x="0" y="0"/>
          <a:ext cx="0" cy="0"/>
          <a:chOff x="0" y="0"/>
          <a:chExt cx="0" cy="0"/>
        </a:xfrm>
      </p:grpSpPr>
      <p:sp>
        <p:nvSpPr>
          <p:cNvPr id="2803" name="Google Shape;2803;p360"/>
          <p:cNvSpPr/>
          <p:nvPr/>
        </p:nvSpPr>
        <p:spPr>
          <a:xfrm>
            <a:off x="1003625" y="2269725"/>
            <a:ext cx="7616100" cy="1179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6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805" name="Google Shape;2805;p36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806" name="Google Shape;2806;p36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Scott McCarty</a:t>
            </a:r>
            <a:endParaRPr sz="900">
              <a:solidFill>
                <a:srgbClr val="999999"/>
              </a:solidFill>
              <a:latin typeface="Overpass Light"/>
              <a:ea typeface="Overpass Light"/>
              <a:cs typeface="Overpass Light"/>
              <a:sym typeface="Overpass Light"/>
            </a:endParaRPr>
          </a:p>
        </p:txBody>
      </p:sp>
      <p:sp>
        <p:nvSpPr>
          <p:cNvPr id="2807" name="Google Shape;2807;p360"/>
          <p:cNvSpPr txBox="1"/>
          <p:nvPr/>
        </p:nvSpPr>
        <p:spPr>
          <a:xfrm>
            <a:off x="401425" y="669150"/>
            <a:ext cx="8514000" cy="3855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600">
                <a:latin typeface="Overpass Light"/>
                <a:ea typeface="Overpass Light"/>
                <a:cs typeface="Overpass Light"/>
                <a:sym typeface="Overpass Light"/>
              </a:rPr>
              <a:t>CRI-O Support in OpenShift</a:t>
            </a:r>
            <a:endParaRPr sz="2600">
              <a:latin typeface="Overpass Light"/>
              <a:ea typeface="Overpass Light"/>
              <a:cs typeface="Overpass Light"/>
              <a:sym typeface="Overpass Light"/>
            </a:endParaRPr>
          </a:p>
          <a:p>
            <a:pPr indent="0" lvl="0" marL="0" rtl="0" algn="l">
              <a:lnSpc>
                <a:spcPct val="130000"/>
              </a:lnSpc>
              <a:spcBef>
                <a:spcPts val="0"/>
              </a:spcBef>
              <a:spcAft>
                <a:spcPts val="0"/>
              </a:spcAft>
              <a:buNone/>
            </a:pPr>
            <a:r>
              <a:t/>
            </a:r>
            <a:endParaRPr sz="2600">
              <a:latin typeface="Overpass Light"/>
              <a:ea typeface="Overpass Light"/>
              <a:cs typeface="Overpass Light"/>
              <a:sym typeface="Overpass Light"/>
            </a:endParaRPr>
          </a:p>
        </p:txBody>
      </p:sp>
      <p:grpSp>
        <p:nvGrpSpPr>
          <p:cNvPr id="2808" name="Google Shape;2808;p360"/>
          <p:cNvGrpSpPr/>
          <p:nvPr/>
        </p:nvGrpSpPr>
        <p:grpSpPr>
          <a:xfrm>
            <a:off x="1003629" y="2442412"/>
            <a:ext cx="7482222" cy="877824"/>
            <a:chOff x="698829" y="2158693"/>
            <a:chExt cx="7482222" cy="877824"/>
          </a:xfrm>
        </p:grpSpPr>
        <p:pic>
          <p:nvPicPr>
            <p:cNvPr id="2809" name="Google Shape;2809;p360"/>
            <p:cNvPicPr preferRelativeResize="0"/>
            <p:nvPr/>
          </p:nvPicPr>
          <p:blipFill rotWithShape="1">
            <a:blip r:embed="rId3">
              <a:alphaModFix/>
            </a:blip>
            <a:srcRect b="0" l="0" r="64681" t="0"/>
            <a:stretch/>
          </p:blipFill>
          <p:spPr>
            <a:xfrm>
              <a:off x="1851000" y="2163265"/>
              <a:ext cx="914399" cy="868681"/>
            </a:xfrm>
            <a:prstGeom prst="rect">
              <a:avLst/>
            </a:prstGeom>
            <a:noFill/>
            <a:ln>
              <a:noFill/>
            </a:ln>
          </p:spPr>
        </p:pic>
        <p:pic>
          <p:nvPicPr>
            <p:cNvPr id="2810" name="Google Shape;2810;p360"/>
            <p:cNvPicPr preferRelativeResize="0"/>
            <p:nvPr/>
          </p:nvPicPr>
          <p:blipFill rotWithShape="1">
            <a:blip r:embed="rId4">
              <a:alphaModFix/>
            </a:blip>
            <a:srcRect b="22142" l="7076" r="6313" t="0"/>
            <a:stretch/>
          </p:blipFill>
          <p:spPr>
            <a:xfrm>
              <a:off x="7266650" y="2163265"/>
              <a:ext cx="914401" cy="868680"/>
            </a:xfrm>
            <a:prstGeom prst="rect">
              <a:avLst/>
            </a:prstGeom>
            <a:noFill/>
            <a:ln>
              <a:noFill/>
            </a:ln>
          </p:spPr>
        </p:pic>
        <p:pic>
          <p:nvPicPr>
            <p:cNvPr id="2811" name="Google Shape;2811;p360"/>
            <p:cNvPicPr preferRelativeResize="0"/>
            <p:nvPr/>
          </p:nvPicPr>
          <p:blipFill rotWithShape="1">
            <a:blip r:embed="rId5">
              <a:alphaModFix/>
            </a:blip>
            <a:srcRect b="0" l="0" r="77534" t="0"/>
            <a:stretch/>
          </p:blipFill>
          <p:spPr>
            <a:xfrm>
              <a:off x="4556875" y="2158693"/>
              <a:ext cx="914399" cy="877824"/>
            </a:xfrm>
            <a:prstGeom prst="rect">
              <a:avLst/>
            </a:prstGeom>
            <a:noFill/>
            <a:ln>
              <a:noFill/>
            </a:ln>
          </p:spPr>
        </p:pic>
        <p:sp>
          <p:nvSpPr>
            <p:cNvPr id="2812" name="Google Shape;2812;p360"/>
            <p:cNvSpPr txBox="1"/>
            <p:nvPr/>
          </p:nvSpPr>
          <p:spPr>
            <a:xfrm>
              <a:off x="698829" y="2352505"/>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CRI-O 1.14</a:t>
              </a:r>
              <a:endParaRPr>
                <a:latin typeface="Overpass Light"/>
                <a:ea typeface="Overpass Light"/>
                <a:cs typeface="Overpass Light"/>
                <a:sym typeface="Overpass Light"/>
              </a:endParaRPr>
            </a:p>
          </p:txBody>
        </p:sp>
        <p:sp>
          <p:nvSpPr>
            <p:cNvPr id="2813" name="Google Shape;2813;p360"/>
            <p:cNvSpPr txBox="1"/>
            <p:nvPr/>
          </p:nvSpPr>
          <p:spPr>
            <a:xfrm>
              <a:off x="3032174" y="2352505"/>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Kubernetes  1.14</a:t>
              </a:r>
              <a:endParaRPr>
                <a:latin typeface="Overpass Light"/>
                <a:ea typeface="Overpass Light"/>
                <a:cs typeface="Overpass Light"/>
                <a:sym typeface="Overpass Light"/>
              </a:endParaRPr>
            </a:p>
          </p:txBody>
        </p:sp>
        <p:sp>
          <p:nvSpPr>
            <p:cNvPr id="2814" name="Google Shape;2814;p360"/>
            <p:cNvSpPr txBox="1"/>
            <p:nvPr/>
          </p:nvSpPr>
          <p:spPr>
            <a:xfrm>
              <a:off x="5932982" y="2352505"/>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OpenShift 4.2</a:t>
              </a:r>
              <a:endParaRPr>
                <a:latin typeface="Overpass Light"/>
                <a:ea typeface="Overpass Light"/>
                <a:cs typeface="Overpass Light"/>
                <a:sym typeface="Overpass Light"/>
              </a:endParaRPr>
            </a:p>
          </p:txBody>
        </p:sp>
      </p:grpSp>
      <p:grpSp>
        <p:nvGrpSpPr>
          <p:cNvPr id="2815" name="Google Shape;2815;p360"/>
          <p:cNvGrpSpPr/>
          <p:nvPr/>
        </p:nvGrpSpPr>
        <p:grpSpPr>
          <a:xfrm>
            <a:off x="1187766" y="3585025"/>
            <a:ext cx="7162181" cy="574548"/>
            <a:chOff x="1079829" y="3204025"/>
            <a:chExt cx="7162181" cy="574548"/>
          </a:xfrm>
        </p:grpSpPr>
        <p:pic>
          <p:nvPicPr>
            <p:cNvPr id="2816" name="Google Shape;2816;p360"/>
            <p:cNvPicPr preferRelativeResize="0"/>
            <p:nvPr/>
          </p:nvPicPr>
          <p:blipFill rotWithShape="1">
            <a:blip r:embed="rId3">
              <a:alphaModFix/>
            </a:blip>
            <a:srcRect b="0" l="0" r="64681" t="0"/>
            <a:stretch/>
          </p:blipFill>
          <p:spPr>
            <a:xfrm>
              <a:off x="2232000" y="3208978"/>
              <a:ext cx="594357" cy="564641"/>
            </a:xfrm>
            <a:prstGeom prst="rect">
              <a:avLst/>
            </a:prstGeom>
            <a:noFill/>
            <a:ln>
              <a:noFill/>
            </a:ln>
          </p:spPr>
        </p:pic>
        <p:pic>
          <p:nvPicPr>
            <p:cNvPr id="2817" name="Google Shape;2817;p360"/>
            <p:cNvPicPr preferRelativeResize="0"/>
            <p:nvPr/>
          </p:nvPicPr>
          <p:blipFill rotWithShape="1">
            <a:blip r:embed="rId4">
              <a:alphaModFix/>
            </a:blip>
            <a:srcRect b="22142" l="7076" r="6313" t="0"/>
            <a:stretch/>
          </p:blipFill>
          <p:spPr>
            <a:xfrm>
              <a:off x="7647650" y="3208978"/>
              <a:ext cx="594360" cy="564641"/>
            </a:xfrm>
            <a:prstGeom prst="rect">
              <a:avLst/>
            </a:prstGeom>
            <a:noFill/>
            <a:ln>
              <a:noFill/>
            </a:ln>
          </p:spPr>
        </p:pic>
        <p:pic>
          <p:nvPicPr>
            <p:cNvPr id="2818" name="Google Shape;2818;p360"/>
            <p:cNvPicPr preferRelativeResize="0"/>
            <p:nvPr/>
          </p:nvPicPr>
          <p:blipFill rotWithShape="1">
            <a:blip r:embed="rId5">
              <a:alphaModFix/>
            </a:blip>
            <a:srcRect b="0" l="0" r="77534" t="0"/>
            <a:stretch/>
          </p:blipFill>
          <p:spPr>
            <a:xfrm>
              <a:off x="4910875" y="3204025"/>
              <a:ext cx="594360" cy="574548"/>
            </a:xfrm>
            <a:prstGeom prst="rect">
              <a:avLst/>
            </a:prstGeom>
            <a:noFill/>
            <a:ln>
              <a:noFill/>
            </a:ln>
          </p:spPr>
        </p:pic>
        <p:sp>
          <p:nvSpPr>
            <p:cNvPr id="2819" name="Google Shape;2819;p360"/>
            <p:cNvSpPr txBox="1"/>
            <p:nvPr/>
          </p:nvSpPr>
          <p:spPr>
            <a:xfrm>
              <a:off x="1079829" y="324619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1.16</a:t>
              </a:r>
              <a:endParaRPr sz="1000">
                <a:latin typeface="Overpass Light"/>
                <a:ea typeface="Overpass Light"/>
                <a:cs typeface="Overpass Light"/>
                <a:sym typeface="Overpass Light"/>
              </a:endParaRPr>
            </a:p>
          </p:txBody>
        </p:sp>
        <p:sp>
          <p:nvSpPr>
            <p:cNvPr id="2820" name="Google Shape;2820;p360"/>
            <p:cNvSpPr txBox="1"/>
            <p:nvPr/>
          </p:nvSpPr>
          <p:spPr>
            <a:xfrm>
              <a:off x="3413174" y="324619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1.16</a:t>
              </a:r>
              <a:endParaRPr sz="1000">
                <a:latin typeface="Overpass Light"/>
                <a:ea typeface="Overpass Light"/>
                <a:cs typeface="Overpass Light"/>
                <a:sym typeface="Overpass Light"/>
              </a:endParaRPr>
            </a:p>
          </p:txBody>
        </p:sp>
        <p:sp>
          <p:nvSpPr>
            <p:cNvPr id="2821" name="Google Shape;2821;p360"/>
            <p:cNvSpPr txBox="1"/>
            <p:nvPr/>
          </p:nvSpPr>
          <p:spPr>
            <a:xfrm>
              <a:off x="6313982" y="324619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4.3</a:t>
              </a:r>
              <a:endParaRPr sz="1000">
                <a:latin typeface="Overpass Light"/>
                <a:ea typeface="Overpass Light"/>
                <a:cs typeface="Overpass Light"/>
                <a:sym typeface="Overpass Light"/>
              </a:endParaRPr>
            </a:p>
          </p:txBody>
        </p:sp>
      </p:grpSp>
      <p:grpSp>
        <p:nvGrpSpPr>
          <p:cNvPr id="2822" name="Google Shape;2822;p360"/>
          <p:cNvGrpSpPr/>
          <p:nvPr/>
        </p:nvGrpSpPr>
        <p:grpSpPr>
          <a:xfrm>
            <a:off x="1187766" y="1603075"/>
            <a:ext cx="7162181" cy="574548"/>
            <a:chOff x="990904" y="1374475"/>
            <a:chExt cx="7162181" cy="574548"/>
          </a:xfrm>
        </p:grpSpPr>
        <p:pic>
          <p:nvPicPr>
            <p:cNvPr id="2823" name="Google Shape;2823;p360"/>
            <p:cNvPicPr preferRelativeResize="0"/>
            <p:nvPr/>
          </p:nvPicPr>
          <p:blipFill rotWithShape="1">
            <a:blip r:embed="rId3">
              <a:alphaModFix/>
            </a:blip>
            <a:srcRect b="0" l="0" r="64681" t="0"/>
            <a:stretch/>
          </p:blipFill>
          <p:spPr>
            <a:xfrm>
              <a:off x="2143075" y="1379428"/>
              <a:ext cx="594357" cy="564641"/>
            </a:xfrm>
            <a:prstGeom prst="rect">
              <a:avLst/>
            </a:prstGeom>
            <a:noFill/>
            <a:ln>
              <a:noFill/>
            </a:ln>
          </p:spPr>
        </p:pic>
        <p:pic>
          <p:nvPicPr>
            <p:cNvPr id="2824" name="Google Shape;2824;p360"/>
            <p:cNvPicPr preferRelativeResize="0"/>
            <p:nvPr/>
          </p:nvPicPr>
          <p:blipFill rotWithShape="1">
            <a:blip r:embed="rId4">
              <a:alphaModFix/>
            </a:blip>
            <a:srcRect b="22142" l="7076" r="6313" t="0"/>
            <a:stretch/>
          </p:blipFill>
          <p:spPr>
            <a:xfrm>
              <a:off x="7558725" y="1379428"/>
              <a:ext cx="594360" cy="564641"/>
            </a:xfrm>
            <a:prstGeom prst="rect">
              <a:avLst/>
            </a:prstGeom>
            <a:noFill/>
            <a:ln>
              <a:noFill/>
            </a:ln>
          </p:spPr>
        </p:pic>
        <p:pic>
          <p:nvPicPr>
            <p:cNvPr id="2825" name="Google Shape;2825;p360"/>
            <p:cNvPicPr preferRelativeResize="0"/>
            <p:nvPr/>
          </p:nvPicPr>
          <p:blipFill rotWithShape="1">
            <a:blip r:embed="rId5">
              <a:alphaModFix/>
            </a:blip>
            <a:srcRect b="0" l="0" r="77534" t="0"/>
            <a:stretch/>
          </p:blipFill>
          <p:spPr>
            <a:xfrm>
              <a:off x="4821950" y="1374475"/>
              <a:ext cx="594360" cy="574548"/>
            </a:xfrm>
            <a:prstGeom prst="rect">
              <a:avLst/>
            </a:prstGeom>
            <a:noFill/>
            <a:ln>
              <a:noFill/>
            </a:ln>
          </p:spPr>
        </p:pic>
        <p:sp>
          <p:nvSpPr>
            <p:cNvPr id="2826" name="Google Shape;2826;p360"/>
            <p:cNvSpPr txBox="1"/>
            <p:nvPr/>
          </p:nvSpPr>
          <p:spPr>
            <a:xfrm>
              <a:off x="990904" y="141664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1.13</a:t>
              </a:r>
              <a:endParaRPr sz="1000">
                <a:latin typeface="Overpass Light"/>
                <a:ea typeface="Overpass Light"/>
                <a:cs typeface="Overpass Light"/>
                <a:sym typeface="Overpass Light"/>
              </a:endParaRPr>
            </a:p>
          </p:txBody>
        </p:sp>
        <p:sp>
          <p:nvSpPr>
            <p:cNvPr id="2827" name="Google Shape;2827;p360"/>
            <p:cNvSpPr txBox="1"/>
            <p:nvPr/>
          </p:nvSpPr>
          <p:spPr>
            <a:xfrm>
              <a:off x="3324249" y="141664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1.13</a:t>
              </a:r>
              <a:endParaRPr sz="1000">
                <a:latin typeface="Overpass Light"/>
                <a:ea typeface="Overpass Light"/>
                <a:cs typeface="Overpass Light"/>
                <a:sym typeface="Overpass Light"/>
              </a:endParaRPr>
            </a:p>
          </p:txBody>
        </p:sp>
        <p:sp>
          <p:nvSpPr>
            <p:cNvPr id="2828" name="Google Shape;2828;p360"/>
            <p:cNvSpPr txBox="1"/>
            <p:nvPr/>
          </p:nvSpPr>
          <p:spPr>
            <a:xfrm>
              <a:off x="6225057" y="141664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4.1</a:t>
              </a:r>
              <a:endParaRPr sz="1000">
                <a:latin typeface="Overpass Light"/>
                <a:ea typeface="Overpass Light"/>
                <a:cs typeface="Overpass Light"/>
                <a:sym typeface="Overpass Light"/>
              </a:endParaRPr>
            </a:p>
          </p:txBody>
        </p:sp>
      </p:grpSp>
      <p:sp>
        <p:nvSpPr>
          <p:cNvPr id="2829" name="Google Shape;2829;p360"/>
          <p:cNvSpPr txBox="1"/>
          <p:nvPr>
            <p:ph idx="4294967295" type="subTitle"/>
          </p:nvPr>
        </p:nvSpPr>
        <p:spPr>
          <a:xfrm>
            <a:off x="415873" y="1066163"/>
            <a:ext cx="7490700" cy="328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400">
                <a:latin typeface="Overpass"/>
                <a:ea typeface="Overpass"/>
                <a:cs typeface="Overpass"/>
                <a:sym typeface="Overpass"/>
              </a:rPr>
              <a:t>CRI-O tracks and versions identical to Kubernetes, simplifying support permutations</a:t>
            </a:r>
            <a:endParaRPr sz="1400">
              <a:latin typeface="Overpass"/>
              <a:ea typeface="Overpass"/>
              <a:cs typeface="Overpass"/>
              <a:sym typeface="Overpas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3" name="Shape 2833"/>
        <p:cNvGrpSpPr/>
        <p:nvPr/>
      </p:nvGrpSpPr>
      <p:grpSpPr>
        <a:xfrm>
          <a:off x="0" y="0"/>
          <a:ext cx="0" cy="0"/>
          <a:chOff x="0" y="0"/>
          <a:chExt cx="0" cy="0"/>
        </a:xfrm>
      </p:grpSpPr>
      <p:sp>
        <p:nvSpPr>
          <p:cNvPr id="2834" name="Google Shape;2834;p36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Node Feature Discovery Operator </a:t>
            </a:r>
            <a:endParaRPr/>
          </a:p>
        </p:txBody>
      </p:sp>
      <p:pic>
        <p:nvPicPr>
          <p:cNvPr id="2835" name="Google Shape;2835;p361"/>
          <p:cNvPicPr preferRelativeResize="0"/>
          <p:nvPr/>
        </p:nvPicPr>
        <p:blipFill>
          <a:blip r:embed="rId3">
            <a:alphaModFix/>
          </a:blip>
          <a:stretch>
            <a:fillRect/>
          </a:stretch>
        </p:blipFill>
        <p:spPr>
          <a:xfrm>
            <a:off x="5023750" y="1587600"/>
            <a:ext cx="4324499" cy="3049325"/>
          </a:xfrm>
          <a:prstGeom prst="rect">
            <a:avLst/>
          </a:prstGeom>
          <a:noFill/>
          <a:ln>
            <a:noFill/>
          </a:ln>
        </p:spPr>
      </p:pic>
      <p:sp>
        <p:nvSpPr>
          <p:cNvPr id="2836" name="Google Shape;2836;p361"/>
          <p:cNvSpPr txBox="1"/>
          <p:nvPr/>
        </p:nvSpPr>
        <p:spPr>
          <a:xfrm>
            <a:off x="343650" y="1382800"/>
            <a:ext cx="4446300" cy="2946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What is Node Feature Discovery (NFD)</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Detects hardware features available on each node and advertises those features using node labels.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List of features managed by NFD</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CPU Features: cpuid, hardware_multithreading, power, pstate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Kernel Features: config, selinux_enabled, version, os_version</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Others: </a:t>
            </a:r>
            <a:r>
              <a:rPr b="1" lang="en" sz="1200">
                <a:solidFill>
                  <a:schemeClr val="dk1"/>
                </a:solidFill>
                <a:latin typeface="Overpass"/>
                <a:ea typeface="Overpass"/>
                <a:cs typeface="Overpass"/>
                <a:sym typeface="Overpass"/>
              </a:rPr>
              <a:t>Presence of NVMe, NUMA, SR-IOV and GPUs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b="1" lang="en" sz="1200">
                <a:latin typeface="Overpass"/>
                <a:ea typeface="Overpass"/>
                <a:cs typeface="Overpass"/>
                <a:sym typeface="Overpass"/>
              </a:rPr>
              <a:t>Node Feature Discovery (NFD) Operator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Manages the  install and lifecycle of the NFD DaemonSet</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NFD operator can be accessed via the embedded OperatorHub</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p:txBody>
      </p:sp>
      <p:sp>
        <p:nvSpPr>
          <p:cNvPr id="2837" name="Google Shape;2837;p36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Tushar Katarki</a:t>
            </a:r>
            <a:endParaRPr sz="900">
              <a:solidFill>
                <a:srgbClr val="999999"/>
              </a:solidFill>
              <a:latin typeface="Overpass Light"/>
              <a:ea typeface="Overpass Light"/>
              <a:cs typeface="Overpass Light"/>
              <a:sym typeface="Overpass Light"/>
            </a:endParaRPr>
          </a:p>
        </p:txBody>
      </p:sp>
      <p:sp>
        <p:nvSpPr>
          <p:cNvPr id="2838" name="Google Shape;2838;p36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2" name="Shape 2842"/>
        <p:cNvGrpSpPr/>
        <p:nvPr/>
      </p:nvGrpSpPr>
      <p:grpSpPr>
        <a:xfrm>
          <a:off x="0" y="0"/>
          <a:ext cx="0" cy="0"/>
          <a:chOff x="0" y="0"/>
          <a:chExt cx="0" cy="0"/>
        </a:xfrm>
      </p:grpSpPr>
      <p:sp>
        <p:nvSpPr>
          <p:cNvPr id="2843" name="Google Shape;2843;p362"/>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Special Resources Operator (SRO)</a:t>
            </a:r>
            <a:endParaRPr/>
          </a:p>
        </p:txBody>
      </p:sp>
      <p:sp>
        <p:nvSpPr>
          <p:cNvPr id="2844" name="Google Shape;2844;p362"/>
          <p:cNvSpPr txBox="1"/>
          <p:nvPr>
            <p:ph idx="1" type="subTitle"/>
          </p:nvPr>
        </p:nvSpPr>
        <p:spPr>
          <a:xfrm>
            <a:off x="392706" y="28955"/>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sz="1200"/>
              <a:t>Developer</a:t>
            </a:r>
            <a:r>
              <a:rPr lang="en" sz="1200"/>
              <a:t> Preview</a:t>
            </a:r>
            <a:endParaRPr sz="1200"/>
          </a:p>
        </p:txBody>
      </p:sp>
      <p:sp>
        <p:nvSpPr>
          <p:cNvPr id="2845" name="Google Shape;2845;p362"/>
          <p:cNvSpPr txBox="1"/>
          <p:nvPr/>
        </p:nvSpPr>
        <p:spPr>
          <a:xfrm>
            <a:off x="343650" y="1382800"/>
            <a:ext cx="4446300" cy="2946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What is Special Resources Operator (SRO)</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As an operator for orchestrating special resources in a cluster that need special handling.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Implements a simple state machine, where each state implements a state and has a validation step.</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What are we introducing in 4.2?</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A reference</a:t>
            </a:r>
            <a:r>
              <a:rPr lang="en" sz="1200">
                <a:solidFill>
                  <a:schemeClr val="dk1"/>
                </a:solidFill>
                <a:latin typeface="Overpass Light"/>
                <a:ea typeface="Overpass Light"/>
                <a:cs typeface="Overpass Light"/>
                <a:sym typeface="Overpass Light"/>
              </a:rPr>
              <a:t> </a:t>
            </a:r>
            <a:r>
              <a:rPr lang="en" sz="1200">
                <a:solidFill>
                  <a:schemeClr val="dk1"/>
                </a:solidFill>
                <a:latin typeface="Overpass Light"/>
                <a:ea typeface="Overpass Light"/>
                <a:cs typeface="Overpass Light"/>
                <a:sym typeface="Overpass Light"/>
              </a:rPr>
              <a:t>implementation</a:t>
            </a:r>
            <a:r>
              <a:rPr lang="en" sz="1200">
                <a:solidFill>
                  <a:schemeClr val="dk1"/>
                </a:solidFill>
                <a:latin typeface="Overpass Light"/>
                <a:ea typeface="Overpass Light"/>
                <a:cs typeface="Overpass Light"/>
                <a:sym typeface="Overpass Light"/>
              </a:rPr>
              <a:t> of the SRO for NVIDIA GPUs.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This SRO deploys: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NVIDIA Cuda driver container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NVIDIA GPU device plugin deamenoset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NVIDIA DGCM_exporter for GPU metrics</a:t>
            </a:r>
            <a:endParaRPr sz="1200">
              <a:solidFill>
                <a:schemeClr val="dk1"/>
              </a:solidFill>
              <a:latin typeface="Overpass Light"/>
              <a:ea typeface="Overpass Light"/>
              <a:cs typeface="Overpass Light"/>
              <a:sym typeface="Overpass Light"/>
            </a:endParaRPr>
          </a:p>
        </p:txBody>
      </p:sp>
      <p:sp>
        <p:nvSpPr>
          <p:cNvPr id="2846" name="Google Shape;2846;p362"/>
          <p:cNvSpPr/>
          <p:nvPr/>
        </p:nvSpPr>
        <p:spPr>
          <a:xfrm>
            <a:off x="5334150" y="1325725"/>
            <a:ext cx="3211200" cy="1246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FFFFFF"/>
                </a:solidFill>
              </a:rPr>
              <a:t>$ make -C special-resource-operator deploy</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customresourcedefinition.apiextensions.k8s.io/specialresources.sro.openshift.io created</a:t>
            </a:r>
            <a:endParaRPr sz="900">
              <a:solidFill>
                <a:srgbClr val="FFFFFF"/>
              </a:solidFill>
            </a:endParaRPr>
          </a:p>
          <a:p>
            <a:pPr indent="0" lvl="0" marL="0" rtl="0" algn="l">
              <a:spcBef>
                <a:spcPts val="0"/>
              </a:spcBef>
              <a:spcAft>
                <a:spcPts val="0"/>
              </a:spcAft>
              <a:buNone/>
            </a:pPr>
            <a:r>
              <a:rPr lang="en" sz="900">
                <a:solidFill>
                  <a:srgbClr val="FFFFFF"/>
                </a:solidFill>
              </a:rPr>
              <a:t>for obj in manifests/0000_namespace.yaml </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&lt;snip&gt;</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namespace/openshift-sro-operator created</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namespace/openshift-sro created</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specialresource.sro.openshift.io/gpu created</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a:t>
            </a:r>
            <a:endParaRPr>
              <a:solidFill>
                <a:srgbClr val="FFFFFF"/>
              </a:solidFill>
            </a:endParaRPr>
          </a:p>
        </p:txBody>
      </p:sp>
      <p:pic>
        <p:nvPicPr>
          <p:cNvPr id="2847" name="Google Shape;2847;p362"/>
          <p:cNvPicPr preferRelativeResize="0"/>
          <p:nvPr/>
        </p:nvPicPr>
        <p:blipFill>
          <a:blip r:embed="rId3">
            <a:alphaModFix/>
          </a:blip>
          <a:stretch>
            <a:fillRect/>
          </a:stretch>
        </p:blipFill>
        <p:spPr>
          <a:xfrm>
            <a:off x="4648300" y="2934075"/>
            <a:ext cx="4419600" cy="1331546"/>
          </a:xfrm>
          <a:prstGeom prst="rect">
            <a:avLst/>
          </a:prstGeom>
          <a:noFill/>
          <a:ln cap="flat" cmpd="sng" w="9525">
            <a:solidFill>
              <a:srgbClr val="0000FF"/>
            </a:solidFill>
            <a:prstDash val="solid"/>
            <a:round/>
            <a:headEnd len="sm" w="sm" type="none"/>
            <a:tailEnd len="sm" w="sm" type="none"/>
          </a:ln>
        </p:spPr>
      </p:pic>
      <p:sp>
        <p:nvSpPr>
          <p:cNvPr id="2848" name="Google Shape;2848;p36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Tushar Katarki</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2" name="Shape 2852"/>
        <p:cNvGrpSpPr/>
        <p:nvPr/>
      </p:nvGrpSpPr>
      <p:grpSpPr>
        <a:xfrm>
          <a:off x="0" y="0"/>
          <a:ext cx="0" cy="0"/>
          <a:chOff x="0" y="0"/>
          <a:chExt cx="0" cy="0"/>
        </a:xfrm>
      </p:grpSpPr>
      <p:sp>
        <p:nvSpPr>
          <p:cNvPr id="2853" name="Google Shape;2853;p363"/>
          <p:cNvSpPr/>
          <p:nvPr/>
        </p:nvSpPr>
        <p:spPr>
          <a:xfrm>
            <a:off x="3419475" y="1143000"/>
            <a:ext cx="1279500" cy="3213000"/>
          </a:xfrm>
          <a:prstGeom prst="rect">
            <a:avLst/>
          </a:prstGeom>
          <a:solidFill>
            <a:srgbClr val="FFF2CC"/>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63"/>
          <p:cNvSpPr txBox="1"/>
          <p:nvPr/>
        </p:nvSpPr>
        <p:spPr>
          <a:xfrm>
            <a:off x="1314450" y="176100"/>
            <a:ext cx="6515100" cy="72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Overpass Light"/>
                <a:ea typeface="Overpass Light"/>
                <a:cs typeface="Overpass Light"/>
                <a:sym typeface="Overpass Light"/>
              </a:rPr>
              <a:t>Enablement of GPUs in an OpenShift Cluster    </a:t>
            </a:r>
            <a:endParaRPr sz="2000">
              <a:latin typeface="Overpass Light"/>
              <a:ea typeface="Overpass Light"/>
              <a:cs typeface="Overpass Light"/>
              <a:sym typeface="Overpass Light"/>
            </a:endParaRPr>
          </a:p>
        </p:txBody>
      </p:sp>
      <p:grpSp>
        <p:nvGrpSpPr>
          <p:cNvPr id="2855" name="Google Shape;2855;p363"/>
          <p:cNvGrpSpPr/>
          <p:nvPr/>
        </p:nvGrpSpPr>
        <p:grpSpPr>
          <a:xfrm>
            <a:off x="299460" y="3384438"/>
            <a:ext cx="1666565" cy="463277"/>
            <a:chOff x="6800480" y="4853100"/>
            <a:chExt cx="2222087" cy="617702"/>
          </a:xfrm>
        </p:grpSpPr>
        <p:sp>
          <p:nvSpPr>
            <p:cNvPr id="2856" name="Google Shape;2856;p363"/>
            <p:cNvSpPr txBox="1"/>
            <p:nvPr/>
          </p:nvSpPr>
          <p:spPr>
            <a:xfrm>
              <a:off x="7395667" y="4853100"/>
              <a:ext cx="1626900" cy="559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NFD Operator recognizes GPUs and labels the nodes </a:t>
              </a:r>
              <a:endParaRPr sz="900">
                <a:latin typeface="Overpass"/>
                <a:ea typeface="Overpass"/>
                <a:cs typeface="Overpass"/>
                <a:sym typeface="Overpass"/>
              </a:endParaRPr>
            </a:p>
          </p:txBody>
        </p:sp>
        <p:grpSp>
          <p:nvGrpSpPr>
            <p:cNvPr id="2857" name="Google Shape;2857;p363"/>
            <p:cNvGrpSpPr/>
            <p:nvPr/>
          </p:nvGrpSpPr>
          <p:grpSpPr>
            <a:xfrm>
              <a:off x="6800480" y="4875602"/>
              <a:ext cx="595200" cy="595200"/>
              <a:chOff x="1154805" y="3376152"/>
              <a:chExt cx="595200" cy="595200"/>
            </a:xfrm>
          </p:grpSpPr>
          <p:sp>
            <p:nvSpPr>
              <p:cNvPr id="2858" name="Google Shape;2858;p363"/>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859" name="Google Shape;2859;p363"/>
              <p:cNvPicPr preferRelativeResize="0"/>
              <p:nvPr/>
            </p:nvPicPr>
            <p:blipFill rotWithShape="1">
              <a:blip r:embed="rId3">
                <a:alphaModFix/>
              </a:blip>
              <a:srcRect b="11507" l="6316" r="60351" t="11515"/>
              <a:stretch/>
            </p:blipFill>
            <p:spPr>
              <a:xfrm>
                <a:off x="1268676" y="3486344"/>
                <a:ext cx="377101" cy="374907"/>
              </a:xfrm>
              <a:prstGeom prst="rect">
                <a:avLst/>
              </a:prstGeom>
              <a:noFill/>
              <a:ln>
                <a:noFill/>
              </a:ln>
            </p:spPr>
          </p:pic>
        </p:grpSp>
      </p:grpSp>
      <p:grpSp>
        <p:nvGrpSpPr>
          <p:cNvPr id="2860" name="Google Shape;2860;p363"/>
          <p:cNvGrpSpPr/>
          <p:nvPr/>
        </p:nvGrpSpPr>
        <p:grpSpPr>
          <a:xfrm>
            <a:off x="6898585" y="1582987"/>
            <a:ext cx="1666565" cy="463277"/>
            <a:chOff x="6800480" y="4853100"/>
            <a:chExt cx="2222087" cy="617702"/>
          </a:xfrm>
        </p:grpSpPr>
        <p:sp>
          <p:nvSpPr>
            <p:cNvPr id="2861" name="Google Shape;2861;p363"/>
            <p:cNvSpPr txBox="1"/>
            <p:nvPr/>
          </p:nvSpPr>
          <p:spPr>
            <a:xfrm>
              <a:off x="7395667" y="4853100"/>
              <a:ext cx="1626900" cy="559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Special Resources</a:t>
              </a:r>
              <a:r>
                <a:rPr lang="en" sz="900">
                  <a:latin typeface="Overpass"/>
                  <a:ea typeface="Overpass"/>
                  <a:cs typeface="Overpass"/>
                  <a:sym typeface="Overpass"/>
                </a:rPr>
                <a:t> Operator builds the GPU enablement stack  </a:t>
              </a:r>
              <a:endParaRPr sz="900">
                <a:latin typeface="Overpass"/>
                <a:ea typeface="Overpass"/>
                <a:cs typeface="Overpass"/>
                <a:sym typeface="Overpass"/>
              </a:endParaRPr>
            </a:p>
          </p:txBody>
        </p:sp>
        <p:grpSp>
          <p:nvGrpSpPr>
            <p:cNvPr id="2862" name="Google Shape;2862;p363"/>
            <p:cNvGrpSpPr/>
            <p:nvPr/>
          </p:nvGrpSpPr>
          <p:grpSpPr>
            <a:xfrm>
              <a:off x="6800480" y="4875602"/>
              <a:ext cx="595200" cy="595200"/>
              <a:chOff x="1154805" y="3376152"/>
              <a:chExt cx="595200" cy="595200"/>
            </a:xfrm>
          </p:grpSpPr>
          <p:sp>
            <p:nvSpPr>
              <p:cNvPr id="2863" name="Google Shape;2863;p363"/>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864" name="Google Shape;2864;p363"/>
              <p:cNvPicPr preferRelativeResize="0"/>
              <p:nvPr/>
            </p:nvPicPr>
            <p:blipFill rotWithShape="1">
              <a:blip r:embed="rId3">
                <a:alphaModFix/>
              </a:blip>
              <a:srcRect b="11507" l="6316" r="60351" t="11515"/>
              <a:stretch/>
            </p:blipFill>
            <p:spPr>
              <a:xfrm>
                <a:off x="1268676" y="3486344"/>
                <a:ext cx="377101" cy="374907"/>
              </a:xfrm>
              <a:prstGeom prst="rect">
                <a:avLst/>
              </a:prstGeom>
              <a:noFill/>
              <a:ln>
                <a:noFill/>
              </a:ln>
            </p:spPr>
          </p:pic>
        </p:grpSp>
      </p:grpSp>
      <p:sp>
        <p:nvSpPr>
          <p:cNvPr id="2865" name="Google Shape;2865;p363"/>
          <p:cNvSpPr/>
          <p:nvPr/>
        </p:nvSpPr>
        <p:spPr>
          <a:xfrm>
            <a:off x="3533650" y="2171175"/>
            <a:ext cx="1118400" cy="419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CUDA driver (or container) </a:t>
            </a:r>
            <a:endParaRPr sz="900"/>
          </a:p>
        </p:txBody>
      </p:sp>
      <p:sp>
        <p:nvSpPr>
          <p:cNvPr id="2866" name="Google Shape;2866;p363"/>
          <p:cNvSpPr/>
          <p:nvPr/>
        </p:nvSpPr>
        <p:spPr>
          <a:xfrm>
            <a:off x="3533650" y="1256775"/>
            <a:ext cx="1118400" cy="419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K8s device plugin for GPU</a:t>
            </a:r>
            <a:endParaRPr sz="900"/>
          </a:p>
        </p:txBody>
      </p:sp>
      <p:sp>
        <p:nvSpPr>
          <p:cNvPr id="2867" name="Google Shape;2867;p363"/>
          <p:cNvSpPr txBox="1"/>
          <p:nvPr/>
        </p:nvSpPr>
        <p:spPr>
          <a:xfrm>
            <a:off x="2446925" y="3092750"/>
            <a:ext cx="14187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2868" name="Google Shape;2868;p363"/>
          <p:cNvSpPr/>
          <p:nvPr/>
        </p:nvSpPr>
        <p:spPr>
          <a:xfrm>
            <a:off x="3533650" y="2631963"/>
            <a:ext cx="1118400" cy="419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GPU node_exporter for Prometheus   </a:t>
            </a:r>
            <a:endParaRPr sz="900"/>
          </a:p>
        </p:txBody>
      </p:sp>
      <p:sp>
        <p:nvSpPr>
          <p:cNvPr id="2869" name="Google Shape;2869;p363"/>
          <p:cNvSpPr/>
          <p:nvPr/>
        </p:nvSpPr>
        <p:spPr>
          <a:xfrm>
            <a:off x="6509625" y="1028175"/>
            <a:ext cx="262200" cy="1524600"/>
          </a:xfrm>
          <a:prstGeom prst="rightBrace">
            <a:avLst>
              <a:gd fmla="val 8333"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63"/>
          <p:cNvSpPr txBox="1"/>
          <p:nvPr/>
        </p:nvSpPr>
        <p:spPr>
          <a:xfrm>
            <a:off x="5438775" y="3289088"/>
            <a:ext cx="39909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Managing updates and lifecycle with operators.</a:t>
            </a:r>
            <a:br>
              <a:rPr lang="en" sz="1200">
                <a:latin typeface="Overpass"/>
                <a:ea typeface="Overpass"/>
                <a:cs typeface="Overpass"/>
                <a:sym typeface="Overpass"/>
              </a:rPr>
            </a:br>
            <a:r>
              <a:rPr lang="en" sz="1200">
                <a:latin typeface="Overpass"/>
                <a:ea typeface="Overpass"/>
                <a:cs typeface="Overpass"/>
                <a:sym typeface="Overpass"/>
              </a:rPr>
              <a:t>Automating the experience with operators.</a:t>
            </a:r>
            <a:endParaRPr sz="1200">
              <a:latin typeface="Overpass"/>
              <a:ea typeface="Overpass"/>
              <a:cs typeface="Overpass"/>
              <a:sym typeface="Overpass"/>
            </a:endParaRPr>
          </a:p>
          <a:p>
            <a:pPr indent="0" lvl="0" marL="0" rtl="0" algn="l">
              <a:spcBef>
                <a:spcPts val="0"/>
              </a:spcBef>
              <a:spcAft>
                <a:spcPts val="0"/>
              </a:spcAft>
              <a:buClr>
                <a:srgbClr val="000000"/>
              </a:buClr>
              <a:buSzPts val="1100"/>
              <a:buFont typeface="Arial"/>
              <a:buNone/>
            </a:pPr>
            <a:r>
              <a:t/>
            </a:r>
            <a:endParaRPr sz="1200">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p:txBody>
      </p:sp>
      <p:grpSp>
        <p:nvGrpSpPr>
          <p:cNvPr id="2871" name="Google Shape;2871;p363"/>
          <p:cNvGrpSpPr/>
          <p:nvPr/>
        </p:nvGrpSpPr>
        <p:grpSpPr>
          <a:xfrm>
            <a:off x="1675037" y="1863525"/>
            <a:ext cx="4757350" cy="2400408"/>
            <a:chOff x="1903637" y="1711125"/>
            <a:chExt cx="4757350" cy="2400408"/>
          </a:xfrm>
        </p:grpSpPr>
        <p:sp>
          <p:nvSpPr>
            <p:cNvPr id="2872" name="Google Shape;2872;p363"/>
            <p:cNvSpPr/>
            <p:nvPr/>
          </p:nvSpPr>
          <p:spPr>
            <a:xfrm>
              <a:off x="3007013" y="1711125"/>
              <a:ext cx="2555700" cy="1227300"/>
            </a:xfrm>
            <a:prstGeom prst="ellipse">
              <a:avLst/>
            </a:prstGeom>
            <a:noFill/>
            <a:ln cap="flat" cmpd="sng" w="3810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3" name="Google Shape;2873;p363"/>
            <p:cNvPicPr preferRelativeResize="0"/>
            <p:nvPr/>
          </p:nvPicPr>
          <p:blipFill>
            <a:blip r:embed="rId4">
              <a:alphaModFix/>
            </a:blip>
            <a:stretch>
              <a:fillRect/>
            </a:stretch>
          </p:blipFill>
          <p:spPr>
            <a:xfrm>
              <a:off x="1903637" y="2085262"/>
              <a:ext cx="1118525" cy="446521"/>
            </a:xfrm>
            <a:prstGeom prst="rect">
              <a:avLst/>
            </a:prstGeom>
            <a:noFill/>
            <a:ln>
              <a:noFill/>
            </a:ln>
          </p:spPr>
        </p:pic>
        <p:pic>
          <p:nvPicPr>
            <p:cNvPr id="2874" name="Google Shape;2874;p363"/>
            <p:cNvPicPr preferRelativeResize="0"/>
            <p:nvPr/>
          </p:nvPicPr>
          <p:blipFill>
            <a:blip r:embed="rId4">
              <a:alphaModFix/>
            </a:blip>
            <a:stretch>
              <a:fillRect/>
            </a:stretch>
          </p:blipFill>
          <p:spPr>
            <a:xfrm>
              <a:off x="3725612" y="2921225"/>
              <a:ext cx="1118525" cy="446521"/>
            </a:xfrm>
            <a:prstGeom prst="rect">
              <a:avLst/>
            </a:prstGeom>
            <a:noFill/>
            <a:ln>
              <a:noFill/>
            </a:ln>
          </p:spPr>
        </p:pic>
        <p:pic>
          <p:nvPicPr>
            <p:cNvPr id="2875" name="Google Shape;2875;p363"/>
            <p:cNvPicPr preferRelativeResize="0"/>
            <p:nvPr/>
          </p:nvPicPr>
          <p:blipFill>
            <a:blip r:embed="rId5">
              <a:alphaModFix/>
            </a:blip>
            <a:stretch>
              <a:fillRect/>
            </a:stretch>
          </p:blipFill>
          <p:spPr>
            <a:xfrm>
              <a:off x="3713221" y="3349233"/>
              <a:ext cx="381300" cy="381300"/>
            </a:xfrm>
            <a:prstGeom prst="rect">
              <a:avLst/>
            </a:prstGeom>
            <a:noFill/>
            <a:ln>
              <a:noFill/>
            </a:ln>
          </p:spPr>
        </p:pic>
        <p:pic>
          <p:nvPicPr>
            <p:cNvPr id="2876" name="Google Shape;2876;p363"/>
            <p:cNvPicPr preferRelativeResize="0"/>
            <p:nvPr/>
          </p:nvPicPr>
          <p:blipFill>
            <a:blip r:embed="rId4">
              <a:alphaModFix/>
            </a:blip>
            <a:stretch>
              <a:fillRect/>
            </a:stretch>
          </p:blipFill>
          <p:spPr>
            <a:xfrm>
              <a:off x="5542462" y="2085275"/>
              <a:ext cx="1118525" cy="446521"/>
            </a:xfrm>
            <a:prstGeom prst="rect">
              <a:avLst/>
            </a:prstGeom>
            <a:noFill/>
            <a:ln>
              <a:noFill/>
            </a:ln>
          </p:spPr>
        </p:pic>
        <p:pic>
          <p:nvPicPr>
            <p:cNvPr id="2877" name="Google Shape;2877;p363"/>
            <p:cNvPicPr preferRelativeResize="0"/>
            <p:nvPr/>
          </p:nvPicPr>
          <p:blipFill>
            <a:blip r:embed="rId5">
              <a:alphaModFix/>
            </a:blip>
            <a:stretch>
              <a:fillRect/>
            </a:stretch>
          </p:blipFill>
          <p:spPr>
            <a:xfrm>
              <a:off x="4094221" y="3349233"/>
              <a:ext cx="381300" cy="381300"/>
            </a:xfrm>
            <a:prstGeom prst="rect">
              <a:avLst/>
            </a:prstGeom>
            <a:noFill/>
            <a:ln>
              <a:noFill/>
            </a:ln>
          </p:spPr>
        </p:pic>
        <p:pic>
          <p:nvPicPr>
            <p:cNvPr id="2878" name="Google Shape;2878;p363"/>
            <p:cNvPicPr preferRelativeResize="0"/>
            <p:nvPr/>
          </p:nvPicPr>
          <p:blipFill>
            <a:blip r:embed="rId5">
              <a:alphaModFix/>
            </a:blip>
            <a:stretch>
              <a:fillRect/>
            </a:stretch>
          </p:blipFill>
          <p:spPr>
            <a:xfrm>
              <a:off x="4475221" y="3349233"/>
              <a:ext cx="381300" cy="381300"/>
            </a:xfrm>
            <a:prstGeom prst="rect">
              <a:avLst/>
            </a:prstGeom>
            <a:noFill/>
            <a:ln>
              <a:noFill/>
            </a:ln>
          </p:spPr>
        </p:pic>
        <p:pic>
          <p:nvPicPr>
            <p:cNvPr id="2879" name="Google Shape;2879;p363"/>
            <p:cNvPicPr preferRelativeResize="0"/>
            <p:nvPr/>
          </p:nvPicPr>
          <p:blipFill>
            <a:blip r:embed="rId5">
              <a:alphaModFix/>
            </a:blip>
            <a:stretch>
              <a:fillRect/>
            </a:stretch>
          </p:blipFill>
          <p:spPr>
            <a:xfrm>
              <a:off x="3713221" y="3730233"/>
              <a:ext cx="381300" cy="381300"/>
            </a:xfrm>
            <a:prstGeom prst="rect">
              <a:avLst/>
            </a:prstGeom>
            <a:noFill/>
            <a:ln>
              <a:noFill/>
            </a:ln>
          </p:spPr>
        </p:pic>
        <p:pic>
          <p:nvPicPr>
            <p:cNvPr id="2880" name="Google Shape;2880;p363"/>
            <p:cNvPicPr preferRelativeResize="0"/>
            <p:nvPr/>
          </p:nvPicPr>
          <p:blipFill>
            <a:blip r:embed="rId5">
              <a:alphaModFix/>
            </a:blip>
            <a:stretch>
              <a:fillRect/>
            </a:stretch>
          </p:blipFill>
          <p:spPr>
            <a:xfrm>
              <a:off x="4094221" y="3730233"/>
              <a:ext cx="381300" cy="381300"/>
            </a:xfrm>
            <a:prstGeom prst="rect">
              <a:avLst/>
            </a:prstGeom>
            <a:noFill/>
            <a:ln>
              <a:noFill/>
            </a:ln>
          </p:spPr>
        </p:pic>
        <p:pic>
          <p:nvPicPr>
            <p:cNvPr id="2881" name="Google Shape;2881;p363"/>
            <p:cNvPicPr preferRelativeResize="0"/>
            <p:nvPr/>
          </p:nvPicPr>
          <p:blipFill>
            <a:blip r:embed="rId5">
              <a:alphaModFix/>
            </a:blip>
            <a:stretch>
              <a:fillRect/>
            </a:stretch>
          </p:blipFill>
          <p:spPr>
            <a:xfrm>
              <a:off x="4475221" y="3730233"/>
              <a:ext cx="381300" cy="381300"/>
            </a:xfrm>
            <a:prstGeom prst="rect">
              <a:avLst/>
            </a:prstGeom>
            <a:noFill/>
            <a:ln>
              <a:noFill/>
            </a:ln>
          </p:spPr>
        </p:pic>
      </p:grpSp>
      <p:sp>
        <p:nvSpPr>
          <p:cNvPr id="2882" name="Google Shape;2882;p363"/>
          <p:cNvSpPr/>
          <p:nvPr/>
        </p:nvSpPr>
        <p:spPr>
          <a:xfrm flipH="1">
            <a:off x="1937075" y="3028688"/>
            <a:ext cx="293700" cy="1327200"/>
          </a:xfrm>
          <a:prstGeom prst="rightBrace">
            <a:avLst>
              <a:gd fmla="val 8333"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63"/>
          <p:cNvSpPr/>
          <p:nvPr/>
        </p:nvSpPr>
        <p:spPr>
          <a:xfrm>
            <a:off x="2264200" y="3092750"/>
            <a:ext cx="1174200" cy="381300"/>
          </a:xfrm>
          <a:prstGeom prst="snip1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Overpass Light"/>
                <a:ea typeface="Overpass Light"/>
                <a:cs typeface="Overpass Light"/>
                <a:sym typeface="Overpass Light"/>
              </a:rPr>
              <a:t>Label: GPU</a:t>
            </a:r>
            <a:endParaRPr sz="1000"/>
          </a:p>
        </p:txBody>
      </p:sp>
      <p:sp>
        <p:nvSpPr>
          <p:cNvPr id="2884" name="Google Shape;2884;p363"/>
          <p:cNvSpPr/>
          <p:nvPr/>
        </p:nvSpPr>
        <p:spPr>
          <a:xfrm>
            <a:off x="3533650" y="1713975"/>
            <a:ext cx="1118400" cy="419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CRIO  GPU runtime plugin</a:t>
            </a:r>
            <a:endParaRPr sz="900"/>
          </a:p>
        </p:txBody>
      </p:sp>
      <p:sp>
        <p:nvSpPr>
          <p:cNvPr id="2885" name="Google Shape;2885;p363"/>
          <p:cNvSpPr/>
          <p:nvPr/>
        </p:nvSpPr>
        <p:spPr>
          <a:xfrm>
            <a:off x="881850" y="2778000"/>
            <a:ext cx="467700" cy="463200"/>
          </a:xfrm>
          <a:prstGeom prst="star16">
            <a:avLst>
              <a:gd fmla="val 37500" name="adj"/>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1</a:t>
            </a:r>
            <a:endParaRPr b="1" sz="1200">
              <a:solidFill>
                <a:srgbClr val="FFFFFF"/>
              </a:solidFill>
            </a:endParaRPr>
          </a:p>
        </p:txBody>
      </p:sp>
      <p:sp>
        <p:nvSpPr>
          <p:cNvPr id="2886" name="Google Shape;2886;p363"/>
          <p:cNvSpPr/>
          <p:nvPr/>
        </p:nvSpPr>
        <p:spPr>
          <a:xfrm>
            <a:off x="7606500" y="1010800"/>
            <a:ext cx="467700" cy="463200"/>
          </a:xfrm>
          <a:prstGeom prst="star16">
            <a:avLst>
              <a:gd fmla="val 37500" name="adj"/>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2</a:t>
            </a:r>
            <a:endParaRPr b="1" sz="1200">
              <a:solidFill>
                <a:srgbClr val="FFFFFF"/>
              </a:solidFill>
            </a:endParaRPr>
          </a:p>
        </p:txBody>
      </p:sp>
      <p:sp>
        <p:nvSpPr>
          <p:cNvPr id="2887" name="Google Shape;2887;p36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Tushar Katarki</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1" name="Shape 2891"/>
        <p:cNvGrpSpPr/>
        <p:nvPr/>
      </p:nvGrpSpPr>
      <p:grpSpPr>
        <a:xfrm>
          <a:off x="0" y="0"/>
          <a:ext cx="0" cy="0"/>
          <a:chOff x="0" y="0"/>
          <a:chExt cx="0" cy="0"/>
        </a:xfrm>
      </p:grpSpPr>
      <p:sp>
        <p:nvSpPr>
          <p:cNvPr id="2892" name="Google Shape;2892;p364"/>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Node Tuning Operator </a:t>
            </a:r>
            <a:r>
              <a:rPr lang="en"/>
              <a:t>Enhancements</a:t>
            </a:r>
            <a:r>
              <a:rPr lang="en"/>
              <a:t> </a:t>
            </a:r>
            <a:endParaRPr/>
          </a:p>
        </p:txBody>
      </p:sp>
      <p:sp>
        <p:nvSpPr>
          <p:cNvPr id="2893" name="Google Shape;2893;p36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Tushar Katarki</a:t>
            </a:r>
            <a:endParaRPr sz="900">
              <a:solidFill>
                <a:srgbClr val="999999"/>
              </a:solidFill>
              <a:latin typeface="Overpass Light"/>
              <a:ea typeface="Overpass Light"/>
              <a:cs typeface="Overpass Light"/>
              <a:sym typeface="Overpass Light"/>
            </a:endParaRPr>
          </a:p>
        </p:txBody>
      </p:sp>
      <p:sp>
        <p:nvSpPr>
          <p:cNvPr id="2894" name="Google Shape;2894;p364"/>
          <p:cNvSpPr txBox="1"/>
          <p:nvPr/>
        </p:nvSpPr>
        <p:spPr>
          <a:xfrm>
            <a:off x="343650" y="1382800"/>
            <a:ext cx="4228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What is it</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Node Turning Operator was first introduced in OpenShift 4.1 and manages cluster node-level tuning; The default CR is meant for delivering standard node-level tuning.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The enhancements in 4.2 allow for customizing the tunings (for things such as High Performance etc) </a:t>
            </a:r>
            <a:endParaRPr sz="1200">
              <a:solidFill>
                <a:schemeClr val="dk1"/>
              </a:solidFill>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How it works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For custom tuning, create your own tuned CRs. Newly created CRs will be combined with the default CR and custom tuning applied to nodes based on node/pod labels and profile priorities.</a:t>
            </a:r>
            <a:endParaRPr sz="1200">
              <a:solidFill>
                <a:schemeClr val="dk1"/>
              </a:solidFill>
              <a:latin typeface="Overpass Light"/>
              <a:ea typeface="Overpass Light"/>
              <a:cs typeface="Overpass Light"/>
              <a:sym typeface="Overpass Light"/>
            </a:endParaRPr>
          </a:p>
        </p:txBody>
      </p:sp>
      <p:sp>
        <p:nvSpPr>
          <p:cNvPr id="2895" name="Google Shape;2895;p364"/>
          <p:cNvSpPr/>
          <p:nvPr/>
        </p:nvSpPr>
        <p:spPr>
          <a:xfrm>
            <a:off x="4776250" y="1184700"/>
            <a:ext cx="4228500" cy="3738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9FC5E8"/>
                </a:solidFill>
              </a:rPr>
              <a:t># </a:t>
            </a:r>
            <a:r>
              <a:rPr b="1" lang="en" sz="900">
                <a:solidFill>
                  <a:srgbClr val="9FC5E8"/>
                </a:solidFill>
              </a:rPr>
              <a:t>The CR applies custom node-level tuning for nodes that run an ingress pod with label tuned.openshift.io/ingress-pod-label=ingress-pod-label-value</a:t>
            </a:r>
            <a:endParaRPr b="1" sz="900">
              <a:solidFill>
                <a:srgbClr val="9FC5E8"/>
              </a:solidFill>
            </a:endParaRPr>
          </a:p>
          <a:p>
            <a:pPr indent="0" lvl="0" marL="0" rtl="0" algn="l">
              <a:spcBef>
                <a:spcPts val="0"/>
              </a:spcBef>
              <a:spcAft>
                <a:spcPts val="0"/>
              </a:spcAft>
              <a:buClr>
                <a:schemeClr val="dk1"/>
              </a:buClr>
              <a:buSzPts val="1100"/>
              <a:buFont typeface="Arial"/>
              <a:buNone/>
            </a:pPr>
            <a:r>
              <a:rPr lang="en" sz="900">
                <a:solidFill>
                  <a:srgbClr val="FFFFFF"/>
                </a:solidFill>
              </a:rPr>
              <a:t>oc create -f- &lt;&lt;_EOF_</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apiVersion: tuned.openshift.io/v1</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kind: Tuned</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metadata:</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name: ingress</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namespace: openshift-cluster-node-tuning-operator</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spec:</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profile:</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 data: |</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[main]</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summary=A custom OpenShift ingress profile</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include=openshift-control-plane</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[sysctl]</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net.ipv4.ip_local_port_range="1024 65535"</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net.ipv4.tcp_tw_reuse=1</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name: openshift-ingress</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recommend:</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 match:</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 label: tuned.openshift.io/ingress-pod-label</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value: "ingress-pod-label-value"</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type: pod</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priority: 10</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profile: openshift-ingress</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_EOF_</a:t>
            </a:r>
            <a:endParaRPr sz="900">
              <a:solidFill>
                <a:srgbClr val="FFFFFF"/>
              </a:solidFill>
            </a:endParaRPr>
          </a:p>
        </p:txBody>
      </p:sp>
      <p:sp>
        <p:nvSpPr>
          <p:cNvPr id="2896" name="Google Shape;2896;p36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0" name="Shape 2900"/>
        <p:cNvGrpSpPr/>
        <p:nvPr/>
      </p:nvGrpSpPr>
      <p:grpSpPr>
        <a:xfrm>
          <a:off x="0" y="0"/>
          <a:ext cx="0" cy="0"/>
          <a:chOff x="0" y="0"/>
          <a:chExt cx="0" cy="0"/>
        </a:xfrm>
      </p:grpSpPr>
      <p:sp>
        <p:nvSpPr>
          <p:cNvPr id="2901" name="Google Shape;2901;p365"/>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Whitelisting of sysctl for OpenShift 4 and RHEL CoreOS</a:t>
            </a:r>
            <a:endParaRPr/>
          </a:p>
        </p:txBody>
      </p:sp>
      <p:sp>
        <p:nvSpPr>
          <p:cNvPr id="2902" name="Google Shape;2902;p36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Tushar Katarki</a:t>
            </a:r>
            <a:endParaRPr sz="900">
              <a:solidFill>
                <a:srgbClr val="999999"/>
              </a:solidFill>
              <a:latin typeface="Overpass Light"/>
              <a:ea typeface="Overpass Light"/>
              <a:cs typeface="Overpass Light"/>
              <a:sym typeface="Overpass Light"/>
            </a:endParaRPr>
          </a:p>
        </p:txBody>
      </p:sp>
      <p:sp>
        <p:nvSpPr>
          <p:cNvPr id="2903" name="Google Shape;2903;p365"/>
          <p:cNvSpPr txBox="1"/>
          <p:nvPr/>
        </p:nvSpPr>
        <p:spPr>
          <a:xfrm>
            <a:off x="343650" y="1382800"/>
            <a:ext cx="46638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What is it</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Procedure to allow system admins to whitelist sysctl on a per-node basis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All safe sysctls are enabled by default; All unsafe sysctls are disabled by default, and the cluster administrator must  manually enable them on a per-node basis.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New functionality introduces this feature for OpenShift 4 and RHEL CoreOS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How it works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Add a label to the node’s MachineConfigPool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Create a KubeletConfig custom resource on the node with the specificed whitelist of sysctls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Set sysctls on pods using the pod's `securityContext`</a:t>
            </a:r>
            <a:endParaRPr sz="1200">
              <a:solidFill>
                <a:schemeClr val="dk1"/>
              </a:solidFill>
              <a:latin typeface="Overpass Light"/>
              <a:ea typeface="Overpass Light"/>
              <a:cs typeface="Overpass Light"/>
              <a:sym typeface="Overpass Light"/>
            </a:endParaRPr>
          </a:p>
        </p:txBody>
      </p:sp>
      <p:sp>
        <p:nvSpPr>
          <p:cNvPr id="2904" name="Google Shape;2904;p365"/>
          <p:cNvSpPr/>
          <p:nvPr/>
        </p:nvSpPr>
        <p:spPr>
          <a:xfrm>
            <a:off x="5334150" y="1325725"/>
            <a:ext cx="3497100" cy="3597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9FC5E8"/>
                </a:solidFill>
              </a:rPr>
              <a:t># Add a label to the MachineConfigPool where the containers where containers with the unsafe sysctls will run</a:t>
            </a:r>
            <a:endParaRPr b="1" sz="900">
              <a:solidFill>
                <a:srgbClr val="9FC5E8"/>
              </a:solidFill>
            </a:endParaRPr>
          </a:p>
          <a:p>
            <a:pPr indent="0" lvl="0" marL="0" rtl="0" algn="l">
              <a:spcBef>
                <a:spcPts val="0"/>
              </a:spcBef>
              <a:spcAft>
                <a:spcPts val="0"/>
              </a:spcAft>
              <a:buClr>
                <a:schemeClr val="dk1"/>
              </a:buClr>
              <a:buSzPts val="1100"/>
              <a:buFont typeface="Arial"/>
              <a:buNone/>
            </a:pPr>
            <a:r>
              <a:rPr lang="en" sz="900">
                <a:solidFill>
                  <a:srgbClr val="FFFFFF"/>
                </a:solidFill>
              </a:rPr>
              <a:t>$oc edit machineconfigpool worker</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apiVersion: machineconfiguration.openshift.io/v1</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kind: MachineConfigPool</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metadata:</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creationTimestamp: 2019-02-08T14:52:39Z</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generation: 1</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labels:</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custom-kubelet: sysctl (1)</a:t>
            </a:r>
            <a:endParaRPr sz="900">
              <a:solidFill>
                <a:srgbClr val="FFFFFF"/>
              </a:solidFill>
            </a:endParaRPr>
          </a:p>
          <a:p>
            <a:pPr indent="0" lvl="0" marL="0" rtl="0" algn="l">
              <a:spcBef>
                <a:spcPts val="0"/>
              </a:spcBef>
              <a:spcAft>
                <a:spcPts val="0"/>
              </a:spcAft>
              <a:buClr>
                <a:schemeClr val="dk1"/>
              </a:buClr>
              <a:buSzPts val="1100"/>
              <a:buFont typeface="Arial"/>
              <a:buNone/>
            </a:pPr>
            <a:r>
              <a:rPr b="1" lang="en" sz="900">
                <a:solidFill>
                  <a:srgbClr val="9FC5E8"/>
                </a:solidFill>
              </a:rPr>
              <a:t># Add a key: pair label.</a:t>
            </a:r>
            <a:endParaRPr b="1" sz="900">
              <a:solidFill>
                <a:srgbClr val="9FC5E8"/>
              </a:solidFill>
            </a:endParaRPr>
          </a:p>
          <a:p>
            <a:pPr indent="0" lvl="0" marL="0" rtl="0" algn="l">
              <a:spcBef>
                <a:spcPts val="0"/>
              </a:spcBef>
              <a:spcAft>
                <a:spcPts val="0"/>
              </a:spcAft>
              <a:buClr>
                <a:schemeClr val="dk1"/>
              </a:buClr>
              <a:buSzPts val="1100"/>
              <a:buFont typeface="Arial"/>
              <a:buNone/>
            </a:pPr>
            <a:r>
              <a:rPr b="1" lang="en" sz="900">
                <a:solidFill>
                  <a:srgbClr val="9FC5E8"/>
                </a:solidFill>
              </a:rPr>
              <a:t># Create a KubeletConfig Custom Resource (CR)</a:t>
            </a:r>
            <a:endParaRPr b="1" sz="900">
              <a:solidFill>
                <a:srgbClr val="9FC5E8"/>
              </a:solidFill>
            </a:endParaRPr>
          </a:p>
          <a:p>
            <a:pPr indent="0" lvl="0" marL="0" rtl="0" algn="l">
              <a:spcBef>
                <a:spcPts val="0"/>
              </a:spcBef>
              <a:spcAft>
                <a:spcPts val="0"/>
              </a:spcAft>
              <a:buClr>
                <a:schemeClr val="dk1"/>
              </a:buClr>
              <a:buSzPts val="1100"/>
              <a:buFont typeface="Arial"/>
              <a:buNone/>
            </a:pPr>
            <a:r>
              <a:rPr lang="en" sz="900">
                <a:solidFill>
                  <a:srgbClr val="FFFFFF"/>
                </a:solidFill>
              </a:rPr>
              <a:t>apiVersion: machineconfiguration.openshift.io/v1</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kind: KubeletConfig</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metadata:</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name: custom-kubelet</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spec:</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machineConfigPoolSelector:</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matchLabels:</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custom-kubelet: sysctl (1)</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kubeletConfig:</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allowedUnsafeSysctls: (2)</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 "kernel.msg*"</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 "net.ipv4.route.min_pmtu"</a:t>
            </a:r>
            <a:endParaRPr sz="900">
              <a:solidFill>
                <a:srgbClr val="FFFFFF"/>
              </a:solidFill>
            </a:endParaRPr>
          </a:p>
          <a:p>
            <a:pPr indent="0" lvl="0" marL="0" rtl="0" algn="l">
              <a:spcBef>
                <a:spcPts val="0"/>
              </a:spcBef>
              <a:spcAft>
                <a:spcPts val="0"/>
              </a:spcAft>
              <a:buClr>
                <a:schemeClr val="dk1"/>
              </a:buClr>
              <a:buSzPts val="1100"/>
              <a:buFont typeface="Arial"/>
              <a:buNone/>
            </a:pPr>
            <a:r>
              <a:rPr lang="en" sz="900">
                <a:solidFill>
                  <a:srgbClr val="FFFFFF"/>
                </a:solidFill>
              </a:rPr>
              <a:t>$ oc apply -f set-sysctl-worker.yaml</a:t>
            </a:r>
            <a:endParaRPr sz="1000">
              <a:solidFill>
                <a:srgbClr val="24292E"/>
              </a:solidFill>
              <a:highlight>
                <a:srgbClr val="F6F8FA"/>
              </a:highlight>
              <a:latin typeface="Consolas"/>
              <a:ea typeface="Consolas"/>
              <a:cs typeface="Consolas"/>
              <a:sym typeface="Consolas"/>
            </a:endParaRPr>
          </a:p>
        </p:txBody>
      </p:sp>
      <p:sp>
        <p:nvSpPr>
          <p:cNvPr id="2905" name="Google Shape;2905;p36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9" name="Shape 2909"/>
        <p:cNvGrpSpPr/>
        <p:nvPr/>
      </p:nvGrpSpPr>
      <p:grpSpPr>
        <a:xfrm>
          <a:off x="0" y="0"/>
          <a:ext cx="0" cy="0"/>
          <a:chOff x="0" y="0"/>
          <a:chExt cx="0" cy="0"/>
        </a:xfrm>
      </p:grpSpPr>
      <p:sp>
        <p:nvSpPr>
          <p:cNvPr id="2910" name="Google Shape;2910;p366"/>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INSTALLER PROVISIONED OPENSHIFT-ON-OPENSTACK</a:t>
            </a:r>
            <a:endParaRPr/>
          </a:p>
        </p:txBody>
      </p:sp>
      <p:sp>
        <p:nvSpPr>
          <p:cNvPr id="2911" name="Google Shape;2911;p3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a:t>
            </a:r>
            <a:endParaRPr/>
          </a:p>
        </p:txBody>
      </p:sp>
      <p:sp>
        <p:nvSpPr>
          <p:cNvPr id="2912" name="Google Shape;2912;p366"/>
          <p:cNvSpPr/>
          <p:nvPr/>
        </p:nvSpPr>
        <p:spPr>
          <a:xfrm>
            <a:off x="6357050" y="1299100"/>
            <a:ext cx="1997100" cy="2628300"/>
          </a:xfrm>
          <a:prstGeom prst="roundRect">
            <a:avLst>
              <a:gd fmla="val 16667" name="adj"/>
            </a:avLst>
          </a:prstGeom>
          <a:solidFill>
            <a:srgbClr val="D9EAD3"/>
          </a:solidFill>
          <a:ln cap="flat" cmpd="sng" w="9525">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Red Hat OpenStack Platform Overcloud</a:t>
            </a:r>
            <a:r>
              <a:rPr lang="en" sz="1200">
                <a:solidFill>
                  <a:srgbClr val="FFFFFF"/>
                </a:solidFill>
                <a:latin typeface="Overpass"/>
                <a:ea typeface="Overpass"/>
                <a:cs typeface="Overpass"/>
                <a:sym typeface="Overpass"/>
              </a:rPr>
              <a:t> </a:t>
            </a:r>
            <a:endParaRPr sz="1200">
              <a:solidFill>
                <a:srgbClr val="FFFFFF"/>
              </a:solidFill>
              <a:latin typeface="Overpass"/>
              <a:ea typeface="Overpass"/>
              <a:cs typeface="Overpass"/>
              <a:sym typeface="Overpass"/>
            </a:endParaRPr>
          </a:p>
        </p:txBody>
      </p:sp>
      <p:sp>
        <p:nvSpPr>
          <p:cNvPr id="2913" name="Google Shape;2913;p366"/>
          <p:cNvSpPr/>
          <p:nvPr/>
        </p:nvSpPr>
        <p:spPr>
          <a:xfrm>
            <a:off x="6467275" y="1481425"/>
            <a:ext cx="1806300" cy="1806900"/>
          </a:xfrm>
          <a:prstGeom prst="roundRect">
            <a:avLst>
              <a:gd fmla="val 16667" name="adj"/>
            </a:avLst>
          </a:prstGeom>
          <a:solidFill>
            <a:srgbClr val="EFEFEF"/>
          </a:solid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Overpass"/>
                <a:ea typeface="Overpass"/>
                <a:cs typeface="Overpass"/>
                <a:sym typeface="Overpass"/>
              </a:rPr>
              <a:t>OpenShift Cluster</a:t>
            </a:r>
            <a:endParaRPr sz="1200">
              <a:latin typeface="Overpass"/>
              <a:ea typeface="Overpass"/>
              <a:cs typeface="Overpass"/>
              <a:sym typeface="Overpass"/>
            </a:endParaRPr>
          </a:p>
        </p:txBody>
      </p:sp>
      <p:sp>
        <p:nvSpPr>
          <p:cNvPr id="2914" name="Google Shape;2914;p366"/>
          <p:cNvSpPr/>
          <p:nvPr/>
        </p:nvSpPr>
        <p:spPr>
          <a:xfrm>
            <a:off x="4259150" y="2268900"/>
            <a:ext cx="1555500" cy="457500"/>
          </a:xfrm>
          <a:prstGeom prst="roundRect">
            <a:avLst>
              <a:gd fmla="val 16667" name="adj"/>
            </a:avLst>
          </a:prstGeom>
          <a:solidFill>
            <a:srgbClr val="F4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openshift-install</a:t>
            </a:r>
            <a:endParaRPr sz="1200">
              <a:latin typeface="Proxima Nova"/>
              <a:ea typeface="Proxima Nova"/>
              <a:cs typeface="Proxima Nova"/>
              <a:sym typeface="Proxima Nova"/>
            </a:endParaRPr>
          </a:p>
        </p:txBody>
      </p:sp>
      <p:sp>
        <p:nvSpPr>
          <p:cNvPr id="2915" name="Google Shape;2915;p366"/>
          <p:cNvSpPr/>
          <p:nvPr/>
        </p:nvSpPr>
        <p:spPr>
          <a:xfrm>
            <a:off x="6880625" y="1907201"/>
            <a:ext cx="942900" cy="327300"/>
          </a:xfrm>
          <a:prstGeom prst="roundRect">
            <a:avLst>
              <a:gd fmla="val 16667" name="adj"/>
            </a:avLst>
          </a:prstGeom>
          <a:solidFill>
            <a:srgbClr val="FFF2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cxnSp>
        <p:nvCxnSpPr>
          <p:cNvPr id="2916" name="Google Shape;2916;p366"/>
          <p:cNvCxnSpPr>
            <a:stCxn id="2914" idx="3"/>
            <a:endCxn id="2917" idx="1"/>
          </p:cNvCxnSpPr>
          <p:nvPr/>
        </p:nvCxnSpPr>
        <p:spPr>
          <a:xfrm flipH="1" rot="10800000">
            <a:off x="5814650" y="2451750"/>
            <a:ext cx="1065900" cy="45900"/>
          </a:xfrm>
          <a:prstGeom prst="straightConnector1">
            <a:avLst/>
          </a:prstGeom>
          <a:noFill/>
          <a:ln cap="flat" cmpd="sng" w="9525">
            <a:solidFill>
              <a:srgbClr val="666666"/>
            </a:solidFill>
            <a:prstDash val="solid"/>
            <a:round/>
            <a:headEnd len="med" w="med" type="none"/>
            <a:tailEnd len="med" w="med" type="triangle"/>
          </a:ln>
        </p:spPr>
      </p:cxnSp>
      <p:cxnSp>
        <p:nvCxnSpPr>
          <p:cNvPr id="2918" name="Google Shape;2918;p366"/>
          <p:cNvCxnSpPr>
            <a:stCxn id="2914" idx="3"/>
            <a:endCxn id="2915" idx="1"/>
          </p:cNvCxnSpPr>
          <p:nvPr/>
        </p:nvCxnSpPr>
        <p:spPr>
          <a:xfrm flipH="1" rot="10800000">
            <a:off x="5814650" y="2070750"/>
            <a:ext cx="1065900" cy="426900"/>
          </a:xfrm>
          <a:prstGeom prst="straightConnector1">
            <a:avLst/>
          </a:prstGeom>
          <a:noFill/>
          <a:ln cap="flat" cmpd="sng" w="9525">
            <a:solidFill>
              <a:srgbClr val="666666"/>
            </a:solidFill>
            <a:prstDash val="solid"/>
            <a:round/>
            <a:headEnd len="med" w="med" type="none"/>
            <a:tailEnd len="med" w="med" type="triangle"/>
          </a:ln>
        </p:spPr>
      </p:cxnSp>
      <p:cxnSp>
        <p:nvCxnSpPr>
          <p:cNvPr id="2919" name="Google Shape;2919;p366"/>
          <p:cNvCxnSpPr>
            <a:stCxn id="2914" idx="3"/>
            <a:endCxn id="2920" idx="1"/>
          </p:cNvCxnSpPr>
          <p:nvPr/>
        </p:nvCxnSpPr>
        <p:spPr>
          <a:xfrm>
            <a:off x="5814650" y="2497650"/>
            <a:ext cx="1065900" cy="335100"/>
          </a:xfrm>
          <a:prstGeom prst="straightConnector1">
            <a:avLst/>
          </a:prstGeom>
          <a:noFill/>
          <a:ln cap="flat" cmpd="sng" w="9525">
            <a:solidFill>
              <a:srgbClr val="666666"/>
            </a:solidFill>
            <a:prstDash val="solid"/>
            <a:round/>
            <a:headEnd len="med" w="med" type="none"/>
            <a:tailEnd len="med" w="med" type="triangle"/>
          </a:ln>
        </p:spPr>
      </p:cxnSp>
      <p:pic>
        <p:nvPicPr>
          <p:cNvPr id="2921" name="Google Shape;2921;p366"/>
          <p:cNvPicPr preferRelativeResize="0"/>
          <p:nvPr/>
        </p:nvPicPr>
        <p:blipFill>
          <a:blip r:embed="rId3">
            <a:alphaModFix/>
          </a:blip>
          <a:stretch>
            <a:fillRect/>
          </a:stretch>
        </p:blipFill>
        <p:spPr>
          <a:xfrm>
            <a:off x="6572424" y="1636800"/>
            <a:ext cx="240026" cy="202550"/>
          </a:xfrm>
          <a:prstGeom prst="rect">
            <a:avLst/>
          </a:prstGeom>
          <a:noFill/>
          <a:ln>
            <a:noFill/>
          </a:ln>
        </p:spPr>
      </p:pic>
      <p:sp>
        <p:nvSpPr>
          <p:cNvPr id="2922" name="Google Shape;2922;p366"/>
          <p:cNvSpPr txBox="1"/>
          <p:nvPr/>
        </p:nvSpPr>
        <p:spPr>
          <a:xfrm>
            <a:off x="392000" y="1289050"/>
            <a:ext cx="4055700" cy="31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OSP 13 (Long Life Release) and OSP 15</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a:p>
            <a:pPr indent="0" lvl="0" marL="0" rtl="0" algn="l">
              <a:spcBef>
                <a:spcPts val="0"/>
              </a:spcBef>
              <a:spcAft>
                <a:spcPts val="0"/>
              </a:spcAft>
              <a:buNone/>
            </a:pPr>
            <a:r>
              <a:rPr lang="en" sz="1200">
                <a:latin typeface="Overpass Light"/>
                <a:ea typeface="Overpass Light"/>
                <a:cs typeface="Overpass Light"/>
                <a:sym typeface="Overpass Light"/>
              </a:rPr>
              <a:t>The OCP installer provisions (no customization):</a:t>
            </a:r>
            <a:endParaRPr sz="12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Networks</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Internal Load Balancers</a:t>
            </a:r>
            <a:r>
              <a:rPr baseline="30000" lang="en" sz="1100">
                <a:latin typeface="Overpass Light"/>
                <a:ea typeface="Overpass Light"/>
                <a:cs typeface="Overpass Light"/>
                <a:sym typeface="Overpass Light"/>
              </a:rPr>
              <a:t>1</a:t>
            </a:r>
            <a:endParaRPr baseline="30000"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Internal DNS</a:t>
            </a:r>
            <a:r>
              <a:rPr baseline="30000" lang="en" sz="1100">
                <a:solidFill>
                  <a:schemeClr val="dk1"/>
                </a:solidFill>
                <a:latin typeface="Overpass Light"/>
                <a:ea typeface="Overpass Light"/>
                <a:cs typeface="Overpass Light"/>
                <a:sym typeface="Overpass Light"/>
              </a:rPr>
              <a:t>1</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OpenStack Instances</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RHEL CoreOS</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CoreOS Ignition Configs</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OpenShift Worker Nodes</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OpenShift Cluster Resources</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a:p>
            <a:pPr indent="0" lvl="0" marL="0" rtl="0" algn="l">
              <a:spcBef>
                <a:spcPts val="0"/>
              </a:spcBef>
              <a:spcAft>
                <a:spcPts val="0"/>
              </a:spcAft>
              <a:buNone/>
            </a:pPr>
            <a:r>
              <a:rPr lang="en" sz="1200">
                <a:latin typeface="Overpass Light"/>
                <a:ea typeface="Overpass Light"/>
                <a:cs typeface="Overpass Light"/>
                <a:sym typeface="Overpass Light"/>
              </a:rPr>
              <a:t>Kuryr:</a:t>
            </a:r>
            <a:endParaRPr sz="12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Manually enabled (not default)</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Target OSP requires Neutron trunk ports</a:t>
            </a:r>
            <a:r>
              <a:rPr baseline="30000" lang="en" sz="1100">
                <a:latin typeface="Overpass Light"/>
                <a:ea typeface="Overpass Light"/>
                <a:cs typeface="Overpass Light"/>
                <a:sym typeface="Overpass Light"/>
              </a:rPr>
              <a:t>2</a:t>
            </a:r>
            <a:r>
              <a:rPr lang="en" sz="1100">
                <a:latin typeface="Overpass Light"/>
                <a:ea typeface="Overpass Light"/>
                <a:cs typeface="Overpass Light"/>
                <a:sym typeface="Overpass Light"/>
              </a:rPr>
              <a:t> + Octavia</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Supports OCP network policies</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IP Block support</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923" name="Google Shape;2923;p366"/>
          <p:cNvSpPr txBox="1"/>
          <p:nvPr/>
        </p:nvSpPr>
        <p:spPr>
          <a:xfrm>
            <a:off x="3086250" y="4741625"/>
            <a:ext cx="52167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aseline="30000" lang="en" sz="900">
                <a:latin typeface="Overpass Light"/>
                <a:ea typeface="Overpass Light"/>
                <a:cs typeface="Overpass Light"/>
                <a:sym typeface="Overpass Light"/>
              </a:rPr>
              <a:t>1</a:t>
            </a:r>
            <a:r>
              <a:rPr lang="en" sz="900">
                <a:latin typeface="Overpass Light"/>
                <a:ea typeface="Overpass Light"/>
                <a:cs typeface="Overpass Light"/>
                <a:sym typeface="Overpass Light"/>
              </a:rPr>
              <a:t>External Load Balancers (routing) and external DNS servers are provided by the user.</a:t>
            </a:r>
            <a:endParaRPr sz="900">
              <a:latin typeface="Overpass Light"/>
              <a:ea typeface="Overpass Light"/>
              <a:cs typeface="Overpass Light"/>
              <a:sym typeface="Overpass Light"/>
            </a:endParaRPr>
          </a:p>
          <a:p>
            <a:pPr indent="0" lvl="0" marL="0" rtl="0" algn="l">
              <a:spcBef>
                <a:spcPts val="0"/>
              </a:spcBef>
              <a:spcAft>
                <a:spcPts val="0"/>
              </a:spcAft>
              <a:buNone/>
            </a:pPr>
            <a:r>
              <a:rPr baseline="30000" lang="en" sz="900">
                <a:latin typeface="Overpass Light"/>
                <a:ea typeface="Overpass Light"/>
                <a:cs typeface="Overpass Light"/>
                <a:sym typeface="Overpass Light"/>
              </a:rPr>
              <a:t>2</a:t>
            </a:r>
            <a:r>
              <a:rPr lang="en" sz="900">
                <a:latin typeface="Overpass Light"/>
                <a:ea typeface="Overpass Light"/>
                <a:cs typeface="Overpass Light"/>
                <a:sym typeface="Overpass Light"/>
              </a:rPr>
              <a:t>Neutron trunk ports are enabled by default on Director deployments.</a:t>
            </a:r>
            <a:endParaRPr sz="900">
              <a:latin typeface="Overpass Light"/>
              <a:ea typeface="Overpass Light"/>
              <a:cs typeface="Overpass Light"/>
              <a:sym typeface="Overpass Light"/>
            </a:endParaRPr>
          </a:p>
          <a:p>
            <a:pPr indent="0" lvl="0" marL="0" rtl="0" algn="l">
              <a:spcBef>
                <a:spcPts val="0"/>
              </a:spcBef>
              <a:spcAft>
                <a:spcPts val="0"/>
              </a:spcAft>
              <a:buNone/>
            </a:pPr>
            <a:r>
              <a:t/>
            </a:r>
            <a:endParaRPr sz="1000">
              <a:latin typeface="Overpass Light"/>
              <a:ea typeface="Overpass Light"/>
              <a:cs typeface="Overpass Light"/>
              <a:sym typeface="Overpass Light"/>
            </a:endParaRPr>
          </a:p>
        </p:txBody>
      </p:sp>
      <p:pic>
        <p:nvPicPr>
          <p:cNvPr id="2924" name="Google Shape;2924;p366"/>
          <p:cNvPicPr preferRelativeResize="0"/>
          <p:nvPr/>
        </p:nvPicPr>
        <p:blipFill>
          <a:blip r:embed="rId3">
            <a:alphaModFix/>
          </a:blip>
          <a:stretch>
            <a:fillRect/>
          </a:stretch>
        </p:blipFill>
        <p:spPr>
          <a:xfrm>
            <a:off x="4362624" y="2398800"/>
            <a:ext cx="240026" cy="202550"/>
          </a:xfrm>
          <a:prstGeom prst="rect">
            <a:avLst/>
          </a:prstGeom>
          <a:noFill/>
          <a:ln>
            <a:noFill/>
          </a:ln>
        </p:spPr>
      </p:pic>
      <p:sp>
        <p:nvSpPr>
          <p:cNvPr id="2925" name="Google Shape;2925;p366"/>
          <p:cNvSpPr txBox="1"/>
          <p:nvPr/>
        </p:nvSpPr>
        <p:spPr>
          <a:xfrm>
            <a:off x="6886780" y="2936517"/>
            <a:ext cx="3993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verpass"/>
                <a:ea typeface="Overpass"/>
                <a:cs typeface="Overpass"/>
                <a:sym typeface="Overpass"/>
              </a:rPr>
              <a:t>⋯</a:t>
            </a:r>
            <a:endParaRPr b="1">
              <a:latin typeface="Overpass"/>
              <a:ea typeface="Overpass"/>
              <a:cs typeface="Overpass"/>
              <a:sym typeface="Overpass"/>
            </a:endParaRPr>
          </a:p>
        </p:txBody>
      </p:sp>
      <p:cxnSp>
        <p:nvCxnSpPr>
          <p:cNvPr id="2926" name="Google Shape;2926;p366"/>
          <p:cNvCxnSpPr>
            <a:stCxn id="2914" idx="3"/>
            <a:endCxn id="2925" idx="1"/>
          </p:cNvCxnSpPr>
          <p:nvPr/>
        </p:nvCxnSpPr>
        <p:spPr>
          <a:xfrm>
            <a:off x="5814650" y="2497650"/>
            <a:ext cx="1072200" cy="648600"/>
          </a:xfrm>
          <a:prstGeom prst="straightConnector1">
            <a:avLst/>
          </a:prstGeom>
          <a:noFill/>
          <a:ln cap="flat" cmpd="sng" w="9525">
            <a:solidFill>
              <a:srgbClr val="666666"/>
            </a:solidFill>
            <a:prstDash val="solid"/>
            <a:round/>
            <a:headEnd len="med" w="med" type="none"/>
            <a:tailEnd len="med" w="med" type="triangle"/>
          </a:ln>
        </p:spPr>
      </p:cxnSp>
      <p:pic>
        <p:nvPicPr>
          <p:cNvPr id="2927" name="Google Shape;2927;p366"/>
          <p:cNvPicPr preferRelativeResize="0"/>
          <p:nvPr/>
        </p:nvPicPr>
        <p:blipFill>
          <a:blip r:embed="rId4">
            <a:alphaModFix/>
          </a:blip>
          <a:stretch>
            <a:fillRect/>
          </a:stretch>
        </p:blipFill>
        <p:spPr>
          <a:xfrm>
            <a:off x="6980080" y="1950138"/>
            <a:ext cx="716121" cy="238226"/>
          </a:xfrm>
          <a:prstGeom prst="rect">
            <a:avLst/>
          </a:prstGeom>
          <a:noFill/>
          <a:ln>
            <a:noFill/>
          </a:ln>
        </p:spPr>
      </p:pic>
      <p:sp>
        <p:nvSpPr>
          <p:cNvPr id="2917" name="Google Shape;2917;p366"/>
          <p:cNvSpPr/>
          <p:nvPr/>
        </p:nvSpPr>
        <p:spPr>
          <a:xfrm>
            <a:off x="6880625" y="2288201"/>
            <a:ext cx="942900" cy="327300"/>
          </a:xfrm>
          <a:prstGeom prst="roundRect">
            <a:avLst>
              <a:gd fmla="val 16667" name="adj"/>
            </a:avLst>
          </a:prstGeom>
          <a:solidFill>
            <a:srgbClr val="FFF2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pic>
        <p:nvPicPr>
          <p:cNvPr id="2928" name="Google Shape;2928;p366"/>
          <p:cNvPicPr preferRelativeResize="0"/>
          <p:nvPr/>
        </p:nvPicPr>
        <p:blipFill>
          <a:blip r:embed="rId4">
            <a:alphaModFix/>
          </a:blip>
          <a:stretch>
            <a:fillRect/>
          </a:stretch>
        </p:blipFill>
        <p:spPr>
          <a:xfrm>
            <a:off x="6980080" y="2331138"/>
            <a:ext cx="716121" cy="238226"/>
          </a:xfrm>
          <a:prstGeom prst="rect">
            <a:avLst/>
          </a:prstGeom>
          <a:noFill/>
          <a:ln>
            <a:noFill/>
          </a:ln>
        </p:spPr>
      </p:pic>
      <p:sp>
        <p:nvSpPr>
          <p:cNvPr id="2920" name="Google Shape;2920;p366"/>
          <p:cNvSpPr/>
          <p:nvPr/>
        </p:nvSpPr>
        <p:spPr>
          <a:xfrm>
            <a:off x="6880625" y="2669201"/>
            <a:ext cx="942900" cy="327300"/>
          </a:xfrm>
          <a:prstGeom prst="roundRect">
            <a:avLst>
              <a:gd fmla="val 16667" name="adj"/>
            </a:avLst>
          </a:prstGeom>
          <a:solidFill>
            <a:srgbClr val="FFF2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pic>
        <p:nvPicPr>
          <p:cNvPr id="2929" name="Google Shape;2929;p366"/>
          <p:cNvPicPr preferRelativeResize="0"/>
          <p:nvPr/>
        </p:nvPicPr>
        <p:blipFill>
          <a:blip r:embed="rId4">
            <a:alphaModFix/>
          </a:blip>
          <a:stretch>
            <a:fillRect/>
          </a:stretch>
        </p:blipFill>
        <p:spPr>
          <a:xfrm>
            <a:off x="6980080" y="2712138"/>
            <a:ext cx="716121" cy="238226"/>
          </a:xfrm>
          <a:prstGeom prst="rect">
            <a:avLst/>
          </a:prstGeom>
          <a:noFill/>
          <a:ln>
            <a:noFill/>
          </a:ln>
        </p:spPr>
      </p:pic>
      <p:sp>
        <p:nvSpPr>
          <p:cNvPr id="2930" name="Google Shape;2930;p36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Ramon Acedo</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4" name="Shape 2934"/>
        <p:cNvGrpSpPr/>
        <p:nvPr/>
      </p:nvGrpSpPr>
      <p:grpSpPr>
        <a:xfrm>
          <a:off x="0" y="0"/>
          <a:ext cx="0" cy="0"/>
          <a:chOff x="0" y="0"/>
          <a:chExt cx="0" cy="0"/>
        </a:xfrm>
      </p:grpSpPr>
      <p:sp>
        <p:nvSpPr>
          <p:cNvPr id="2935" name="Google Shape;2935;p36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OVN TECHNICAL PREVIEW</a:t>
            </a:r>
            <a:endParaRPr/>
          </a:p>
        </p:txBody>
      </p:sp>
      <p:sp>
        <p:nvSpPr>
          <p:cNvPr id="2936" name="Google Shape;2936;p3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a:t>
            </a:r>
            <a:endParaRPr/>
          </a:p>
        </p:txBody>
      </p:sp>
      <p:sp>
        <p:nvSpPr>
          <p:cNvPr id="2937" name="Google Shape;2937;p367"/>
          <p:cNvSpPr txBox="1"/>
          <p:nvPr/>
        </p:nvSpPr>
        <p:spPr>
          <a:xfrm>
            <a:off x="693525" y="2279225"/>
            <a:ext cx="3861600" cy="1992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Low barrier to integration (implementation of virtual networking via OVS)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SDN portfolio consolidation / common network technology</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Virtually eliminate iptables scale issues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Heterogeneous Linux/Windows clusters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Ability to have a cluster network that spans on-prem nodes and cloud nodes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Full Network Policy Support </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938" name="Google Shape;2938;p367"/>
          <p:cNvSpPr txBox="1"/>
          <p:nvPr/>
        </p:nvSpPr>
        <p:spPr>
          <a:xfrm>
            <a:off x="4732125" y="2279225"/>
            <a:ext cx="3935100" cy="2025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Egress IP per pod</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Distributed L4 Ingress/Egress firewall</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Distributed services LB</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Multi-Network/Interface</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Heterogeneous clusters w/ Windows nodes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Capability to span on-prem &amp; cloud nodes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Traffic isolation / Multi-tenancy</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DPDK support</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Encrypted tunnels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IPv6 / DHCPv6</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QoS, Control/Data plane separation</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p:txBody>
      </p:sp>
      <p:pic>
        <p:nvPicPr>
          <p:cNvPr id="2939" name="Google Shape;2939;p367"/>
          <p:cNvPicPr preferRelativeResize="0"/>
          <p:nvPr/>
        </p:nvPicPr>
        <p:blipFill>
          <a:blip r:embed="rId3">
            <a:alphaModFix/>
          </a:blip>
          <a:stretch>
            <a:fillRect/>
          </a:stretch>
        </p:blipFill>
        <p:spPr>
          <a:xfrm>
            <a:off x="7806150" y="1022950"/>
            <a:ext cx="493150" cy="493150"/>
          </a:xfrm>
          <a:prstGeom prst="rect">
            <a:avLst/>
          </a:prstGeom>
          <a:noFill/>
          <a:ln>
            <a:noFill/>
          </a:ln>
        </p:spPr>
      </p:pic>
      <p:sp>
        <p:nvSpPr>
          <p:cNvPr id="2940" name="Google Shape;2940;p367"/>
          <p:cNvSpPr txBox="1"/>
          <p:nvPr/>
        </p:nvSpPr>
        <p:spPr>
          <a:xfrm>
            <a:off x="663800" y="1206125"/>
            <a:ext cx="67917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If we are to continue to grow OpenShift as a product, we need to make it easier to grow and improve our networking capabilities, with less investment, while maintaining stability at scale.</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a:p>
            <a:pPr indent="0" lvl="0" marL="0" rtl="0" algn="l">
              <a:spcBef>
                <a:spcPts val="0"/>
              </a:spcBef>
              <a:spcAft>
                <a:spcPts val="0"/>
              </a:spcAft>
              <a:buNone/>
            </a:pPr>
            <a:r>
              <a:rPr lang="en" sz="1200">
                <a:latin typeface="Overpass Light"/>
                <a:ea typeface="Overpass Light"/>
                <a:cs typeface="Overpass Light"/>
                <a:sym typeface="Overpass Light"/>
              </a:rPr>
              <a:t>OVN has many advantages, including acceleration of customer-driven feature requirements, some of which are pre-enabled:</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941" name="Google Shape;2941;p367"/>
          <p:cNvSpPr/>
          <p:nvPr/>
        </p:nvSpPr>
        <p:spPr>
          <a:xfrm>
            <a:off x="7312175" y="163000"/>
            <a:ext cx="1481100" cy="377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verpass"/>
                <a:ea typeface="Overpass"/>
                <a:cs typeface="Overpass"/>
                <a:sym typeface="Overpass"/>
              </a:rPr>
              <a:t>OPENSHIFT</a:t>
            </a:r>
            <a:endParaRPr b="1" sz="1800">
              <a:solidFill>
                <a:srgbClr val="FFFFFF"/>
              </a:solidFill>
              <a:latin typeface="Overpass"/>
              <a:ea typeface="Overpass"/>
              <a:cs typeface="Overpass"/>
              <a:sym typeface="Overpass"/>
            </a:endParaRPr>
          </a:p>
        </p:txBody>
      </p:sp>
      <p:sp>
        <p:nvSpPr>
          <p:cNvPr id="2942" name="Google Shape;2942;p367"/>
          <p:cNvSpPr/>
          <p:nvPr/>
        </p:nvSpPr>
        <p:spPr>
          <a:xfrm>
            <a:off x="7312175" y="552820"/>
            <a:ext cx="1481100" cy="164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KUBERNETES CNI</a:t>
            </a:r>
            <a:endParaRPr sz="1000">
              <a:solidFill>
                <a:srgbClr val="FFFFFF"/>
              </a:solidFill>
              <a:latin typeface="Overpass"/>
              <a:ea typeface="Overpass"/>
              <a:cs typeface="Overpass"/>
              <a:sym typeface="Overpass"/>
            </a:endParaRPr>
          </a:p>
        </p:txBody>
      </p:sp>
      <p:cxnSp>
        <p:nvCxnSpPr>
          <p:cNvPr id="2943" name="Google Shape;2943;p367"/>
          <p:cNvCxnSpPr/>
          <p:nvPr/>
        </p:nvCxnSpPr>
        <p:spPr>
          <a:xfrm>
            <a:off x="8046125" y="717275"/>
            <a:ext cx="13200" cy="300300"/>
          </a:xfrm>
          <a:prstGeom prst="straightConnector1">
            <a:avLst/>
          </a:prstGeom>
          <a:noFill/>
          <a:ln cap="flat" cmpd="sng" w="9525">
            <a:solidFill>
              <a:srgbClr val="666666"/>
            </a:solidFill>
            <a:prstDash val="solid"/>
            <a:round/>
            <a:headEnd len="med" w="med" type="triangle"/>
            <a:tailEnd len="med" w="med" type="triangle"/>
          </a:ln>
        </p:spPr>
      </p:cxnSp>
      <p:sp>
        <p:nvSpPr>
          <p:cNvPr id="2944" name="Google Shape;2944;p36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2945" name="Google Shape;2945;p367"/>
          <p:cNvSpPr txBox="1"/>
          <p:nvPr/>
        </p:nvSpPr>
        <p:spPr>
          <a:xfrm>
            <a:off x="8246928" y="1100593"/>
            <a:ext cx="542700" cy="3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Overpass"/>
                <a:ea typeface="Overpass"/>
                <a:cs typeface="Overpass"/>
                <a:sym typeface="Overpass"/>
              </a:rPr>
              <a:t>OVN</a:t>
            </a:r>
            <a:endParaRPr b="1" sz="1000">
              <a:latin typeface="Overpass"/>
              <a:ea typeface="Overpass"/>
              <a:cs typeface="Overpass"/>
              <a:sym typeface="Overpas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9" name="Shape 2949"/>
        <p:cNvGrpSpPr/>
        <p:nvPr/>
      </p:nvGrpSpPr>
      <p:grpSpPr>
        <a:xfrm>
          <a:off x="0" y="0"/>
          <a:ext cx="0" cy="0"/>
          <a:chOff x="0" y="0"/>
          <a:chExt cx="0" cy="0"/>
        </a:xfrm>
      </p:grpSpPr>
      <p:sp>
        <p:nvSpPr>
          <p:cNvPr id="2950" name="Google Shape;2950;p368"/>
          <p:cNvSpPr/>
          <p:nvPr/>
        </p:nvSpPr>
        <p:spPr>
          <a:xfrm>
            <a:off x="6214100" y="1524300"/>
            <a:ext cx="2583300" cy="30138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AWS Cloud</a:t>
            </a:r>
            <a:endParaRPr sz="1100">
              <a:latin typeface="Overpass"/>
              <a:ea typeface="Overpass"/>
              <a:cs typeface="Overpass"/>
              <a:sym typeface="Overpass"/>
            </a:endParaRPr>
          </a:p>
        </p:txBody>
      </p:sp>
      <p:sp>
        <p:nvSpPr>
          <p:cNvPr id="2951" name="Google Shape;2951;p368"/>
          <p:cNvSpPr txBox="1"/>
          <p:nvPr>
            <p:ph type="title"/>
          </p:nvPr>
        </p:nvSpPr>
        <p:spPr>
          <a:xfrm>
            <a:off x="452300" y="709500"/>
            <a:ext cx="82320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ENABLE INTERNAL INGRESS CONTROLLERS FOR PRIVATE CLUSTERS</a:t>
            </a:r>
            <a:endParaRPr/>
          </a:p>
        </p:txBody>
      </p:sp>
      <p:sp>
        <p:nvSpPr>
          <p:cNvPr id="2952" name="Google Shape;2952;p3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a:t>
            </a:r>
            <a:endParaRPr/>
          </a:p>
        </p:txBody>
      </p:sp>
      <p:sp>
        <p:nvSpPr>
          <p:cNvPr id="2953" name="Google Shape;2953;p368"/>
          <p:cNvSpPr txBox="1"/>
          <p:nvPr/>
        </p:nvSpPr>
        <p:spPr>
          <a:xfrm>
            <a:off x="655825" y="1330975"/>
            <a:ext cx="5201400" cy="10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verpass Light"/>
                <a:ea typeface="Overpass Light"/>
                <a:cs typeface="Overpass Light"/>
                <a:sym typeface="Overpass Light"/>
              </a:rPr>
              <a:t>When creating an IngressController, the provisioned cloud load balancer is Internet-facing by default.</a:t>
            </a:r>
            <a:endParaRPr sz="1200">
              <a:solidFill>
                <a:schemeClr val="dk1"/>
              </a:solidFill>
              <a:latin typeface="Overpass Light"/>
              <a:ea typeface="Overpass Light"/>
              <a:cs typeface="Overpass Light"/>
              <a:sym typeface="Overpass Light"/>
            </a:endParaRPr>
          </a:p>
          <a:p>
            <a:pPr indent="0" lvl="0" marL="0" rtl="0" algn="l">
              <a:spcBef>
                <a:spcPts val="1000"/>
              </a:spcBef>
              <a:spcAft>
                <a:spcPts val="0"/>
              </a:spcAft>
              <a:buNone/>
            </a:pPr>
            <a:r>
              <a:rPr lang="en" sz="1200">
                <a:solidFill>
                  <a:schemeClr val="dk1"/>
                </a:solidFill>
                <a:latin typeface="Overpass Light"/>
                <a:ea typeface="Overpass Light"/>
                <a:cs typeface="Overpass Light"/>
                <a:sym typeface="Overpass Light"/>
              </a:rPr>
              <a:t>Customers deploying fully private clusters need the ability to route traffic from Services wholly within the cluster.</a:t>
            </a:r>
            <a:endParaRPr sz="1200">
              <a:latin typeface="Overpass Light"/>
              <a:ea typeface="Overpass Light"/>
              <a:cs typeface="Overpass Light"/>
              <a:sym typeface="Overpass Light"/>
            </a:endParaRPr>
          </a:p>
        </p:txBody>
      </p:sp>
      <p:sp>
        <p:nvSpPr>
          <p:cNvPr id="2954" name="Google Shape;2954;p368"/>
          <p:cNvSpPr/>
          <p:nvPr/>
        </p:nvSpPr>
        <p:spPr>
          <a:xfrm>
            <a:off x="6330825" y="2304900"/>
            <a:ext cx="2349900" cy="21165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Region</a:t>
            </a:r>
            <a:endParaRPr sz="1100">
              <a:latin typeface="Overpass"/>
              <a:ea typeface="Overpass"/>
              <a:cs typeface="Overpass"/>
              <a:sym typeface="Overpass"/>
            </a:endParaRPr>
          </a:p>
        </p:txBody>
      </p:sp>
      <p:pic>
        <p:nvPicPr>
          <p:cNvPr id="2955" name="Google Shape;2955;p368"/>
          <p:cNvPicPr preferRelativeResize="0"/>
          <p:nvPr/>
        </p:nvPicPr>
        <p:blipFill>
          <a:blip r:embed="rId3">
            <a:alphaModFix/>
          </a:blip>
          <a:stretch>
            <a:fillRect/>
          </a:stretch>
        </p:blipFill>
        <p:spPr>
          <a:xfrm>
            <a:off x="7363092" y="1089625"/>
            <a:ext cx="280916" cy="353750"/>
          </a:xfrm>
          <a:prstGeom prst="rect">
            <a:avLst/>
          </a:prstGeom>
          <a:noFill/>
          <a:ln>
            <a:noFill/>
          </a:ln>
        </p:spPr>
      </p:pic>
      <p:cxnSp>
        <p:nvCxnSpPr>
          <p:cNvPr id="2956" name="Google Shape;2956;p368"/>
          <p:cNvCxnSpPr>
            <a:stCxn id="2955" idx="2"/>
            <a:endCxn id="2957" idx="0"/>
          </p:cNvCxnSpPr>
          <p:nvPr/>
        </p:nvCxnSpPr>
        <p:spPr>
          <a:xfrm flipH="1" rot="-5400000">
            <a:off x="7347400" y="1599525"/>
            <a:ext cx="312900" cy="600"/>
          </a:xfrm>
          <a:prstGeom prst="bentConnector3">
            <a:avLst>
              <a:gd fmla="val 50012" name="adj1"/>
            </a:avLst>
          </a:prstGeom>
          <a:noFill/>
          <a:ln cap="flat" cmpd="sng" w="9525">
            <a:solidFill>
              <a:srgbClr val="595959"/>
            </a:solidFill>
            <a:prstDash val="solid"/>
            <a:round/>
            <a:headEnd len="med" w="med" type="none"/>
            <a:tailEnd len="med" w="med" type="triangle"/>
          </a:ln>
        </p:spPr>
      </p:cxnSp>
      <p:pic>
        <p:nvPicPr>
          <p:cNvPr id="2957" name="Google Shape;2957;p368"/>
          <p:cNvPicPr preferRelativeResize="0"/>
          <p:nvPr/>
        </p:nvPicPr>
        <p:blipFill>
          <a:blip r:embed="rId4">
            <a:alphaModFix/>
          </a:blip>
          <a:stretch>
            <a:fillRect/>
          </a:stretch>
        </p:blipFill>
        <p:spPr>
          <a:xfrm>
            <a:off x="7325263" y="1756350"/>
            <a:ext cx="356575" cy="319754"/>
          </a:xfrm>
          <a:prstGeom prst="rect">
            <a:avLst/>
          </a:prstGeom>
          <a:noFill/>
          <a:ln>
            <a:noFill/>
          </a:ln>
        </p:spPr>
      </p:pic>
      <p:sp>
        <p:nvSpPr>
          <p:cNvPr id="2958" name="Google Shape;2958;p368"/>
          <p:cNvSpPr txBox="1"/>
          <p:nvPr/>
        </p:nvSpPr>
        <p:spPr>
          <a:xfrm>
            <a:off x="7594638" y="1779877"/>
            <a:ext cx="793800" cy="2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Route 53</a:t>
            </a:r>
            <a:endParaRPr sz="1000">
              <a:latin typeface="Overpass Light"/>
              <a:ea typeface="Overpass Light"/>
              <a:cs typeface="Overpass Light"/>
              <a:sym typeface="Overpass Light"/>
            </a:endParaRPr>
          </a:p>
        </p:txBody>
      </p:sp>
      <p:sp>
        <p:nvSpPr>
          <p:cNvPr id="2959" name="Google Shape;2959;p368"/>
          <p:cNvSpPr txBox="1"/>
          <p:nvPr/>
        </p:nvSpPr>
        <p:spPr>
          <a:xfrm>
            <a:off x="7594638" y="2486531"/>
            <a:ext cx="793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ELB</a:t>
            </a:r>
            <a:endParaRPr sz="1000">
              <a:latin typeface="Overpass Light"/>
              <a:ea typeface="Overpass Light"/>
              <a:cs typeface="Overpass Light"/>
              <a:sym typeface="Overpass Light"/>
            </a:endParaRPr>
          </a:p>
        </p:txBody>
      </p:sp>
      <p:sp>
        <p:nvSpPr>
          <p:cNvPr id="2960" name="Google Shape;2960;p368"/>
          <p:cNvSpPr/>
          <p:nvPr/>
        </p:nvSpPr>
        <p:spPr>
          <a:xfrm>
            <a:off x="7039900" y="3090717"/>
            <a:ext cx="927300" cy="31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Ingress Controller</a:t>
            </a:r>
            <a:endParaRPr sz="1000"/>
          </a:p>
        </p:txBody>
      </p:sp>
      <p:sp>
        <p:nvSpPr>
          <p:cNvPr id="2961" name="Google Shape;2961;p368"/>
          <p:cNvSpPr/>
          <p:nvPr/>
        </p:nvSpPr>
        <p:spPr>
          <a:xfrm>
            <a:off x="6405850" y="3738825"/>
            <a:ext cx="671400" cy="387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Service A</a:t>
            </a:r>
            <a:endParaRPr sz="1000"/>
          </a:p>
        </p:txBody>
      </p:sp>
      <p:sp>
        <p:nvSpPr>
          <p:cNvPr id="2962" name="Google Shape;2962;p368"/>
          <p:cNvSpPr/>
          <p:nvPr/>
        </p:nvSpPr>
        <p:spPr>
          <a:xfrm>
            <a:off x="7167850" y="3738825"/>
            <a:ext cx="671400" cy="3870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Service B</a:t>
            </a:r>
            <a:endParaRPr sz="1000"/>
          </a:p>
        </p:txBody>
      </p:sp>
      <p:sp>
        <p:nvSpPr>
          <p:cNvPr id="2963" name="Google Shape;2963;p368"/>
          <p:cNvSpPr/>
          <p:nvPr/>
        </p:nvSpPr>
        <p:spPr>
          <a:xfrm>
            <a:off x="7929850" y="3738825"/>
            <a:ext cx="671400" cy="387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Service C</a:t>
            </a:r>
            <a:endParaRPr sz="1000"/>
          </a:p>
        </p:txBody>
      </p:sp>
      <p:cxnSp>
        <p:nvCxnSpPr>
          <p:cNvPr id="2964" name="Google Shape;2964;p368"/>
          <p:cNvCxnSpPr>
            <a:endCxn id="2965" idx="0"/>
          </p:cNvCxnSpPr>
          <p:nvPr/>
        </p:nvCxnSpPr>
        <p:spPr>
          <a:xfrm flipH="1">
            <a:off x="7503550" y="2076252"/>
            <a:ext cx="9600" cy="430200"/>
          </a:xfrm>
          <a:prstGeom prst="straightConnector1">
            <a:avLst/>
          </a:prstGeom>
          <a:noFill/>
          <a:ln cap="flat" cmpd="sng" w="9525">
            <a:solidFill>
              <a:srgbClr val="CC0000"/>
            </a:solidFill>
            <a:prstDash val="solid"/>
            <a:round/>
            <a:headEnd len="med" w="med" type="none"/>
            <a:tailEnd len="med" w="med" type="triangle"/>
          </a:ln>
        </p:spPr>
      </p:cxnSp>
      <p:cxnSp>
        <p:nvCxnSpPr>
          <p:cNvPr id="2966" name="Google Shape;2966;p368"/>
          <p:cNvCxnSpPr>
            <a:stCxn id="2965" idx="2"/>
            <a:endCxn id="2960" idx="0"/>
          </p:cNvCxnSpPr>
          <p:nvPr/>
        </p:nvCxnSpPr>
        <p:spPr>
          <a:xfrm>
            <a:off x="7503550" y="2786075"/>
            <a:ext cx="0" cy="304500"/>
          </a:xfrm>
          <a:prstGeom prst="straightConnector1">
            <a:avLst/>
          </a:prstGeom>
          <a:noFill/>
          <a:ln cap="flat" cmpd="sng" w="9525">
            <a:solidFill>
              <a:schemeClr val="dk2"/>
            </a:solidFill>
            <a:prstDash val="solid"/>
            <a:round/>
            <a:headEnd len="med" w="med" type="none"/>
            <a:tailEnd len="med" w="med" type="triangle"/>
          </a:ln>
        </p:spPr>
      </p:cxnSp>
      <p:cxnSp>
        <p:nvCxnSpPr>
          <p:cNvPr id="2967" name="Google Shape;2967;p368"/>
          <p:cNvCxnSpPr>
            <a:stCxn id="2960" idx="2"/>
            <a:endCxn id="2961" idx="0"/>
          </p:cNvCxnSpPr>
          <p:nvPr/>
        </p:nvCxnSpPr>
        <p:spPr>
          <a:xfrm rot="5400000">
            <a:off x="6955000" y="3190167"/>
            <a:ext cx="335100" cy="762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2968" name="Google Shape;2968;p368"/>
          <p:cNvCxnSpPr>
            <a:stCxn id="2960" idx="2"/>
            <a:endCxn id="2963" idx="0"/>
          </p:cNvCxnSpPr>
          <p:nvPr/>
        </p:nvCxnSpPr>
        <p:spPr>
          <a:xfrm flipH="1" rot="-5400000">
            <a:off x="7717000" y="3190167"/>
            <a:ext cx="335100" cy="762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2969" name="Google Shape;2969;p368"/>
          <p:cNvCxnSpPr>
            <a:stCxn id="2960" idx="2"/>
            <a:endCxn id="2962" idx="0"/>
          </p:cNvCxnSpPr>
          <p:nvPr/>
        </p:nvCxnSpPr>
        <p:spPr>
          <a:xfrm>
            <a:off x="7503550" y="3403617"/>
            <a:ext cx="0" cy="335100"/>
          </a:xfrm>
          <a:prstGeom prst="straightConnector1">
            <a:avLst/>
          </a:prstGeom>
          <a:noFill/>
          <a:ln cap="flat" cmpd="sng" w="9525">
            <a:solidFill>
              <a:schemeClr val="dk2"/>
            </a:solidFill>
            <a:prstDash val="solid"/>
            <a:round/>
            <a:headEnd len="med" w="med" type="none"/>
            <a:tailEnd len="med" w="med" type="triangle"/>
          </a:ln>
        </p:spPr>
      </p:cxnSp>
      <p:pic>
        <p:nvPicPr>
          <p:cNvPr id="2965" name="Google Shape;2965;p368"/>
          <p:cNvPicPr preferRelativeResize="0"/>
          <p:nvPr/>
        </p:nvPicPr>
        <p:blipFill>
          <a:blip r:embed="rId5">
            <a:alphaModFix/>
          </a:blip>
          <a:stretch>
            <a:fillRect/>
          </a:stretch>
        </p:blipFill>
        <p:spPr>
          <a:xfrm>
            <a:off x="7363101" y="2506452"/>
            <a:ext cx="280899" cy="279623"/>
          </a:xfrm>
          <a:prstGeom prst="rect">
            <a:avLst/>
          </a:prstGeom>
          <a:noFill/>
          <a:ln>
            <a:noFill/>
          </a:ln>
        </p:spPr>
      </p:pic>
      <p:sp>
        <p:nvSpPr>
          <p:cNvPr id="2970" name="Google Shape;2970;p36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2971" name="Google Shape;2971;p368"/>
          <p:cNvSpPr txBox="1"/>
          <p:nvPr/>
        </p:nvSpPr>
        <p:spPr>
          <a:xfrm>
            <a:off x="655825" y="2341125"/>
            <a:ext cx="2968800" cy="15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Users can now declare an ingress controller as </a:t>
            </a:r>
            <a:r>
              <a:rPr b="1" lang="en" sz="1200">
                <a:latin typeface="Overpass"/>
                <a:ea typeface="Overpass"/>
                <a:cs typeface="Overpass"/>
                <a:sym typeface="Overpass"/>
              </a:rPr>
              <a:t>internal</a:t>
            </a:r>
            <a:r>
              <a:rPr lang="en" sz="1200">
                <a:latin typeface="Overpass Light"/>
                <a:ea typeface="Overpass Light"/>
                <a:cs typeface="Overpass Light"/>
                <a:sym typeface="Overpass Light"/>
              </a:rPr>
              <a:t>, in addition to the default of external, using an annotation as described in Kubernetes’ </a:t>
            </a:r>
            <a:r>
              <a:rPr lang="en" sz="1200" u="sng">
                <a:solidFill>
                  <a:schemeClr val="hlink"/>
                </a:solidFill>
                <a:latin typeface="Overpass Light"/>
                <a:ea typeface="Overpass Light"/>
                <a:cs typeface="Overpass Light"/>
                <a:sym typeface="Overpass Light"/>
                <a:hlinkClick r:id="rId6"/>
              </a:rPr>
              <a:t>platform-specific implementation details</a:t>
            </a:r>
            <a:r>
              <a:rPr lang="en" sz="1200">
                <a:latin typeface="Overpass Light"/>
                <a:ea typeface="Overpass Light"/>
                <a:cs typeface="Overpass Light"/>
                <a:sym typeface="Overpass Light"/>
              </a:rPr>
              <a:t>.</a:t>
            </a:r>
            <a:endParaRPr sz="1200">
              <a:latin typeface="Overpass Light"/>
              <a:ea typeface="Overpass Light"/>
              <a:cs typeface="Overpass Light"/>
              <a:sym typeface="Overpass Light"/>
            </a:endParaRPr>
          </a:p>
          <a:p>
            <a:pPr indent="0" lvl="0" marL="0" rtl="0" algn="l">
              <a:spcBef>
                <a:spcPts val="1000"/>
              </a:spcBef>
              <a:spcAft>
                <a:spcPts val="0"/>
              </a:spcAft>
              <a:buNone/>
            </a:pPr>
            <a:r>
              <a:rPr lang="en" sz="1200">
                <a:solidFill>
                  <a:schemeClr val="dk1"/>
                </a:solidFill>
                <a:latin typeface="Overpass Light"/>
                <a:ea typeface="Overpass Light"/>
                <a:cs typeface="Overpass Light"/>
                <a:sym typeface="Overpass Light"/>
              </a:rPr>
              <a:t>While possible, mutating the internal/external status of a load balancer service is not supported. Changing the scope of an existing ingress controller will temporarily impact ingress availability.</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972" name="Google Shape;2972;p368"/>
          <p:cNvSpPr/>
          <p:nvPr/>
        </p:nvSpPr>
        <p:spPr>
          <a:xfrm>
            <a:off x="3820302" y="2446658"/>
            <a:ext cx="2120400" cy="1899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apiVersion: operator.openshift.io/v1</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kind: IngressController</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metadata:</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namespace: openshift-ingress-operator</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name: internal</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spec:</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domain: internal.cluster.example.com</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endpointPublishingStrategy:</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type: LoadBalancerService</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loadBalancer:</a:t>
            </a:r>
            <a:endParaRPr sz="800">
              <a:latin typeface="Courier New"/>
              <a:ea typeface="Courier New"/>
              <a:cs typeface="Courier New"/>
              <a:sym typeface="Courier New"/>
            </a:endParaRPr>
          </a:p>
          <a:p>
            <a:pPr indent="0" lvl="0" marL="0" rtl="0" algn="l">
              <a:spcBef>
                <a:spcPts val="0"/>
              </a:spcBef>
              <a:spcAft>
                <a:spcPts val="0"/>
              </a:spcAft>
              <a:buNone/>
            </a:pPr>
            <a:r>
              <a:rPr lang="en" sz="800">
                <a:latin typeface="Courier New"/>
                <a:ea typeface="Courier New"/>
                <a:cs typeface="Courier New"/>
                <a:sym typeface="Courier New"/>
              </a:rPr>
              <a:t>      scope: Internal</a:t>
            </a:r>
            <a:endParaRPr sz="800">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6" name="Shape 2976"/>
        <p:cNvGrpSpPr/>
        <p:nvPr/>
      </p:nvGrpSpPr>
      <p:grpSpPr>
        <a:xfrm>
          <a:off x="0" y="0"/>
          <a:ext cx="0" cy="0"/>
          <a:chOff x="0" y="0"/>
          <a:chExt cx="0" cy="0"/>
        </a:xfrm>
      </p:grpSpPr>
      <p:sp>
        <p:nvSpPr>
          <p:cNvPr id="2977" name="Google Shape;2977;p36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KUBERNETES CNI PLUG-IN ADDS &amp; ENHANCEMENTS</a:t>
            </a:r>
            <a:endParaRPr/>
          </a:p>
        </p:txBody>
      </p:sp>
      <p:sp>
        <p:nvSpPr>
          <p:cNvPr id="2978" name="Google Shape;2978;p3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a:t>
            </a:r>
            <a:endParaRPr/>
          </a:p>
        </p:txBody>
      </p:sp>
      <p:sp>
        <p:nvSpPr>
          <p:cNvPr id="2979" name="Google Shape;2979;p369"/>
          <p:cNvSpPr txBox="1"/>
          <p:nvPr/>
        </p:nvSpPr>
        <p:spPr>
          <a:xfrm>
            <a:off x="655825" y="1330975"/>
            <a:ext cx="3386700" cy="30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Several Kubernetes CNI Plug-Ins are added or enhanced in OCP 4.2 to grow capability.</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a:p>
            <a:pPr indent="0" lvl="0" marL="0" rtl="0" algn="l">
              <a:spcBef>
                <a:spcPts val="0"/>
              </a:spcBef>
              <a:spcAft>
                <a:spcPts val="0"/>
              </a:spcAft>
              <a:buNone/>
            </a:pPr>
            <a:r>
              <a:rPr lang="en" sz="1200">
                <a:latin typeface="Overpass Light"/>
                <a:ea typeface="Overpass Light"/>
                <a:cs typeface="Overpass Light"/>
                <a:sym typeface="Overpass Light"/>
              </a:rPr>
              <a:t>SR-IOV Solution:</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Remains Technical Preview at 4.2</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RDMA / RoCE Support</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DPDK Mode for SR-IOV VFs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Admission Controller</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Operator</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a:p>
            <a:pPr indent="0" lvl="0" marL="0" rtl="0" algn="l">
              <a:spcBef>
                <a:spcPts val="0"/>
              </a:spcBef>
              <a:spcAft>
                <a:spcPts val="0"/>
              </a:spcAft>
              <a:buNone/>
            </a:pPr>
            <a:r>
              <a:rPr lang="en" sz="1200">
                <a:latin typeface="Overpass Light"/>
                <a:ea typeface="Overpass Light"/>
                <a:cs typeface="Overpass Light"/>
                <a:sym typeface="Overpass Light"/>
              </a:rPr>
              <a:t>New CNI Plug-Ins: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IPVLAN</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Bridge with VLAN</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Static IPAM</a:t>
            </a:r>
            <a:endParaRPr sz="1200">
              <a:latin typeface="Overpass Light"/>
              <a:ea typeface="Overpass Light"/>
              <a:cs typeface="Overpass Light"/>
              <a:sym typeface="Overpass Light"/>
            </a:endParaRPr>
          </a:p>
        </p:txBody>
      </p:sp>
      <p:grpSp>
        <p:nvGrpSpPr>
          <p:cNvPr id="2980" name="Google Shape;2980;p369"/>
          <p:cNvGrpSpPr/>
          <p:nvPr/>
        </p:nvGrpSpPr>
        <p:grpSpPr>
          <a:xfrm>
            <a:off x="5007457" y="3491267"/>
            <a:ext cx="1187100" cy="525869"/>
            <a:chOff x="5388457" y="3643667"/>
            <a:chExt cx="1187100" cy="525869"/>
          </a:xfrm>
        </p:grpSpPr>
        <p:sp>
          <p:nvSpPr>
            <p:cNvPr id="2981" name="Google Shape;2981;p369"/>
            <p:cNvSpPr/>
            <p:nvPr/>
          </p:nvSpPr>
          <p:spPr>
            <a:xfrm>
              <a:off x="5388457" y="3643667"/>
              <a:ext cx="1187100" cy="407400"/>
            </a:xfrm>
            <a:prstGeom prst="rect">
              <a:avLst/>
            </a:prstGeom>
            <a:solidFill>
              <a:srgbClr val="00415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Pod</a:t>
              </a:r>
              <a:endParaRPr sz="1200">
                <a:solidFill>
                  <a:srgbClr val="FFFFFF"/>
                </a:solidFill>
                <a:latin typeface="Overpass"/>
                <a:ea typeface="Overpass"/>
                <a:cs typeface="Overpass"/>
                <a:sym typeface="Overpass"/>
              </a:endParaRPr>
            </a:p>
          </p:txBody>
        </p:sp>
        <p:sp>
          <p:nvSpPr>
            <p:cNvPr id="2982" name="Google Shape;2982;p369"/>
            <p:cNvSpPr/>
            <p:nvPr/>
          </p:nvSpPr>
          <p:spPr>
            <a:xfrm>
              <a:off x="5443911" y="3936137"/>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eth0</a:t>
              </a:r>
              <a:endParaRPr sz="1000">
                <a:solidFill>
                  <a:srgbClr val="004153"/>
                </a:solidFill>
                <a:latin typeface="Overpass"/>
                <a:ea typeface="Overpass"/>
                <a:cs typeface="Overpass"/>
                <a:sym typeface="Overpass"/>
              </a:endParaRPr>
            </a:p>
          </p:txBody>
        </p:sp>
        <p:sp>
          <p:nvSpPr>
            <p:cNvPr id="2983" name="Google Shape;2983;p369"/>
            <p:cNvSpPr/>
            <p:nvPr/>
          </p:nvSpPr>
          <p:spPr>
            <a:xfrm>
              <a:off x="6022822" y="3936137"/>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net0</a:t>
              </a:r>
              <a:endParaRPr sz="1000">
                <a:solidFill>
                  <a:srgbClr val="004153"/>
                </a:solidFill>
                <a:latin typeface="Overpass"/>
                <a:ea typeface="Overpass"/>
                <a:cs typeface="Overpass"/>
                <a:sym typeface="Overpass"/>
              </a:endParaRPr>
            </a:p>
          </p:txBody>
        </p:sp>
      </p:grpSp>
      <p:sp>
        <p:nvSpPr>
          <p:cNvPr id="2984" name="Google Shape;2984;p369"/>
          <p:cNvSpPr txBox="1"/>
          <p:nvPr/>
        </p:nvSpPr>
        <p:spPr>
          <a:xfrm>
            <a:off x="5551307" y="4060057"/>
            <a:ext cx="681000" cy="17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new capability</a:t>
            </a:r>
            <a:endParaRPr b="1" sz="800">
              <a:solidFill>
                <a:srgbClr val="000000"/>
              </a:solidFill>
              <a:latin typeface="Overpass"/>
              <a:ea typeface="Overpass"/>
              <a:cs typeface="Overpass"/>
              <a:sym typeface="Overpass"/>
            </a:endParaRPr>
          </a:p>
        </p:txBody>
      </p:sp>
      <p:cxnSp>
        <p:nvCxnSpPr>
          <p:cNvPr id="2985" name="Google Shape;2985;p369"/>
          <p:cNvCxnSpPr>
            <a:stCxn id="2982" idx="1"/>
            <a:endCxn id="2986" idx="1"/>
          </p:cNvCxnSpPr>
          <p:nvPr/>
        </p:nvCxnSpPr>
        <p:spPr>
          <a:xfrm rot="10800000">
            <a:off x="4578411" y="3054437"/>
            <a:ext cx="484500" cy="846000"/>
          </a:xfrm>
          <a:prstGeom prst="bentConnector3">
            <a:avLst>
              <a:gd fmla="val 149122" name="adj1"/>
            </a:avLst>
          </a:prstGeom>
          <a:noFill/>
          <a:ln cap="flat" cmpd="sng" w="19050">
            <a:solidFill>
              <a:srgbClr val="595959"/>
            </a:solidFill>
            <a:prstDash val="solid"/>
            <a:round/>
            <a:headEnd len="med" w="med" type="triangle"/>
            <a:tailEnd len="med" w="med" type="none"/>
          </a:ln>
        </p:spPr>
      </p:cxnSp>
      <p:cxnSp>
        <p:nvCxnSpPr>
          <p:cNvPr id="2987" name="Google Shape;2987;p369"/>
          <p:cNvCxnSpPr>
            <a:stCxn id="2983" idx="3"/>
            <a:endCxn id="2988" idx="3"/>
          </p:cNvCxnSpPr>
          <p:nvPr/>
        </p:nvCxnSpPr>
        <p:spPr>
          <a:xfrm flipH="1" rot="10800000">
            <a:off x="6124222" y="3054437"/>
            <a:ext cx="631800" cy="846000"/>
          </a:xfrm>
          <a:prstGeom prst="bentConnector3">
            <a:avLst>
              <a:gd fmla="val 137687" name="adj1"/>
            </a:avLst>
          </a:prstGeom>
          <a:noFill/>
          <a:ln cap="flat" cmpd="sng" w="19050">
            <a:solidFill>
              <a:srgbClr val="595959"/>
            </a:solidFill>
            <a:prstDash val="solid"/>
            <a:round/>
            <a:headEnd len="med" w="med" type="triangle"/>
            <a:tailEnd len="med" w="med" type="none"/>
          </a:ln>
        </p:spPr>
      </p:cxnSp>
      <p:sp>
        <p:nvSpPr>
          <p:cNvPr id="2989" name="Google Shape;2989;p369"/>
          <p:cNvSpPr/>
          <p:nvPr/>
        </p:nvSpPr>
        <p:spPr>
          <a:xfrm>
            <a:off x="4430814" y="1589900"/>
            <a:ext cx="2412300" cy="2484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Kubernetes</a:t>
            </a:r>
            <a:endParaRPr sz="1200">
              <a:latin typeface="Overpass"/>
              <a:ea typeface="Overpass"/>
              <a:cs typeface="Overpass"/>
              <a:sym typeface="Overpass"/>
            </a:endParaRPr>
          </a:p>
        </p:txBody>
      </p:sp>
      <p:sp>
        <p:nvSpPr>
          <p:cNvPr id="2990" name="Google Shape;2990;p369"/>
          <p:cNvSpPr/>
          <p:nvPr/>
        </p:nvSpPr>
        <p:spPr>
          <a:xfrm flipH="1">
            <a:off x="4426425" y="2101596"/>
            <a:ext cx="2412300" cy="3024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CNI “meta plugin” (                        )</a:t>
            </a:r>
            <a:endParaRPr sz="1200">
              <a:latin typeface="Overpass"/>
              <a:ea typeface="Overpass"/>
              <a:cs typeface="Overpass"/>
              <a:sym typeface="Overpass"/>
            </a:endParaRPr>
          </a:p>
        </p:txBody>
      </p:sp>
      <p:cxnSp>
        <p:nvCxnSpPr>
          <p:cNvPr id="2991" name="Google Shape;2991;p369"/>
          <p:cNvCxnSpPr>
            <a:stCxn id="2990" idx="2"/>
            <a:endCxn id="2986" idx="0"/>
          </p:cNvCxnSpPr>
          <p:nvPr/>
        </p:nvCxnSpPr>
        <p:spPr>
          <a:xfrm flipH="1">
            <a:off x="5083575" y="2403996"/>
            <a:ext cx="549000" cy="340500"/>
          </a:xfrm>
          <a:prstGeom prst="straightConnector1">
            <a:avLst/>
          </a:prstGeom>
          <a:noFill/>
          <a:ln cap="flat" cmpd="sng" w="19050">
            <a:solidFill>
              <a:srgbClr val="595959"/>
            </a:solidFill>
            <a:prstDash val="solid"/>
            <a:round/>
            <a:headEnd len="med" w="med" type="none"/>
            <a:tailEnd len="med" w="med" type="triangle"/>
          </a:ln>
        </p:spPr>
      </p:cxnSp>
      <p:cxnSp>
        <p:nvCxnSpPr>
          <p:cNvPr id="2992" name="Google Shape;2992;p369"/>
          <p:cNvCxnSpPr>
            <a:stCxn id="2990" idx="2"/>
            <a:endCxn id="2988" idx="0"/>
          </p:cNvCxnSpPr>
          <p:nvPr/>
        </p:nvCxnSpPr>
        <p:spPr>
          <a:xfrm>
            <a:off x="5632575" y="2403996"/>
            <a:ext cx="594300" cy="340500"/>
          </a:xfrm>
          <a:prstGeom prst="straightConnector1">
            <a:avLst/>
          </a:prstGeom>
          <a:noFill/>
          <a:ln cap="flat" cmpd="sng" w="19050">
            <a:solidFill>
              <a:srgbClr val="595959"/>
            </a:solidFill>
            <a:prstDash val="solid"/>
            <a:round/>
            <a:headEnd len="med" w="med" type="none"/>
            <a:tailEnd len="med" w="med" type="triangle"/>
          </a:ln>
        </p:spPr>
      </p:cxnSp>
      <p:cxnSp>
        <p:nvCxnSpPr>
          <p:cNvPr id="2993" name="Google Shape;2993;p369"/>
          <p:cNvCxnSpPr>
            <a:stCxn id="2989" idx="2"/>
            <a:endCxn id="2990" idx="0"/>
          </p:cNvCxnSpPr>
          <p:nvPr/>
        </p:nvCxnSpPr>
        <p:spPr>
          <a:xfrm flipH="1">
            <a:off x="5632464" y="1838300"/>
            <a:ext cx="4500" cy="263400"/>
          </a:xfrm>
          <a:prstGeom prst="straightConnector1">
            <a:avLst/>
          </a:prstGeom>
          <a:noFill/>
          <a:ln cap="flat" cmpd="sng" w="19050">
            <a:solidFill>
              <a:srgbClr val="595959"/>
            </a:solidFill>
            <a:prstDash val="solid"/>
            <a:round/>
            <a:headEnd len="med" w="med" type="none"/>
            <a:tailEnd len="med" w="med" type="triangle"/>
          </a:ln>
        </p:spPr>
      </p:cxnSp>
      <p:sp>
        <p:nvSpPr>
          <p:cNvPr id="2986" name="Google Shape;2986;p369"/>
          <p:cNvSpPr/>
          <p:nvPr/>
        </p:nvSpPr>
        <p:spPr>
          <a:xfrm>
            <a:off x="4578542" y="2744473"/>
            <a:ext cx="1009800" cy="620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OpenShift SDN CNI</a:t>
            </a:r>
            <a:endParaRPr sz="1200">
              <a:latin typeface="Overpass"/>
              <a:ea typeface="Overpass"/>
              <a:cs typeface="Overpass"/>
              <a:sym typeface="Overpass"/>
            </a:endParaRPr>
          </a:p>
        </p:txBody>
      </p:sp>
      <p:sp>
        <p:nvSpPr>
          <p:cNvPr id="2988" name="Google Shape;2988;p369"/>
          <p:cNvSpPr/>
          <p:nvPr/>
        </p:nvSpPr>
        <p:spPr>
          <a:xfrm>
            <a:off x="5697900" y="2744473"/>
            <a:ext cx="1058100" cy="6201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CNI plug-in with new functionality</a:t>
            </a:r>
            <a:endParaRPr sz="1200">
              <a:latin typeface="Overpass"/>
              <a:ea typeface="Overpass"/>
              <a:cs typeface="Overpass"/>
              <a:sym typeface="Overpass"/>
            </a:endParaRPr>
          </a:p>
        </p:txBody>
      </p:sp>
      <p:sp>
        <p:nvSpPr>
          <p:cNvPr id="2994" name="Google Shape;2994;p369"/>
          <p:cNvSpPr txBox="1"/>
          <p:nvPr/>
        </p:nvSpPr>
        <p:spPr>
          <a:xfrm>
            <a:off x="4946359" y="4045750"/>
            <a:ext cx="7221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OpenShift SDN CNI (default)</a:t>
            </a:r>
            <a:endParaRPr b="1" sz="800">
              <a:solidFill>
                <a:srgbClr val="000000"/>
              </a:solidFill>
              <a:latin typeface="Overpass"/>
              <a:ea typeface="Overpass"/>
              <a:cs typeface="Overpass"/>
              <a:sym typeface="Overpass"/>
            </a:endParaRPr>
          </a:p>
        </p:txBody>
      </p:sp>
      <p:pic>
        <p:nvPicPr>
          <p:cNvPr id="2995" name="Google Shape;2995;p369"/>
          <p:cNvPicPr preferRelativeResize="0"/>
          <p:nvPr/>
        </p:nvPicPr>
        <p:blipFill>
          <a:blip r:embed="rId3">
            <a:alphaModFix/>
          </a:blip>
          <a:stretch>
            <a:fillRect/>
          </a:stretch>
        </p:blipFill>
        <p:spPr>
          <a:xfrm>
            <a:off x="5852900" y="2167475"/>
            <a:ext cx="787077" cy="194375"/>
          </a:xfrm>
          <a:prstGeom prst="rect">
            <a:avLst/>
          </a:prstGeom>
          <a:noFill/>
          <a:ln>
            <a:noFill/>
          </a:ln>
        </p:spPr>
      </p:pic>
      <p:sp>
        <p:nvSpPr>
          <p:cNvPr id="2996" name="Google Shape;2996;p369"/>
          <p:cNvSpPr/>
          <p:nvPr/>
        </p:nvSpPr>
        <p:spPr>
          <a:xfrm>
            <a:off x="7154350" y="1845139"/>
            <a:ext cx="975900" cy="811200"/>
          </a:xfrm>
          <a:prstGeom prst="can">
            <a:avLst>
              <a:gd fmla="val 26547" name="adj"/>
            </a:avLst>
          </a:prstGeom>
          <a:solidFill>
            <a:srgbClr val="EEEEEE"/>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7" name="Google Shape;2997;p369"/>
          <p:cNvGrpSpPr/>
          <p:nvPr/>
        </p:nvGrpSpPr>
        <p:grpSpPr>
          <a:xfrm>
            <a:off x="7286602" y="2122047"/>
            <a:ext cx="253678" cy="282681"/>
            <a:chOff x="7656700" y="2856100"/>
            <a:chExt cx="762025" cy="882000"/>
          </a:xfrm>
        </p:grpSpPr>
        <p:sp>
          <p:nvSpPr>
            <p:cNvPr id="2998" name="Google Shape;2998;p369"/>
            <p:cNvSpPr/>
            <p:nvPr/>
          </p:nvSpPr>
          <p:spPr>
            <a:xfrm>
              <a:off x="7656700" y="2856100"/>
              <a:ext cx="762000" cy="882000"/>
            </a:xfrm>
            <a:prstGeom prst="snip1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69"/>
            <p:cNvSpPr/>
            <p:nvPr/>
          </p:nvSpPr>
          <p:spPr>
            <a:xfrm>
              <a:off x="8284625" y="2863150"/>
              <a:ext cx="134100" cy="141000"/>
            </a:xfrm>
            <a:prstGeom prst="rtTriangle">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0" name="Google Shape;3000;p369"/>
            <p:cNvCxnSpPr/>
            <p:nvPr/>
          </p:nvCxnSpPr>
          <p:spPr>
            <a:xfrm>
              <a:off x="7790750" y="3110100"/>
              <a:ext cx="486900" cy="7200"/>
            </a:xfrm>
            <a:prstGeom prst="straightConnector1">
              <a:avLst/>
            </a:prstGeom>
            <a:noFill/>
            <a:ln cap="flat" cmpd="sng" w="28575">
              <a:solidFill>
                <a:srgbClr val="595959"/>
              </a:solidFill>
              <a:prstDash val="solid"/>
              <a:round/>
              <a:headEnd len="med" w="med" type="none"/>
              <a:tailEnd len="med" w="med" type="none"/>
            </a:ln>
          </p:spPr>
        </p:cxnSp>
        <p:cxnSp>
          <p:nvCxnSpPr>
            <p:cNvPr id="3001" name="Google Shape;3001;p369"/>
            <p:cNvCxnSpPr/>
            <p:nvPr/>
          </p:nvCxnSpPr>
          <p:spPr>
            <a:xfrm>
              <a:off x="7790750" y="3262500"/>
              <a:ext cx="486900" cy="7200"/>
            </a:xfrm>
            <a:prstGeom prst="straightConnector1">
              <a:avLst/>
            </a:prstGeom>
            <a:noFill/>
            <a:ln cap="flat" cmpd="sng" w="28575">
              <a:solidFill>
                <a:srgbClr val="595959"/>
              </a:solidFill>
              <a:prstDash val="solid"/>
              <a:round/>
              <a:headEnd len="med" w="med" type="none"/>
              <a:tailEnd len="med" w="med" type="none"/>
            </a:ln>
          </p:spPr>
        </p:cxnSp>
        <p:cxnSp>
          <p:nvCxnSpPr>
            <p:cNvPr id="3002" name="Google Shape;3002;p369"/>
            <p:cNvCxnSpPr/>
            <p:nvPr/>
          </p:nvCxnSpPr>
          <p:spPr>
            <a:xfrm>
              <a:off x="7790750" y="3414900"/>
              <a:ext cx="486900" cy="7200"/>
            </a:xfrm>
            <a:prstGeom prst="straightConnector1">
              <a:avLst/>
            </a:prstGeom>
            <a:noFill/>
            <a:ln cap="flat" cmpd="sng" w="28575">
              <a:solidFill>
                <a:srgbClr val="595959"/>
              </a:solidFill>
              <a:prstDash val="solid"/>
              <a:round/>
              <a:headEnd len="med" w="med" type="none"/>
              <a:tailEnd len="med" w="med" type="none"/>
            </a:ln>
          </p:spPr>
        </p:cxnSp>
        <p:cxnSp>
          <p:nvCxnSpPr>
            <p:cNvPr id="3003" name="Google Shape;3003;p369"/>
            <p:cNvCxnSpPr/>
            <p:nvPr/>
          </p:nvCxnSpPr>
          <p:spPr>
            <a:xfrm>
              <a:off x="7790750" y="3567300"/>
              <a:ext cx="486900" cy="7200"/>
            </a:xfrm>
            <a:prstGeom prst="straightConnector1">
              <a:avLst/>
            </a:prstGeom>
            <a:noFill/>
            <a:ln cap="flat" cmpd="sng" w="28575">
              <a:solidFill>
                <a:srgbClr val="595959"/>
              </a:solidFill>
              <a:prstDash val="solid"/>
              <a:round/>
              <a:headEnd len="med" w="med" type="none"/>
              <a:tailEnd len="med" w="med" type="none"/>
            </a:ln>
          </p:spPr>
        </p:cxnSp>
      </p:grpSp>
      <p:sp>
        <p:nvSpPr>
          <p:cNvPr id="3004" name="Google Shape;3004;p369"/>
          <p:cNvSpPr txBox="1"/>
          <p:nvPr/>
        </p:nvSpPr>
        <p:spPr>
          <a:xfrm>
            <a:off x="7164050" y="2413264"/>
            <a:ext cx="51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000000"/>
                </a:solidFill>
                <a:latin typeface="Overpass"/>
                <a:ea typeface="Overpass"/>
                <a:cs typeface="Overpass"/>
                <a:sym typeface="Overpass"/>
              </a:rPr>
              <a:t>default</a:t>
            </a:r>
            <a:endParaRPr b="1" sz="800">
              <a:solidFill>
                <a:srgbClr val="000000"/>
              </a:solidFill>
              <a:latin typeface="Overpass"/>
              <a:ea typeface="Overpass"/>
              <a:cs typeface="Overpass"/>
              <a:sym typeface="Overpass"/>
            </a:endParaRPr>
          </a:p>
        </p:txBody>
      </p:sp>
      <p:sp>
        <p:nvSpPr>
          <p:cNvPr id="3005" name="Google Shape;3005;p369"/>
          <p:cNvSpPr txBox="1"/>
          <p:nvPr/>
        </p:nvSpPr>
        <p:spPr>
          <a:xfrm>
            <a:off x="7587383" y="2413264"/>
            <a:ext cx="6048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000000"/>
                </a:solidFill>
                <a:latin typeface="Overpass"/>
                <a:ea typeface="Overpass"/>
                <a:cs typeface="Overpass"/>
                <a:sym typeface="Overpass"/>
              </a:rPr>
              <a:t>plugin#2</a:t>
            </a:r>
            <a:endParaRPr b="1" sz="800">
              <a:solidFill>
                <a:srgbClr val="000000"/>
              </a:solidFill>
              <a:latin typeface="Overpass"/>
              <a:ea typeface="Overpass"/>
              <a:cs typeface="Overpass"/>
              <a:sym typeface="Overpass"/>
            </a:endParaRPr>
          </a:p>
        </p:txBody>
      </p:sp>
      <p:sp>
        <p:nvSpPr>
          <p:cNvPr id="3006" name="Google Shape;3006;p369"/>
          <p:cNvSpPr txBox="1"/>
          <p:nvPr/>
        </p:nvSpPr>
        <p:spPr>
          <a:xfrm>
            <a:off x="7376842" y="1768663"/>
            <a:ext cx="7197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CRDs</a:t>
            </a:r>
            <a:endParaRPr sz="1200">
              <a:latin typeface="Overpass"/>
              <a:ea typeface="Overpass"/>
              <a:cs typeface="Overpass"/>
              <a:sym typeface="Overpass"/>
            </a:endParaRPr>
          </a:p>
        </p:txBody>
      </p:sp>
      <p:grpSp>
        <p:nvGrpSpPr>
          <p:cNvPr id="3007" name="Google Shape;3007;p369"/>
          <p:cNvGrpSpPr/>
          <p:nvPr/>
        </p:nvGrpSpPr>
        <p:grpSpPr>
          <a:xfrm>
            <a:off x="7743802" y="2122047"/>
            <a:ext cx="253678" cy="282681"/>
            <a:chOff x="7656700" y="2856100"/>
            <a:chExt cx="762025" cy="882000"/>
          </a:xfrm>
        </p:grpSpPr>
        <p:sp>
          <p:nvSpPr>
            <p:cNvPr id="3008" name="Google Shape;3008;p369"/>
            <p:cNvSpPr/>
            <p:nvPr/>
          </p:nvSpPr>
          <p:spPr>
            <a:xfrm>
              <a:off x="7656700" y="2856100"/>
              <a:ext cx="762000" cy="882000"/>
            </a:xfrm>
            <a:prstGeom prst="snip1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69"/>
            <p:cNvSpPr/>
            <p:nvPr/>
          </p:nvSpPr>
          <p:spPr>
            <a:xfrm>
              <a:off x="8284625" y="2863150"/>
              <a:ext cx="134100" cy="141000"/>
            </a:xfrm>
            <a:prstGeom prst="rtTriangle">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0" name="Google Shape;3010;p369"/>
            <p:cNvCxnSpPr/>
            <p:nvPr/>
          </p:nvCxnSpPr>
          <p:spPr>
            <a:xfrm>
              <a:off x="7790750" y="3110100"/>
              <a:ext cx="486900" cy="7200"/>
            </a:xfrm>
            <a:prstGeom prst="straightConnector1">
              <a:avLst/>
            </a:prstGeom>
            <a:noFill/>
            <a:ln cap="flat" cmpd="sng" w="28575">
              <a:solidFill>
                <a:srgbClr val="595959"/>
              </a:solidFill>
              <a:prstDash val="solid"/>
              <a:round/>
              <a:headEnd len="med" w="med" type="none"/>
              <a:tailEnd len="med" w="med" type="none"/>
            </a:ln>
          </p:spPr>
        </p:cxnSp>
        <p:cxnSp>
          <p:nvCxnSpPr>
            <p:cNvPr id="3011" name="Google Shape;3011;p369"/>
            <p:cNvCxnSpPr/>
            <p:nvPr/>
          </p:nvCxnSpPr>
          <p:spPr>
            <a:xfrm>
              <a:off x="7790750" y="3262500"/>
              <a:ext cx="486900" cy="7200"/>
            </a:xfrm>
            <a:prstGeom prst="straightConnector1">
              <a:avLst/>
            </a:prstGeom>
            <a:noFill/>
            <a:ln cap="flat" cmpd="sng" w="28575">
              <a:solidFill>
                <a:srgbClr val="595959"/>
              </a:solidFill>
              <a:prstDash val="solid"/>
              <a:round/>
              <a:headEnd len="med" w="med" type="none"/>
              <a:tailEnd len="med" w="med" type="none"/>
            </a:ln>
          </p:spPr>
        </p:cxnSp>
        <p:cxnSp>
          <p:nvCxnSpPr>
            <p:cNvPr id="3012" name="Google Shape;3012;p369"/>
            <p:cNvCxnSpPr/>
            <p:nvPr/>
          </p:nvCxnSpPr>
          <p:spPr>
            <a:xfrm>
              <a:off x="7790750" y="3414900"/>
              <a:ext cx="486900" cy="7200"/>
            </a:xfrm>
            <a:prstGeom prst="straightConnector1">
              <a:avLst/>
            </a:prstGeom>
            <a:noFill/>
            <a:ln cap="flat" cmpd="sng" w="28575">
              <a:solidFill>
                <a:srgbClr val="595959"/>
              </a:solidFill>
              <a:prstDash val="solid"/>
              <a:round/>
              <a:headEnd len="med" w="med" type="none"/>
              <a:tailEnd len="med" w="med" type="none"/>
            </a:ln>
          </p:spPr>
        </p:cxnSp>
        <p:cxnSp>
          <p:nvCxnSpPr>
            <p:cNvPr id="3013" name="Google Shape;3013;p369"/>
            <p:cNvCxnSpPr/>
            <p:nvPr/>
          </p:nvCxnSpPr>
          <p:spPr>
            <a:xfrm>
              <a:off x="7790750" y="3567300"/>
              <a:ext cx="486900" cy="7200"/>
            </a:xfrm>
            <a:prstGeom prst="straightConnector1">
              <a:avLst/>
            </a:prstGeom>
            <a:noFill/>
            <a:ln cap="flat" cmpd="sng" w="28575">
              <a:solidFill>
                <a:srgbClr val="595959"/>
              </a:solidFill>
              <a:prstDash val="solid"/>
              <a:round/>
              <a:headEnd len="med" w="med" type="none"/>
              <a:tailEnd len="med" w="med" type="none"/>
            </a:ln>
          </p:spPr>
        </p:cxnSp>
      </p:grpSp>
      <p:cxnSp>
        <p:nvCxnSpPr>
          <p:cNvPr id="3014" name="Google Shape;3014;p369"/>
          <p:cNvCxnSpPr>
            <a:stCxn id="2996" idx="2"/>
            <a:endCxn id="2990" idx="1"/>
          </p:cNvCxnSpPr>
          <p:nvPr/>
        </p:nvCxnSpPr>
        <p:spPr>
          <a:xfrm flipH="1">
            <a:off x="6838750" y="2250739"/>
            <a:ext cx="315600" cy="2100"/>
          </a:xfrm>
          <a:prstGeom prst="straightConnector1">
            <a:avLst/>
          </a:prstGeom>
          <a:noFill/>
          <a:ln cap="flat" cmpd="sng" w="19050">
            <a:solidFill>
              <a:srgbClr val="595959"/>
            </a:solidFill>
            <a:prstDash val="solid"/>
            <a:round/>
            <a:headEnd len="med" w="med" type="none"/>
            <a:tailEnd len="med" w="med" type="triangle"/>
          </a:ln>
        </p:spPr>
      </p:cxnSp>
      <p:sp>
        <p:nvSpPr>
          <p:cNvPr id="3015" name="Google Shape;3015;p369"/>
          <p:cNvSpPr/>
          <p:nvPr/>
        </p:nvSpPr>
        <p:spPr>
          <a:xfrm>
            <a:off x="7171075" y="2837850"/>
            <a:ext cx="1400100" cy="12822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New, optional, secondary data plane plug-ins:</a:t>
            </a:r>
            <a:endParaRPr sz="1000">
              <a:latin typeface="Overpass"/>
              <a:ea typeface="Overpass"/>
              <a:cs typeface="Overpass"/>
              <a:sym typeface="Overpass"/>
            </a:endParaRPr>
          </a:p>
          <a:p>
            <a:pPr indent="-120650" lvl="0" marL="114300" rtl="0" algn="l">
              <a:spcBef>
                <a:spcPts val="1000"/>
              </a:spcBef>
              <a:spcAft>
                <a:spcPts val="0"/>
              </a:spcAft>
              <a:buSzPts val="1000"/>
              <a:buFont typeface="Overpass"/>
              <a:buChar char="●"/>
            </a:pPr>
            <a:r>
              <a:rPr lang="en" sz="1000">
                <a:latin typeface="Overpass"/>
                <a:ea typeface="Overpass"/>
                <a:cs typeface="Overpass"/>
                <a:sym typeface="Overpass"/>
              </a:rPr>
              <a:t>IPVLAN</a:t>
            </a:r>
            <a:endParaRPr sz="1000">
              <a:latin typeface="Overpass"/>
              <a:ea typeface="Overpass"/>
              <a:cs typeface="Overpass"/>
              <a:sym typeface="Overpass"/>
            </a:endParaRPr>
          </a:p>
          <a:p>
            <a:pPr indent="-120650" lvl="0" marL="114300" rtl="0" algn="l">
              <a:spcBef>
                <a:spcPts val="0"/>
              </a:spcBef>
              <a:spcAft>
                <a:spcPts val="0"/>
              </a:spcAft>
              <a:buSzPts val="1000"/>
              <a:buFont typeface="Overpass"/>
              <a:buChar char="●"/>
            </a:pPr>
            <a:r>
              <a:rPr lang="en" sz="1000">
                <a:latin typeface="Overpass"/>
                <a:ea typeface="Overpass"/>
                <a:cs typeface="Overpass"/>
                <a:sym typeface="Overpass"/>
              </a:rPr>
              <a:t>bridge w/ VLAN</a:t>
            </a:r>
            <a:endParaRPr sz="1000">
              <a:latin typeface="Overpass"/>
              <a:ea typeface="Overpass"/>
              <a:cs typeface="Overpass"/>
              <a:sym typeface="Overpass"/>
            </a:endParaRPr>
          </a:p>
          <a:p>
            <a:pPr indent="-120650" lvl="0" marL="114300" rtl="0" algn="l">
              <a:spcBef>
                <a:spcPts val="0"/>
              </a:spcBef>
              <a:spcAft>
                <a:spcPts val="0"/>
              </a:spcAft>
              <a:buSzPts val="1000"/>
              <a:buFont typeface="Overpass"/>
              <a:buChar char="●"/>
            </a:pPr>
            <a:r>
              <a:rPr lang="en" sz="1000">
                <a:latin typeface="Overpass"/>
                <a:ea typeface="Overpass"/>
                <a:cs typeface="Overpass"/>
                <a:sym typeface="Overpass"/>
              </a:rPr>
              <a:t>static IPAM</a:t>
            </a:r>
            <a:endParaRPr sz="1000">
              <a:latin typeface="Overpass"/>
              <a:ea typeface="Overpass"/>
              <a:cs typeface="Overpass"/>
              <a:sym typeface="Overpass"/>
            </a:endParaRPr>
          </a:p>
        </p:txBody>
      </p:sp>
      <p:cxnSp>
        <p:nvCxnSpPr>
          <p:cNvPr id="3016" name="Google Shape;3016;p369"/>
          <p:cNvCxnSpPr/>
          <p:nvPr/>
        </p:nvCxnSpPr>
        <p:spPr>
          <a:xfrm>
            <a:off x="6755600" y="2962275"/>
            <a:ext cx="421500" cy="0"/>
          </a:xfrm>
          <a:prstGeom prst="straightConnector1">
            <a:avLst/>
          </a:prstGeom>
          <a:noFill/>
          <a:ln cap="flat" cmpd="sng" w="9525">
            <a:solidFill>
              <a:srgbClr val="666666"/>
            </a:solidFill>
            <a:prstDash val="dash"/>
            <a:round/>
            <a:headEnd len="med" w="med" type="none"/>
            <a:tailEnd len="med" w="med" type="none"/>
          </a:ln>
        </p:spPr>
      </p:cxnSp>
      <p:sp>
        <p:nvSpPr>
          <p:cNvPr id="3017" name="Google Shape;3017;p36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1" name="Shape 2351"/>
        <p:cNvGrpSpPr/>
        <p:nvPr/>
      </p:nvGrpSpPr>
      <p:grpSpPr>
        <a:xfrm>
          <a:off x="0" y="0"/>
          <a:ext cx="0" cy="0"/>
          <a:chOff x="0" y="0"/>
          <a:chExt cx="0" cy="0"/>
        </a:xfrm>
      </p:grpSpPr>
      <p:sp>
        <p:nvSpPr>
          <p:cNvPr id="2352" name="Google Shape;2352;p343"/>
          <p:cNvSpPr txBox="1"/>
          <p:nvPr/>
        </p:nvSpPr>
        <p:spPr>
          <a:xfrm>
            <a:off x="228600" y="440550"/>
            <a:ext cx="8686800" cy="499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4 Platform</a:t>
            </a:r>
            <a:endParaRPr sz="2600">
              <a:latin typeface="Overpass Light"/>
              <a:ea typeface="Overpass Light"/>
              <a:cs typeface="Overpass Light"/>
              <a:sym typeface="Overpass Light"/>
            </a:endParaRPr>
          </a:p>
        </p:txBody>
      </p:sp>
      <p:sp>
        <p:nvSpPr>
          <p:cNvPr id="2353" name="Google Shape;2353;p343"/>
          <p:cNvSpPr/>
          <p:nvPr/>
        </p:nvSpPr>
        <p:spPr>
          <a:xfrm>
            <a:off x="531653" y="2588745"/>
            <a:ext cx="8117400" cy="499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AUTOMATED OPERATIONS</a:t>
            </a:r>
            <a:endParaRPr sz="1200">
              <a:latin typeface="Overpass"/>
              <a:ea typeface="Overpass"/>
              <a:cs typeface="Overpass"/>
              <a:sym typeface="Overpass"/>
            </a:endParaRPr>
          </a:p>
        </p:txBody>
      </p:sp>
      <p:sp>
        <p:nvSpPr>
          <p:cNvPr id="2354" name="Google Shape;2354;p343"/>
          <p:cNvSpPr/>
          <p:nvPr/>
        </p:nvSpPr>
        <p:spPr>
          <a:xfrm>
            <a:off x="531692" y="3152421"/>
            <a:ext cx="8117400" cy="499200"/>
          </a:xfrm>
          <a:prstGeom prst="rect">
            <a:avLst/>
          </a:prstGeom>
          <a:solidFill>
            <a:srgbClr val="326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KUBERNETES</a:t>
            </a:r>
            <a:endParaRPr sz="1200">
              <a:latin typeface="Overpass"/>
              <a:ea typeface="Overpass"/>
              <a:cs typeface="Overpass"/>
              <a:sym typeface="Overpass"/>
            </a:endParaRPr>
          </a:p>
        </p:txBody>
      </p:sp>
      <p:sp>
        <p:nvSpPr>
          <p:cNvPr id="2355" name="Google Shape;2355;p343"/>
          <p:cNvSpPr/>
          <p:nvPr/>
        </p:nvSpPr>
        <p:spPr>
          <a:xfrm>
            <a:off x="529207" y="3717569"/>
            <a:ext cx="8117400" cy="499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Red Hat Enterprise Linux  or  RHEL CoreOS</a:t>
            </a:r>
            <a:endParaRPr sz="1200">
              <a:latin typeface="Overpass"/>
              <a:ea typeface="Overpass"/>
              <a:cs typeface="Overpass"/>
              <a:sym typeface="Overpass"/>
            </a:endParaRPr>
          </a:p>
        </p:txBody>
      </p:sp>
      <p:sp>
        <p:nvSpPr>
          <p:cNvPr id="2356" name="Google Shape;2356;p343"/>
          <p:cNvSpPr/>
          <p:nvPr/>
        </p:nvSpPr>
        <p:spPr>
          <a:xfrm>
            <a:off x="531652" y="1224617"/>
            <a:ext cx="2679600" cy="13008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CLUSTER  SERVICES</a:t>
            </a:r>
            <a:endParaRPr>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sp>
        <p:nvSpPr>
          <p:cNvPr id="2357" name="Google Shape;2357;p343"/>
          <p:cNvSpPr txBox="1"/>
          <p:nvPr/>
        </p:nvSpPr>
        <p:spPr>
          <a:xfrm>
            <a:off x="3302850" y="4251284"/>
            <a:ext cx="600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CaaS</a:t>
            </a:r>
            <a:endParaRPr sz="1200">
              <a:latin typeface="Overpass"/>
              <a:ea typeface="Overpass"/>
              <a:cs typeface="Overpass"/>
              <a:sym typeface="Overpass"/>
            </a:endParaRPr>
          </a:p>
        </p:txBody>
      </p:sp>
      <p:cxnSp>
        <p:nvCxnSpPr>
          <p:cNvPr id="2358" name="Google Shape;2358;p343"/>
          <p:cNvCxnSpPr/>
          <p:nvPr/>
        </p:nvCxnSpPr>
        <p:spPr>
          <a:xfrm rot="10800000">
            <a:off x="3855398" y="44272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2359" name="Google Shape;2359;p343"/>
          <p:cNvSpPr txBox="1"/>
          <p:nvPr/>
        </p:nvSpPr>
        <p:spPr>
          <a:xfrm>
            <a:off x="4303648" y="4249963"/>
            <a:ext cx="600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PaaS</a:t>
            </a:r>
            <a:endParaRPr sz="1200">
              <a:latin typeface="Overpass"/>
              <a:ea typeface="Overpass"/>
              <a:cs typeface="Overpass"/>
              <a:sym typeface="Overpass"/>
            </a:endParaRPr>
          </a:p>
        </p:txBody>
      </p:sp>
      <p:sp>
        <p:nvSpPr>
          <p:cNvPr id="2360" name="Google Shape;2360;p343"/>
          <p:cNvSpPr txBox="1"/>
          <p:nvPr/>
        </p:nvSpPr>
        <p:spPr>
          <a:xfrm>
            <a:off x="470950" y="4226627"/>
            <a:ext cx="20106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Best IT Ops Experience</a:t>
            </a:r>
            <a:endParaRPr sz="1200">
              <a:latin typeface="Overpass"/>
              <a:ea typeface="Overpass"/>
              <a:cs typeface="Overpass"/>
              <a:sym typeface="Overpass"/>
            </a:endParaRPr>
          </a:p>
        </p:txBody>
      </p:sp>
      <p:sp>
        <p:nvSpPr>
          <p:cNvPr id="2361" name="Google Shape;2361;p343"/>
          <p:cNvSpPr txBox="1"/>
          <p:nvPr/>
        </p:nvSpPr>
        <p:spPr>
          <a:xfrm>
            <a:off x="6368129" y="4226627"/>
            <a:ext cx="2327100" cy="3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Overpass"/>
                <a:ea typeface="Overpass"/>
                <a:cs typeface="Overpass"/>
                <a:sym typeface="Overpass"/>
              </a:rPr>
              <a:t>Best Developer Experience</a:t>
            </a:r>
            <a:endParaRPr sz="1200">
              <a:latin typeface="Overpass"/>
              <a:ea typeface="Overpass"/>
              <a:cs typeface="Overpass"/>
              <a:sym typeface="Overpass"/>
            </a:endParaRPr>
          </a:p>
        </p:txBody>
      </p:sp>
      <p:sp>
        <p:nvSpPr>
          <p:cNvPr id="2362" name="Google Shape;2362;p343"/>
          <p:cNvSpPr/>
          <p:nvPr/>
        </p:nvSpPr>
        <p:spPr>
          <a:xfrm>
            <a:off x="3252832" y="1224617"/>
            <a:ext cx="2679600" cy="1300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APPLICATION SERVICES</a:t>
            </a:r>
            <a:endParaRPr>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sp>
        <p:nvSpPr>
          <p:cNvPr id="2363" name="Google Shape;2363;p343"/>
          <p:cNvSpPr/>
          <p:nvPr/>
        </p:nvSpPr>
        <p:spPr>
          <a:xfrm>
            <a:off x="5974012" y="1224617"/>
            <a:ext cx="2679600" cy="1300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DEVELOPER SERVICES</a:t>
            </a:r>
            <a:endParaRPr>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sp>
        <p:nvSpPr>
          <p:cNvPr id="2364" name="Google Shape;2364;p343"/>
          <p:cNvSpPr txBox="1"/>
          <p:nvPr/>
        </p:nvSpPr>
        <p:spPr>
          <a:xfrm>
            <a:off x="3456130" y="1893739"/>
            <a:ext cx="23271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D0E0E3"/>
                </a:solidFill>
                <a:latin typeface="Overpass"/>
                <a:ea typeface="Overpass"/>
                <a:cs typeface="Overpass"/>
                <a:sym typeface="Overpass"/>
              </a:rPr>
              <a:t>Middleware, Service Mesh, Functions, ISV</a:t>
            </a:r>
            <a:endParaRPr sz="1000">
              <a:solidFill>
                <a:srgbClr val="D0E0E3"/>
              </a:solidFill>
              <a:latin typeface="Overpass"/>
              <a:ea typeface="Overpass"/>
              <a:cs typeface="Overpass"/>
              <a:sym typeface="Overpass"/>
            </a:endParaRPr>
          </a:p>
        </p:txBody>
      </p:sp>
      <p:sp>
        <p:nvSpPr>
          <p:cNvPr id="2365" name="Google Shape;2365;p343"/>
          <p:cNvSpPr txBox="1"/>
          <p:nvPr/>
        </p:nvSpPr>
        <p:spPr>
          <a:xfrm>
            <a:off x="525199" y="1893744"/>
            <a:ext cx="26796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9DAF8"/>
                </a:solidFill>
                <a:latin typeface="Overpass"/>
                <a:ea typeface="Overpass"/>
                <a:cs typeface="Overpass"/>
                <a:sym typeface="Overpass"/>
              </a:rPr>
              <a:t>Metrics, Chargeback, Registry, Logging</a:t>
            </a:r>
            <a:endParaRPr sz="1000">
              <a:solidFill>
                <a:srgbClr val="C9DAF8"/>
              </a:solidFill>
              <a:latin typeface="Overpass"/>
              <a:ea typeface="Overpass"/>
              <a:cs typeface="Overpass"/>
              <a:sym typeface="Overpass"/>
            </a:endParaRPr>
          </a:p>
        </p:txBody>
      </p:sp>
      <p:sp>
        <p:nvSpPr>
          <p:cNvPr id="2366" name="Google Shape;2366;p343"/>
          <p:cNvSpPr txBox="1"/>
          <p:nvPr/>
        </p:nvSpPr>
        <p:spPr>
          <a:xfrm>
            <a:off x="5986653" y="1893744"/>
            <a:ext cx="26796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D9EAD3"/>
                </a:solidFill>
                <a:latin typeface="Overpass"/>
                <a:ea typeface="Overpass"/>
                <a:cs typeface="Overpass"/>
                <a:sym typeface="Overpass"/>
              </a:rPr>
              <a:t>Dev Tools, Automated Builds, CI/CD, IDE</a:t>
            </a:r>
            <a:endParaRPr sz="1000">
              <a:solidFill>
                <a:srgbClr val="D9EAD3"/>
              </a:solidFill>
              <a:latin typeface="Overpass"/>
              <a:ea typeface="Overpass"/>
              <a:cs typeface="Overpass"/>
              <a:sym typeface="Overpass"/>
            </a:endParaRPr>
          </a:p>
        </p:txBody>
      </p:sp>
      <p:cxnSp>
        <p:nvCxnSpPr>
          <p:cNvPr id="2367" name="Google Shape;2367;p343"/>
          <p:cNvCxnSpPr/>
          <p:nvPr/>
        </p:nvCxnSpPr>
        <p:spPr>
          <a:xfrm rot="10800000">
            <a:off x="4853487" y="44272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2368" name="Google Shape;2368;p343"/>
          <p:cNvSpPr txBox="1"/>
          <p:nvPr/>
        </p:nvSpPr>
        <p:spPr>
          <a:xfrm>
            <a:off x="5282107" y="4249963"/>
            <a:ext cx="600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FaaS</a:t>
            </a:r>
            <a:endParaRPr sz="1200">
              <a:latin typeface="Overpass"/>
              <a:ea typeface="Overpass"/>
              <a:cs typeface="Overpass"/>
              <a:sym typeface="Overpas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21" name="Shape 3021"/>
        <p:cNvGrpSpPr/>
        <p:nvPr/>
      </p:nvGrpSpPr>
      <p:grpSpPr>
        <a:xfrm>
          <a:off x="0" y="0"/>
          <a:ext cx="0" cy="0"/>
          <a:chOff x="0" y="0"/>
          <a:chExt cx="0" cy="0"/>
        </a:xfrm>
      </p:grpSpPr>
      <p:sp>
        <p:nvSpPr>
          <p:cNvPr id="3022" name="Google Shape;3022;p37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t>Security Themes</a:t>
            </a:r>
            <a:endParaRPr sz="2400"/>
          </a:p>
        </p:txBody>
      </p:sp>
      <p:sp>
        <p:nvSpPr>
          <p:cNvPr id="3023" name="Google Shape;3023;p3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024" name="Google Shape;3024;p370"/>
          <p:cNvPicPr preferRelativeResize="0"/>
          <p:nvPr/>
        </p:nvPicPr>
        <p:blipFill>
          <a:blip r:embed="rId3">
            <a:alphaModFix/>
          </a:blip>
          <a:stretch>
            <a:fillRect/>
          </a:stretch>
        </p:blipFill>
        <p:spPr>
          <a:xfrm>
            <a:off x="1148794" y="1811762"/>
            <a:ext cx="857250" cy="857250"/>
          </a:xfrm>
          <a:prstGeom prst="rect">
            <a:avLst/>
          </a:prstGeom>
          <a:noFill/>
          <a:ln>
            <a:noFill/>
          </a:ln>
        </p:spPr>
      </p:pic>
      <p:pic>
        <p:nvPicPr>
          <p:cNvPr id="3025" name="Google Shape;3025;p370"/>
          <p:cNvPicPr preferRelativeResize="0"/>
          <p:nvPr/>
        </p:nvPicPr>
        <p:blipFill>
          <a:blip r:embed="rId4">
            <a:alphaModFix/>
          </a:blip>
          <a:stretch>
            <a:fillRect/>
          </a:stretch>
        </p:blipFill>
        <p:spPr>
          <a:xfrm>
            <a:off x="7207529" y="1812734"/>
            <a:ext cx="857250" cy="855306"/>
          </a:xfrm>
          <a:prstGeom prst="rect">
            <a:avLst/>
          </a:prstGeom>
          <a:noFill/>
          <a:ln>
            <a:noFill/>
          </a:ln>
        </p:spPr>
      </p:pic>
      <p:pic>
        <p:nvPicPr>
          <p:cNvPr id="3026" name="Google Shape;3026;p370"/>
          <p:cNvPicPr preferRelativeResize="0"/>
          <p:nvPr/>
        </p:nvPicPr>
        <p:blipFill>
          <a:blip r:embed="rId5">
            <a:alphaModFix/>
          </a:blip>
          <a:stretch>
            <a:fillRect/>
          </a:stretch>
        </p:blipFill>
        <p:spPr>
          <a:xfrm>
            <a:off x="4140061" y="1811762"/>
            <a:ext cx="857250" cy="857250"/>
          </a:xfrm>
          <a:prstGeom prst="rect">
            <a:avLst/>
          </a:prstGeom>
          <a:noFill/>
          <a:ln>
            <a:noFill/>
          </a:ln>
        </p:spPr>
      </p:pic>
      <p:sp>
        <p:nvSpPr>
          <p:cNvPr id="3027" name="Google Shape;3027;p370"/>
          <p:cNvSpPr txBox="1"/>
          <p:nvPr/>
        </p:nvSpPr>
        <p:spPr>
          <a:xfrm>
            <a:off x="461300" y="2714925"/>
            <a:ext cx="2260500" cy="284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Control Application Security</a:t>
            </a:r>
            <a:endParaRPr sz="1100">
              <a:solidFill>
                <a:srgbClr val="EE0000"/>
              </a:solidFill>
              <a:latin typeface="Overpass SemiBold"/>
              <a:ea typeface="Overpass SemiBold"/>
              <a:cs typeface="Overpass SemiBold"/>
              <a:sym typeface="Overpass SemiBold"/>
            </a:endParaRPr>
          </a:p>
        </p:txBody>
      </p:sp>
      <p:sp>
        <p:nvSpPr>
          <p:cNvPr id="3028" name="Google Shape;3028;p370"/>
          <p:cNvSpPr txBox="1"/>
          <p:nvPr/>
        </p:nvSpPr>
        <p:spPr>
          <a:xfrm>
            <a:off x="701643" y="3109304"/>
            <a:ext cx="1826100" cy="7956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900">
                <a:solidFill>
                  <a:schemeClr val="dk1"/>
                </a:solidFill>
                <a:highlight>
                  <a:srgbClr val="FFFFFF"/>
                </a:highlight>
                <a:latin typeface="Overpass"/>
                <a:ea typeface="Overpass"/>
                <a:cs typeface="Overpass"/>
                <a:sym typeface="Overpass"/>
              </a:rPr>
              <a:t>Connect workload identity to Cloud provider authorization</a:t>
            </a:r>
            <a:endParaRPr sz="900">
              <a:solidFill>
                <a:schemeClr val="dk1"/>
              </a:solidFill>
              <a:latin typeface="Overpass Light"/>
              <a:ea typeface="Overpass Light"/>
              <a:cs typeface="Overpass Light"/>
              <a:sym typeface="Overpass Light"/>
            </a:endParaRPr>
          </a:p>
          <a:p>
            <a:pPr indent="0" lvl="0" marL="0" rtl="0" algn="ctr">
              <a:lnSpc>
                <a:spcPct val="115000"/>
              </a:lnSpc>
              <a:spcBef>
                <a:spcPts val="0"/>
              </a:spcBef>
              <a:spcAft>
                <a:spcPts val="1000"/>
              </a:spcAft>
              <a:buNone/>
            </a:pPr>
            <a:r>
              <a:rPr lang="en" sz="900">
                <a:solidFill>
                  <a:schemeClr val="dk1"/>
                </a:solidFill>
                <a:latin typeface="Overpass Light"/>
                <a:ea typeface="Overpass Light"/>
                <a:cs typeface="Overpass Light"/>
                <a:sym typeface="Overpass Light"/>
              </a:rPr>
              <a:t>Application certificate lifecycle management</a:t>
            </a:r>
            <a:endParaRPr sz="900">
              <a:solidFill>
                <a:schemeClr val="dk1"/>
              </a:solidFill>
              <a:highlight>
                <a:srgbClr val="FFFFFF"/>
              </a:highlight>
              <a:latin typeface="Overpass"/>
              <a:ea typeface="Overpass"/>
              <a:cs typeface="Overpass"/>
              <a:sym typeface="Overpass"/>
            </a:endParaRPr>
          </a:p>
        </p:txBody>
      </p:sp>
      <p:sp>
        <p:nvSpPr>
          <p:cNvPr id="3029" name="Google Shape;3029;p370"/>
          <p:cNvSpPr txBox="1"/>
          <p:nvPr/>
        </p:nvSpPr>
        <p:spPr>
          <a:xfrm>
            <a:off x="3712425" y="2714923"/>
            <a:ext cx="1826100" cy="284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Defend the Infrastructure</a:t>
            </a:r>
            <a:endParaRPr sz="1100">
              <a:solidFill>
                <a:srgbClr val="EE0000"/>
              </a:solidFill>
              <a:latin typeface="Overpass SemiBold"/>
              <a:ea typeface="Overpass SemiBold"/>
              <a:cs typeface="Overpass SemiBold"/>
              <a:sym typeface="Overpass SemiBold"/>
            </a:endParaRPr>
          </a:p>
        </p:txBody>
      </p:sp>
      <p:sp>
        <p:nvSpPr>
          <p:cNvPr id="3030" name="Google Shape;3030;p370"/>
          <p:cNvSpPr txBox="1"/>
          <p:nvPr/>
        </p:nvSpPr>
        <p:spPr>
          <a:xfrm>
            <a:off x="3712312" y="3109304"/>
            <a:ext cx="1826100" cy="7956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900">
                <a:latin typeface="Overpass Light"/>
                <a:ea typeface="Overpass Light"/>
                <a:cs typeface="Overpass Light"/>
                <a:sym typeface="Overpass Light"/>
              </a:rPr>
              <a:t>Encrypt etcd datastore</a:t>
            </a:r>
            <a:endParaRPr sz="900">
              <a:latin typeface="Overpass Light"/>
              <a:ea typeface="Overpass Light"/>
              <a:cs typeface="Overpass Light"/>
              <a:sym typeface="Overpass Light"/>
            </a:endParaRPr>
          </a:p>
          <a:p>
            <a:pPr indent="0" lvl="0" marL="0" rtl="0" algn="ctr">
              <a:lnSpc>
                <a:spcPct val="140000"/>
              </a:lnSpc>
              <a:spcBef>
                <a:spcPts val="0"/>
              </a:spcBef>
              <a:spcAft>
                <a:spcPts val="0"/>
              </a:spcAft>
              <a:buNone/>
            </a:pPr>
            <a:r>
              <a:rPr lang="en" sz="900">
                <a:latin typeface="Overpass Light"/>
                <a:ea typeface="Overpass Light"/>
                <a:cs typeface="Overpass Light"/>
                <a:sym typeface="Overpass Light"/>
              </a:rPr>
              <a:t>Enhanced certificate management</a:t>
            </a:r>
            <a:endParaRPr sz="900">
              <a:latin typeface="Overpass Light"/>
              <a:ea typeface="Overpass Light"/>
              <a:cs typeface="Overpass Light"/>
              <a:sym typeface="Overpass Light"/>
            </a:endParaRPr>
          </a:p>
          <a:p>
            <a:pPr indent="0" lvl="0" marL="0" rtl="0" algn="ctr">
              <a:lnSpc>
                <a:spcPct val="140000"/>
              </a:lnSpc>
              <a:spcBef>
                <a:spcPts val="0"/>
              </a:spcBef>
              <a:spcAft>
                <a:spcPts val="0"/>
              </a:spcAft>
              <a:buNone/>
            </a:pPr>
            <a:r>
              <a:rPr lang="en" sz="900">
                <a:latin typeface="Overpass Light"/>
                <a:ea typeface="Overpass Light"/>
                <a:cs typeface="Overpass Light"/>
                <a:sym typeface="Overpass Light"/>
              </a:rPr>
              <a:t>RHEL CoreOS disk encryption</a:t>
            </a:r>
            <a:endParaRPr sz="900">
              <a:latin typeface="Overpass Light"/>
              <a:ea typeface="Overpass Light"/>
              <a:cs typeface="Overpass Light"/>
              <a:sym typeface="Overpass Light"/>
            </a:endParaRPr>
          </a:p>
          <a:p>
            <a:pPr indent="0" lvl="0" marL="0" rtl="0" algn="ctr">
              <a:lnSpc>
                <a:spcPct val="140000"/>
              </a:lnSpc>
              <a:spcBef>
                <a:spcPts val="0"/>
              </a:spcBef>
              <a:spcAft>
                <a:spcPts val="0"/>
              </a:spcAft>
              <a:buNone/>
            </a:pPr>
            <a:r>
              <a:rPr lang="en" sz="900">
                <a:latin typeface="Overpass Light"/>
                <a:ea typeface="Overpass Light"/>
                <a:cs typeface="Overpass Light"/>
                <a:sym typeface="Overpass Light"/>
              </a:rPr>
              <a:t>VPN / VPC support</a:t>
            </a:r>
            <a:endParaRPr sz="900">
              <a:latin typeface="Overpass Light"/>
              <a:ea typeface="Overpass Light"/>
              <a:cs typeface="Overpass Light"/>
              <a:sym typeface="Overpass Light"/>
            </a:endParaRPr>
          </a:p>
          <a:p>
            <a:pPr indent="0" lvl="0" marL="0" rtl="0" algn="ctr">
              <a:lnSpc>
                <a:spcPct val="140000"/>
              </a:lnSpc>
              <a:spcBef>
                <a:spcPts val="0"/>
              </a:spcBef>
              <a:spcAft>
                <a:spcPts val="0"/>
              </a:spcAft>
              <a:buNone/>
            </a:pPr>
            <a:r>
              <a:rPr lang="en" sz="900">
                <a:solidFill>
                  <a:schemeClr val="dk1"/>
                </a:solidFill>
                <a:latin typeface="Overpass Light"/>
                <a:ea typeface="Overpass Light"/>
                <a:cs typeface="Overpass Light"/>
                <a:sym typeface="Overpass Light"/>
              </a:rPr>
              <a:t>Consume group membership from Identity Provider</a:t>
            </a:r>
            <a:endParaRPr sz="900">
              <a:solidFill>
                <a:schemeClr val="dk1"/>
              </a:solidFill>
              <a:latin typeface="Overpass Light"/>
              <a:ea typeface="Overpass Light"/>
              <a:cs typeface="Overpass Light"/>
              <a:sym typeface="Overpass Light"/>
            </a:endParaRPr>
          </a:p>
          <a:p>
            <a:pPr indent="0" lvl="0" marL="0" rtl="0" algn="ctr">
              <a:lnSpc>
                <a:spcPct val="140000"/>
              </a:lnSpc>
              <a:spcBef>
                <a:spcPts val="0"/>
              </a:spcBef>
              <a:spcAft>
                <a:spcPts val="0"/>
              </a:spcAft>
              <a:buNone/>
            </a:pPr>
            <a:r>
              <a:rPr lang="en" sz="900">
                <a:solidFill>
                  <a:schemeClr val="dk1"/>
                </a:solidFill>
                <a:latin typeface="Overpass Light"/>
                <a:ea typeface="Overpass Light"/>
                <a:cs typeface="Overpass Light"/>
                <a:sym typeface="Overpass Light"/>
              </a:rPr>
              <a:t>External Keycloak integration</a:t>
            </a:r>
            <a:endParaRPr sz="900">
              <a:latin typeface="Overpass Light"/>
              <a:ea typeface="Overpass Light"/>
              <a:cs typeface="Overpass Light"/>
              <a:sym typeface="Overpass Light"/>
            </a:endParaRPr>
          </a:p>
        </p:txBody>
      </p:sp>
      <p:sp>
        <p:nvSpPr>
          <p:cNvPr id="3031" name="Google Shape;3031;p370"/>
          <p:cNvSpPr txBox="1"/>
          <p:nvPr/>
        </p:nvSpPr>
        <p:spPr>
          <a:xfrm>
            <a:off x="6723094" y="2714923"/>
            <a:ext cx="1826100" cy="284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Automate Compliance</a:t>
            </a:r>
            <a:endParaRPr sz="1100">
              <a:solidFill>
                <a:srgbClr val="EE0000"/>
              </a:solidFill>
              <a:latin typeface="Overpass SemiBold"/>
              <a:ea typeface="Overpass SemiBold"/>
              <a:cs typeface="Overpass SemiBold"/>
              <a:sym typeface="Overpass SemiBold"/>
            </a:endParaRPr>
          </a:p>
        </p:txBody>
      </p:sp>
      <p:sp>
        <p:nvSpPr>
          <p:cNvPr id="3032" name="Google Shape;3032;p370"/>
          <p:cNvSpPr txBox="1"/>
          <p:nvPr/>
        </p:nvSpPr>
        <p:spPr>
          <a:xfrm>
            <a:off x="6722981" y="3109304"/>
            <a:ext cx="1826100" cy="7956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900">
                <a:solidFill>
                  <a:schemeClr val="dk1"/>
                </a:solidFill>
                <a:latin typeface="Overpass Light"/>
                <a:ea typeface="Overpass Light"/>
                <a:cs typeface="Overpass Light"/>
                <a:sym typeface="Overpass Light"/>
              </a:rPr>
              <a:t>Disconnected / air-gapped install</a:t>
            </a:r>
            <a:endParaRPr sz="900">
              <a:solidFill>
                <a:schemeClr val="dk1"/>
              </a:solidFill>
              <a:latin typeface="Overpass Light"/>
              <a:ea typeface="Overpass Light"/>
              <a:cs typeface="Overpass Light"/>
              <a:sym typeface="Overpass Light"/>
            </a:endParaRPr>
          </a:p>
          <a:p>
            <a:pPr indent="0" lvl="0" marL="0" rtl="0" algn="ctr">
              <a:lnSpc>
                <a:spcPct val="140000"/>
              </a:lnSpc>
              <a:spcBef>
                <a:spcPts val="0"/>
              </a:spcBef>
              <a:spcAft>
                <a:spcPts val="0"/>
              </a:spcAft>
              <a:buNone/>
            </a:pPr>
            <a:r>
              <a:rPr lang="en" sz="900">
                <a:solidFill>
                  <a:schemeClr val="dk1"/>
                </a:solidFill>
                <a:latin typeface="Overpass Light"/>
                <a:ea typeface="Overpass Light"/>
                <a:cs typeface="Overpass Light"/>
                <a:sym typeface="Overpass Light"/>
              </a:rPr>
              <a:t>FIPS compliance</a:t>
            </a:r>
            <a:endParaRPr sz="900">
              <a:solidFill>
                <a:schemeClr val="dk1"/>
              </a:solidFill>
              <a:latin typeface="Overpass Light"/>
              <a:ea typeface="Overpass Light"/>
              <a:cs typeface="Overpass Light"/>
              <a:sym typeface="Overpass Light"/>
            </a:endParaRPr>
          </a:p>
          <a:p>
            <a:pPr indent="0" lvl="0" marL="0" rtl="0" algn="ctr">
              <a:lnSpc>
                <a:spcPct val="140000"/>
              </a:lnSpc>
              <a:spcBef>
                <a:spcPts val="0"/>
              </a:spcBef>
              <a:spcAft>
                <a:spcPts val="0"/>
              </a:spcAft>
              <a:buClr>
                <a:schemeClr val="dk1"/>
              </a:buClr>
              <a:buSzPts val="1100"/>
              <a:buFont typeface="Arial"/>
              <a:buNone/>
            </a:pPr>
            <a:r>
              <a:rPr lang="en" sz="900">
                <a:solidFill>
                  <a:schemeClr val="dk1"/>
                </a:solidFill>
                <a:latin typeface="Overpass Light"/>
                <a:ea typeface="Overpass Light"/>
                <a:cs typeface="Overpass Light"/>
                <a:sym typeface="Overpass Light"/>
              </a:rPr>
              <a:t>Cipher Suite Configuration</a:t>
            </a:r>
            <a:endParaRPr sz="900">
              <a:solidFill>
                <a:schemeClr val="dk1"/>
              </a:solidFill>
              <a:latin typeface="Overpass Light"/>
              <a:ea typeface="Overpass Light"/>
              <a:cs typeface="Overpass Light"/>
              <a:sym typeface="Overpass Light"/>
            </a:endParaRPr>
          </a:p>
          <a:p>
            <a:pPr indent="0" lvl="0" marL="0" rtl="0" algn="ctr">
              <a:lnSpc>
                <a:spcPct val="140000"/>
              </a:lnSpc>
              <a:spcBef>
                <a:spcPts val="0"/>
              </a:spcBef>
              <a:spcAft>
                <a:spcPts val="0"/>
              </a:spcAft>
              <a:buClr>
                <a:schemeClr val="dk1"/>
              </a:buClr>
              <a:buSzPts val="1100"/>
              <a:buFont typeface="Arial"/>
              <a:buNone/>
            </a:pPr>
            <a:r>
              <a:rPr lang="en" sz="900">
                <a:solidFill>
                  <a:schemeClr val="dk1"/>
                </a:solidFill>
                <a:latin typeface="Overpass Light"/>
                <a:ea typeface="Overpass Light"/>
                <a:cs typeface="Overpass Light"/>
                <a:sym typeface="Overpass Light"/>
              </a:rPr>
              <a:t>Compliance Operator</a:t>
            </a:r>
            <a:endParaRPr sz="900">
              <a:solidFill>
                <a:schemeClr val="dk1"/>
              </a:solidFill>
              <a:latin typeface="Overpass Light"/>
              <a:ea typeface="Overpass Light"/>
              <a:cs typeface="Overpass Light"/>
              <a:sym typeface="Overpass Light"/>
            </a:endParaRPr>
          </a:p>
        </p:txBody>
      </p:sp>
      <p:cxnSp>
        <p:nvCxnSpPr>
          <p:cNvPr id="3033" name="Google Shape;3033;p370"/>
          <p:cNvCxnSpPr/>
          <p:nvPr/>
        </p:nvCxnSpPr>
        <p:spPr>
          <a:xfrm>
            <a:off x="323432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3034" name="Google Shape;3034;p370"/>
          <p:cNvCxnSpPr/>
          <p:nvPr/>
        </p:nvCxnSpPr>
        <p:spPr>
          <a:xfrm>
            <a:off x="6092597" y="2758500"/>
            <a:ext cx="0" cy="11457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38" name="Shape 3038"/>
        <p:cNvGrpSpPr/>
        <p:nvPr/>
      </p:nvGrpSpPr>
      <p:grpSpPr>
        <a:xfrm>
          <a:off x="0" y="0"/>
          <a:ext cx="0" cy="0"/>
          <a:chOff x="0" y="0"/>
          <a:chExt cx="0" cy="0"/>
        </a:xfrm>
      </p:grpSpPr>
      <p:sp>
        <p:nvSpPr>
          <p:cNvPr id="3039" name="Google Shape;3039;p371"/>
          <p:cNvSpPr txBox="1"/>
          <p:nvPr>
            <p:ph idx="12" type="sldNum"/>
          </p:nvPr>
        </p:nvSpPr>
        <p:spPr>
          <a:xfrm>
            <a:off x="290075" y="4413751"/>
            <a:ext cx="530400" cy="1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40" name="Google Shape;3040;p371"/>
          <p:cNvSpPr txBox="1"/>
          <p:nvPr/>
        </p:nvSpPr>
        <p:spPr>
          <a:xfrm>
            <a:off x="290075" y="4269747"/>
            <a:ext cx="530400" cy="101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600">
                <a:latin typeface="Overpass SemiBold"/>
                <a:ea typeface="Overpass SemiBold"/>
                <a:cs typeface="Overpass SemiBold"/>
                <a:sym typeface="Overpass SemiBold"/>
              </a:rPr>
              <a:t>‹#›</a:t>
            </a:fld>
            <a:endParaRPr sz="600">
              <a:latin typeface="Overpass SemiBold"/>
              <a:ea typeface="Overpass SemiBold"/>
              <a:cs typeface="Overpass SemiBold"/>
              <a:sym typeface="Overpass SemiBold"/>
            </a:endParaRPr>
          </a:p>
        </p:txBody>
      </p:sp>
      <p:sp>
        <p:nvSpPr>
          <p:cNvPr id="3041" name="Google Shape;3041;p371"/>
          <p:cNvSpPr/>
          <p:nvPr/>
        </p:nvSpPr>
        <p:spPr>
          <a:xfrm>
            <a:off x="494275" y="799550"/>
            <a:ext cx="2669400" cy="38406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2" name="Google Shape;3042;p371"/>
          <p:cNvCxnSpPr/>
          <p:nvPr/>
        </p:nvCxnSpPr>
        <p:spPr>
          <a:xfrm>
            <a:off x="494284" y="1342559"/>
            <a:ext cx="2669400" cy="0"/>
          </a:xfrm>
          <a:prstGeom prst="straightConnector1">
            <a:avLst/>
          </a:prstGeom>
          <a:noFill/>
          <a:ln cap="flat" cmpd="sng" w="9525">
            <a:solidFill>
              <a:srgbClr val="666666"/>
            </a:solidFill>
            <a:prstDash val="solid"/>
            <a:round/>
            <a:headEnd len="med" w="med" type="none"/>
            <a:tailEnd len="med" w="med" type="none"/>
          </a:ln>
        </p:spPr>
      </p:cxnSp>
      <p:sp>
        <p:nvSpPr>
          <p:cNvPr id="3043" name="Google Shape;3043;p371"/>
          <p:cNvSpPr/>
          <p:nvPr/>
        </p:nvSpPr>
        <p:spPr>
          <a:xfrm>
            <a:off x="3336950" y="799550"/>
            <a:ext cx="2669400" cy="38406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71"/>
          <p:cNvSpPr txBox="1"/>
          <p:nvPr/>
        </p:nvSpPr>
        <p:spPr>
          <a:xfrm>
            <a:off x="579625" y="1418850"/>
            <a:ext cx="2339400" cy="2993700"/>
          </a:xfrm>
          <a:prstGeom prst="rect">
            <a:avLst/>
          </a:prstGeom>
          <a:noFill/>
          <a:ln>
            <a:noFill/>
          </a:ln>
        </p:spPr>
        <p:txBody>
          <a:bodyPr anchorCtr="0" anchor="t" bIns="91425" lIns="91425" spcFirstLastPara="1" rIns="91425" wrap="square" tIns="91425">
            <a:noAutofit/>
          </a:bodyPr>
          <a:lstStyle/>
          <a:p>
            <a:pPr indent="-115569" lvl="0" marL="18288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Disconnected / air-gapped install and upgrade</a:t>
            </a:r>
            <a:endParaRPr sz="1100">
              <a:solidFill>
                <a:schemeClr val="dk1"/>
              </a:solidFill>
              <a:latin typeface="Overpass Light"/>
              <a:ea typeface="Overpass Light"/>
              <a:cs typeface="Overpass Light"/>
              <a:sym typeface="Overpass Light"/>
            </a:endParaRPr>
          </a:p>
          <a:p>
            <a:pPr indent="-115569" lvl="0" marL="182880" rtl="0" algn="l">
              <a:lnSpc>
                <a:spcPct val="115000"/>
              </a:lnSpc>
              <a:spcBef>
                <a:spcPts val="100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Cluster-wide egress proxy</a:t>
            </a:r>
            <a:endParaRPr sz="1100">
              <a:solidFill>
                <a:schemeClr val="dk1"/>
              </a:solidFill>
              <a:latin typeface="Overpass Light"/>
              <a:ea typeface="Overpass Light"/>
              <a:cs typeface="Overpass Light"/>
              <a:sym typeface="Overpass Light"/>
            </a:endParaRPr>
          </a:p>
          <a:p>
            <a:pPr indent="-115569" lvl="0" marL="182880" rtl="0" algn="l">
              <a:lnSpc>
                <a:spcPct val="130000"/>
              </a:lnSpc>
              <a:spcBef>
                <a:spcPts val="100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Whitelisting of sysctl (kernel parameters)</a:t>
            </a:r>
            <a:endParaRPr sz="1100">
              <a:solidFill>
                <a:schemeClr val="dk1"/>
              </a:solidFill>
              <a:latin typeface="Overpass Light"/>
              <a:ea typeface="Overpass Light"/>
              <a:cs typeface="Overpass Light"/>
              <a:sym typeface="Overpass Light"/>
            </a:endParaRPr>
          </a:p>
          <a:p>
            <a:pPr indent="-115569" lvl="0" marL="182880" rtl="0" algn="l">
              <a:lnSpc>
                <a:spcPct val="130000"/>
              </a:lnSpc>
              <a:spcBef>
                <a:spcPts val="1000"/>
              </a:spcBef>
              <a:spcAft>
                <a:spcPts val="1000"/>
              </a:spcAft>
              <a:buClr>
                <a:schemeClr val="dk1"/>
              </a:buClr>
              <a:buSzPts val="1100"/>
              <a:buFont typeface="Overpass Light"/>
              <a:buChar char="●"/>
            </a:pPr>
            <a:r>
              <a:rPr lang="en" sz="1100">
                <a:solidFill>
                  <a:srgbClr val="434343"/>
                </a:solidFill>
                <a:latin typeface="Overpass"/>
                <a:ea typeface="Overpass"/>
                <a:cs typeface="Overpass"/>
                <a:sym typeface="Overpass"/>
              </a:rPr>
              <a:t>Mutual TLS, tracing for East / West network traffic with OpenShift Service Mesh</a:t>
            </a:r>
            <a:endParaRPr sz="1100">
              <a:solidFill>
                <a:schemeClr val="dk1"/>
              </a:solidFill>
              <a:latin typeface="Overpass Light"/>
              <a:ea typeface="Overpass Light"/>
              <a:cs typeface="Overpass Light"/>
              <a:sym typeface="Overpass Light"/>
            </a:endParaRPr>
          </a:p>
        </p:txBody>
      </p:sp>
      <p:cxnSp>
        <p:nvCxnSpPr>
          <p:cNvPr id="3045" name="Google Shape;3045;p371"/>
          <p:cNvCxnSpPr/>
          <p:nvPr/>
        </p:nvCxnSpPr>
        <p:spPr>
          <a:xfrm>
            <a:off x="3330283" y="1342559"/>
            <a:ext cx="2669400" cy="0"/>
          </a:xfrm>
          <a:prstGeom prst="straightConnector1">
            <a:avLst/>
          </a:prstGeom>
          <a:noFill/>
          <a:ln cap="flat" cmpd="sng" w="9525">
            <a:solidFill>
              <a:srgbClr val="666666"/>
            </a:solidFill>
            <a:prstDash val="solid"/>
            <a:round/>
            <a:headEnd len="med" w="med" type="none"/>
            <a:tailEnd len="med" w="med" type="none"/>
          </a:ln>
        </p:spPr>
      </p:cxnSp>
      <p:sp>
        <p:nvSpPr>
          <p:cNvPr id="3046" name="Google Shape;3046;p371"/>
          <p:cNvSpPr/>
          <p:nvPr/>
        </p:nvSpPr>
        <p:spPr>
          <a:xfrm>
            <a:off x="6166275" y="799550"/>
            <a:ext cx="2669400" cy="38406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7" name="Google Shape;3047;p371"/>
          <p:cNvCxnSpPr/>
          <p:nvPr/>
        </p:nvCxnSpPr>
        <p:spPr>
          <a:xfrm>
            <a:off x="6166271" y="1342559"/>
            <a:ext cx="2669400" cy="0"/>
          </a:xfrm>
          <a:prstGeom prst="straightConnector1">
            <a:avLst/>
          </a:prstGeom>
          <a:noFill/>
          <a:ln cap="flat" cmpd="sng" w="9525">
            <a:solidFill>
              <a:srgbClr val="666666"/>
            </a:solidFill>
            <a:prstDash val="solid"/>
            <a:round/>
            <a:headEnd len="med" w="med" type="none"/>
            <a:tailEnd len="med" w="med" type="none"/>
          </a:ln>
        </p:spPr>
      </p:cxnSp>
      <p:sp>
        <p:nvSpPr>
          <p:cNvPr id="3048" name="Google Shape;3048;p371"/>
          <p:cNvSpPr txBox="1"/>
          <p:nvPr/>
        </p:nvSpPr>
        <p:spPr>
          <a:xfrm>
            <a:off x="494283" y="904374"/>
            <a:ext cx="26694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0000"/>
                </a:solidFill>
                <a:latin typeface="Overpass"/>
                <a:ea typeface="Overpass"/>
                <a:cs typeface="Overpass"/>
                <a:sym typeface="Overpass"/>
              </a:rPr>
              <a:t>Near Term (4.2)</a:t>
            </a:r>
            <a:endParaRPr b="1">
              <a:solidFill>
                <a:srgbClr val="CC0000"/>
              </a:solidFill>
              <a:latin typeface="Overpass"/>
              <a:ea typeface="Overpass"/>
              <a:cs typeface="Overpass"/>
              <a:sym typeface="Overpass"/>
            </a:endParaRPr>
          </a:p>
        </p:txBody>
      </p:sp>
      <p:sp>
        <p:nvSpPr>
          <p:cNvPr id="3049" name="Google Shape;3049;p371"/>
          <p:cNvSpPr txBox="1"/>
          <p:nvPr/>
        </p:nvSpPr>
        <p:spPr>
          <a:xfrm>
            <a:off x="3367096" y="902574"/>
            <a:ext cx="26694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0000"/>
                </a:solidFill>
                <a:latin typeface="Overpass"/>
                <a:ea typeface="Overpass"/>
                <a:cs typeface="Overpass"/>
                <a:sym typeface="Overpass"/>
              </a:rPr>
              <a:t>Medium Term (4.3)</a:t>
            </a:r>
            <a:endParaRPr b="1">
              <a:solidFill>
                <a:srgbClr val="CC0000"/>
              </a:solidFill>
              <a:latin typeface="Overpass"/>
              <a:ea typeface="Overpass"/>
              <a:cs typeface="Overpass"/>
              <a:sym typeface="Overpass"/>
            </a:endParaRPr>
          </a:p>
        </p:txBody>
      </p:sp>
      <p:sp>
        <p:nvSpPr>
          <p:cNvPr id="3050" name="Google Shape;3050;p371"/>
          <p:cNvSpPr txBox="1"/>
          <p:nvPr>
            <p:ph type="title"/>
          </p:nvPr>
        </p:nvSpPr>
        <p:spPr>
          <a:xfrm>
            <a:off x="1314450" y="252300"/>
            <a:ext cx="6515100" cy="4983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Security Summary &amp; Roadmap</a:t>
            </a:r>
            <a:endParaRPr sz="2400">
              <a:solidFill>
                <a:schemeClr val="dk1"/>
              </a:solidFill>
            </a:endParaRPr>
          </a:p>
        </p:txBody>
      </p:sp>
      <p:sp>
        <p:nvSpPr>
          <p:cNvPr id="3051" name="Google Shape;3051;p371"/>
          <p:cNvSpPr txBox="1"/>
          <p:nvPr/>
        </p:nvSpPr>
        <p:spPr>
          <a:xfrm>
            <a:off x="6166271" y="902574"/>
            <a:ext cx="26694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CC0000"/>
                </a:solidFill>
                <a:latin typeface="Overpass"/>
                <a:ea typeface="Overpass"/>
                <a:cs typeface="Overpass"/>
                <a:sym typeface="Overpass"/>
              </a:rPr>
              <a:t>Long Term (4.4+)</a:t>
            </a:r>
            <a:endParaRPr b="1">
              <a:solidFill>
                <a:srgbClr val="CC0000"/>
              </a:solidFill>
              <a:latin typeface="Overpass"/>
              <a:ea typeface="Overpass"/>
              <a:cs typeface="Overpass"/>
              <a:sym typeface="Overpass"/>
            </a:endParaRPr>
          </a:p>
        </p:txBody>
      </p:sp>
      <p:sp>
        <p:nvSpPr>
          <p:cNvPr id="3052" name="Google Shape;3052;p371"/>
          <p:cNvSpPr txBox="1"/>
          <p:nvPr/>
        </p:nvSpPr>
        <p:spPr>
          <a:xfrm>
            <a:off x="3475225" y="1418850"/>
            <a:ext cx="2339400" cy="2993700"/>
          </a:xfrm>
          <a:prstGeom prst="rect">
            <a:avLst/>
          </a:prstGeom>
          <a:noFill/>
          <a:ln>
            <a:noFill/>
          </a:ln>
        </p:spPr>
        <p:txBody>
          <a:bodyPr anchorCtr="0" anchor="t" bIns="91425" lIns="91425" spcFirstLastPara="1" rIns="91425" wrap="square" tIns="91425">
            <a:noAutofit/>
          </a:bodyPr>
          <a:lstStyle/>
          <a:p>
            <a:pPr indent="-109219" lvl="0" marL="182880" rtl="0" algn="l">
              <a:lnSpc>
                <a:spcPct val="115000"/>
              </a:lnSpc>
              <a:spcBef>
                <a:spcPts val="0"/>
              </a:spcBef>
              <a:spcAft>
                <a:spcPts val="0"/>
              </a:spcAft>
              <a:buSzPts val="1000"/>
              <a:buFont typeface="Overpass"/>
              <a:buChar char="●"/>
            </a:pPr>
            <a:r>
              <a:rPr lang="en" sz="1100">
                <a:solidFill>
                  <a:schemeClr val="dk1"/>
                </a:solidFill>
                <a:latin typeface="Overpass Light"/>
                <a:ea typeface="Overpass Light"/>
                <a:cs typeface="Overpass Light"/>
                <a:sym typeface="Overpass Light"/>
              </a:rPr>
              <a:t>VPC / VPN support</a:t>
            </a:r>
            <a:endParaRPr sz="1100">
              <a:solidFill>
                <a:schemeClr val="dk1"/>
              </a:solidFill>
              <a:latin typeface="Overpass Light"/>
              <a:ea typeface="Overpass Light"/>
              <a:cs typeface="Overpass Light"/>
              <a:sym typeface="Overpass Light"/>
            </a:endParaRPr>
          </a:p>
          <a:p>
            <a:pPr indent="-109219" lvl="0" marL="182880" rtl="0" algn="l">
              <a:lnSpc>
                <a:spcPct val="115000"/>
              </a:lnSpc>
              <a:spcBef>
                <a:spcPts val="1000"/>
              </a:spcBef>
              <a:spcAft>
                <a:spcPts val="0"/>
              </a:spcAft>
              <a:buSzPts val="1000"/>
              <a:buFont typeface="Overpass"/>
              <a:buChar char="●"/>
            </a:pPr>
            <a:r>
              <a:rPr lang="en" sz="1100">
                <a:solidFill>
                  <a:schemeClr val="dk1"/>
                </a:solidFill>
                <a:latin typeface="Overpass Light"/>
                <a:ea typeface="Overpass Light"/>
                <a:cs typeface="Overpass Light"/>
                <a:sym typeface="Overpass Light"/>
              </a:rPr>
              <a:t>Encrypt etcd datastore</a:t>
            </a:r>
            <a:endParaRPr sz="1100">
              <a:solidFill>
                <a:schemeClr val="dk1"/>
              </a:solidFill>
              <a:latin typeface="Overpass Light"/>
              <a:ea typeface="Overpass Light"/>
              <a:cs typeface="Overpass Light"/>
              <a:sym typeface="Overpass Light"/>
            </a:endParaRPr>
          </a:p>
          <a:p>
            <a:pPr indent="-109219" lvl="0" marL="182880" rtl="0" algn="l">
              <a:lnSpc>
                <a:spcPct val="115000"/>
              </a:lnSpc>
              <a:spcBef>
                <a:spcPts val="1000"/>
              </a:spcBef>
              <a:spcAft>
                <a:spcPts val="0"/>
              </a:spcAft>
              <a:buSzPts val="1000"/>
              <a:buFont typeface="Overpass"/>
              <a:buChar char="●"/>
            </a:pPr>
            <a:r>
              <a:rPr lang="en" sz="1100">
                <a:solidFill>
                  <a:schemeClr val="dk1"/>
                </a:solidFill>
                <a:latin typeface="Overpass Light"/>
                <a:ea typeface="Overpass Light"/>
                <a:cs typeface="Overpass Light"/>
                <a:sym typeface="Overpass Light"/>
              </a:rPr>
              <a:t>FIPS compliance</a:t>
            </a:r>
            <a:endParaRPr sz="1100">
              <a:solidFill>
                <a:schemeClr val="dk1"/>
              </a:solidFill>
              <a:latin typeface="Overpass Light"/>
              <a:ea typeface="Overpass Light"/>
              <a:cs typeface="Overpass Light"/>
              <a:sym typeface="Overpass Light"/>
            </a:endParaRPr>
          </a:p>
          <a:p>
            <a:pPr indent="-109219" lvl="0" marL="182880" rtl="0" algn="l">
              <a:lnSpc>
                <a:spcPct val="115000"/>
              </a:lnSpc>
              <a:spcBef>
                <a:spcPts val="1000"/>
              </a:spcBef>
              <a:spcAft>
                <a:spcPts val="0"/>
              </a:spcAft>
              <a:buSzPts val="1000"/>
              <a:buFont typeface="Overpass"/>
              <a:buChar char="●"/>
            </a:pPr>
            <a:r>
              <a:rPr lang="en" sz="1100">
                <a:solidFill>
                  <a:schemeClr val="dk1"/>
                </a:solidFill>
                <a:latin typeface="Overpass Light"/>
                <a:ea typeface="Overpass Light"/>
                <a:cs typeface="Overpass Light"/>
                <a:sym typeface="Overpass Light"/>
              </a:rPr>
              <a:t>RHCOS disk encryption</a:t>
            </a:r>
            <a:endParaRPr sz="1100">
              <a:solidFill>
                <a:schemeClr val="dk1"/>
              </a:solidFill>
              <a:latin typeface="Overpass Light"/>
              <a:ea typeface="Overpass Light"/>
              <a:cs typeface="Overpass Light"/>
              <a:sym typeface="Overpass Light"/>
            </a:endParaRPr>
          </a:p>
          <a:p>
            <a:pPr indent="-115569" lvl="0" marL="182880" rtl="0" algn="l">
              <a:lnSpc>
                <a:spcPct val="115000"/>
              </a:lnSpc>
              <a:spcBef>
                <a:spcPts val="1000"/>
              </a:spcBef>
              <a:spcAft>
                <a:spcPts val="0"/>
              </a:spcAft>
              <a:buSzPts val="1100"/>
              <a:buFont typeface="Overpass"/>
              <a:buChar char="●"/>
            </a:pPr>
            <a:r>
              <a:rPr lang="en" sz="1100">
                <a:solidFill>
                  <a:schemeClr val="dk1"/>
                </a:solidFill>
                <a:latin typeface="Overpass Light"/>
                <a:ea typeface="Overpass Light"/>
                <a:cs typeface="Overpass Light"/>
                <a:sym typeface="Overpass Light"/>
              </a:rPr>
              <a:t>Enable GitOps based cluster config management with </a:t>
            </a:r>
            <a:r>
              <a:rPr lang="en" sz="1100" u="sng">
                <a:solidFill>
                  <a:schemeClr val="accent5"/>
                </a:solidFill>
                <a:latin typeface="Overpass Light"/>
                <a:ea typeface="Overpass Light"/>
                <a:cs typeface="Overpass Light"/>
                <a:sym typeface="Overpass Light"/>
                <a:hlinkClick r:id="rId3"/>
              </a:rPr>
              <a:t>Argo CD</a:t>
            </a:r>
            <a:endParaRPr sz="1100">
              <a:latin typeface="Overpass"/>
              <a:ea typeface="Overpass"/>
              <a:cs typeface="Overpass"/>
              <a:sym typeface="Overpass"/>
            </a:endParaRPr>
          </a:p>
          <a:p>
            <a:pPr indent="-115569" lvl="0" marL="182880" marR="0" rtl="0" algn="l">
              <a:lnSpc>
                <a:spcPct val="115000"/>
              </a:lnSpc>
              <a:spcBef>
                <a:spcPts val="1000"/>
              </a:spcBef>
              <a:spcAft>
                <a:spcPts val="0"/>
              </a:spcAft>
              <a:buSzPts val="1100"/>
              <a:buFont typeface="Overpass"/>
              <a:buChar char="●"/>
            </a:pPr>
            <a:r>
              <a:rPr lang="en" sz="1100">
                <a:solidFill>
                  <a:schemeClr val="dk1"/>
                </a:solidFill>
                <a:latin typeface="Overpass Light"/>
                <a:ea typeface="Overpass Light"/>
                <a:cs typeface="Overpass Light"/>
                <a:sym typeface="Overpass Light"/>
              </a:rPr>
              <a:t>External</a:t>
            </a:r>
            <a:r>
              <a:rPr lang="en" sz="1100">
                <a:latin typeface="Overpass"/>
                <a:ea typeface="Overpass"/>
                <a:cs typeface="Overpass"/>
                <a:sym typeface="Overpass"/>
              </a:rPr>
              <a:t> </a:t>
            </a:r>
            <a:r>
              <a:rPr lang="en" sz="1100">
                <a:solidFill>
                  <a:schemeClr val="dk1"/>
                </a:solidFill>
                <a:latin typeface="Overpass Light"/>
                <a:ea typeface="Overpass Light"/>
                <a:cs typeface="Overpass Light"/>
                <a:sym typeface="Overpass Light"/>
              </a:rPr>
              <a:t>DNS</a:t>
            </a:r>
            <a:r>
              <a:rPr lang="en" sz="1100">
                <a:latin typeface="Overpass"/>
                <a:ea typeface="Overpass"/>
                <a:cs typeface="Overpass"/>
                <a:sym typeface="Overpass"/>
              </a:rPr>
              <a:t> (</a:t>
            </a:r>
            <a:r>
              <a:rPr lang="en" sz="1100">
                <a:solidFill>
                  <a:schemeClr val="dk1"/>
                </a:solidFill>
                <a:latin typeface="Overpass Light"/>
                <a:ea typeface="Overpass Light"/>
                <a:cs typeface="Overpass Light"/>
                <a:sym typeface="Overpass Light"/>
              </a:rPr>
              <a:t>DNS</a:t>
            </a:r>
            <a:r>
              <a:rPr lang="en" sz="1100">
                <a:latin typeface="Overpass"/>
                <a:ea typeface="Overpass"/>
                <a:cs typeface="Overpass"/>
                <a:sym typeface="Overpass"/>
              </a:rPr>
              <a:t> </a:t>
            </a:r>
            <a:r>
              <a:rPr lang="en" sz="1100">
                <a:solidFill>
                  <a:schemeClr val="dk1"/>
                </a:solidFill>
                <a:latin typeface="Overpass Light"/>
                <a:ea typeface="Overpass Light"/>
                <a:cs typeface="Overpass Light"/>
                <a:sym typeface="Overpass Light"/>
              </a:rPr>
              <a:t>Forwarding</a:t>
            </a:r>
            <a:r>
              <a:rPr lang="en" sz="1100">
                <a:latin typeface="Overpass"/>
                <a:ea typeface="Overpass"/>
                <a:cs typeface="Overpass"/>
                <a:sym typeface="Overpass"/>
              </a:rPr>
              <a:t>)</a:t>
            </a:r>
            <a:endParaRPr sz="1100">
              <a:latin typeface="Overpass"/>
              <a:ea typeface="Overpass"/>
              <a:cs typeface="Overpass"/>
              <a:sym typeface="Overpass"/>
            </a:endParaRPr>
          </a:p>
          <a:p>
            <a:pPr indent="-115569" lvl="0" marL="182880" marR="0" rtl="0" algn="l">
              <a:lnSpc>
                <a:spcPct val="115000"/>
              </a:lnSpc>
              <a:spcBef>
                <a:spcPts val="1000"/>
              </a:spcBef>
              <a:spcAft>
                <a:spcPts val="1000"/>
              </a:spcAft>
              <a:buSzPts val="1100"/>
              <a:buFont typeface="Overpass"/>
              <a:buChar char="●"/>
            </a:pPr>
            <a:r>
              <a:rPr lang="en" sz="1100">
                <a:solidFill>
                  <a:schemeClr val="dk1"/>
                </a:solidFill>
                <a:latin typeface="Overpass Light"/>
                <a:ea typeface="Overpass Light"/>
                <a:cs typeface="Overpass Light"/>
                <a:sym typeface="Overpass Light"/>
              </a:rPr>
              <a:t>IPv6</a:t>
            </a:r>
            <a:r>
              <a:rPr lang="en" sz="1100">
                <a:latin typeface="Overpass"/>
                <a:ea typeface="Overpass"/>
                <a:cs typeface="Overpass"/>
                <a:sym typeface="Overpass"/>
              </a:rPr>
              <a:t> </a:t>
            </a:r>
            <a:r>
              <a:rPr lang="en" sz="1100">
                <a:solidFill>
                  <a:schemeClr val="dk1"/>
                </a:solidFill>
                <a:latin typeface="Overpass Light"/>
                <a:ea typeface="Overpass Light"/>
                <a:cs typeface="Overpass Light"/>
                <a:sym typeface="Overpass Light"/>
              </a:rPr>
              <a:t>(secondary</a:t>
            </a:r>
            <a:r>
              <a:rPr lang="en" sz="1100">
                <a:latin typeface="Overpass"/>
                <a:ea typeface="Overpass"/>
                <a:cs typeface="Overpass"/>
                <a:sym typeface="Overpass"/>
              </a:rPr>
              <a:t> </a:t>
            </a:r>
            <a:r>
              <a:rPr lang="en" sz="1100">
                <a:solidFill>
                  <a:schemeClr val="dk1"/>
                </a:solidFill>
                <a:latin typeface="Overpass Light"/>
                <a:ea typeface="Overpass Light"/>
                <a:cs typeface="Overpass Light"/>
                <a:sym typeface="Overpass Light"/>
              </a:rPr>
              <a:t>data</a:t>
            </a:r>
            <a:r>
              <a:rPr lang="en" sz="1100">
                <a:latin typeface="Overpass"/>
                <a:ea typeface="Overpass"/>
                <a:cs typeface="Overpass"/>
                <a:sym typeface="Overpass"/>
              </a:rPr>
              <a:t> plane </a:t>
            </a:r>
            <a:r>
              <a:rPr lang="en" sz="1100">
                <a:solidFill>
                  <a:schemeClr val="dk1"/>
                </a:solidFill>
                <a:latin typeface="Overpass Light"/>
                <a:ea typeface="Overpass Light"/>
                <a:cs typeface="Overpass Light"/>
                <a:sym typeface="Overpass Light"/>
              </a:rPr>
              <a:t>interfaces</a:t>
            </a:r>
            <a:r>
              <a:rPr lang="en" sz="1100">
                <a:latin typeface="Overpass"/>
                <a:ea typeface="Overpass"/>
                <a:cs typeface="Overpass"/>
                <a:sym typeface="Overpass"/>
              </a:rPr>
              <a:t>)</a:t>
            </a:r>
            <a:endParaRPr sz="1100">
              <a:latin typeface="Overpass"/>
              <a:ea typeface="Overpass"/>
              <a:cs typeface="Overpass"/>
              <a:sym typeface="Overpass"/>
            </a:endParaRPr>
          </a:p>
        </p:txBody>
      </p:sp>
      <p:sp>
        <p:nvSpPr>
          <p:cNvPr id="3053" name="Google Shape;3053;p371"/>
          <p:cNvSpPr txBox="1"/>
          <p:nvPr/>
        </p:nvSpPr>
        <p:spPr>
          <a:xfrm>
            <a:off x="6218425" y="1418850"/>
            <a:ext cx="2514300" cy="2993700"/>
          </a:xfrm>
          <a:prstGeom prst="rect">
            <a:avLst/>
          </a:prstGeom>
          <a:noFill/>
          <a:ln>
            <a:noFill/>
          </a:ln>
        </p:spPr>
        <p:txBody>
          <a:bodyPr anchorCtr="0" anchor="t" bIns="91425" lIns="91425" spcFirstLastPara="1" rIns="91425" wrap="square" tIns="91425">
            <a:noAutofit/>
          </a:bodyPr>
          <a:lstStyle/>
          <a:p>
            <a:pPr indent="-109219" lvl="0" marL="182880" rtl="0" algn="l">
              <a:lnSpc>
                <a:spcPct val="115000"/>
              </a:lnSpc>
              <a:spcBef>
                <a:spcPts val="0"/>
              </a:spcBef>
              <a:spcAft>
                <a:spcPts val="0"/>
              </a:spcAft>
              <a:buSzPts val="1000"/>
              <a:buFont typeface="Overpass"/>
              <a:buChar char="●"/>
            </a:pPr>
            <a:r>
              <a:rPr lang="en" sz="1100">
                <a:solidFill>
                  <a:schemeClr val="dk1"/>
                </a:solidFill>
                <a:latin typeface="Overpass Light"/>
                <a:ea typeface="Overpass Light"/>
                <a:cs typeface="Overpass Light"/>
                <a:sym typeface="Overpass Light"/>
              </a:rPr>
              <a:t>Automate rotation of Service CA</a:t>
            </a:r>
            <a:endParaRPr sz="1100">
              <a:solidFill>
                <a:schemeClr val="dk1"/>
              </a:solidFill>
              <a:latin typeface="Overpass Light"/>
              <a:ea typeface="Overpass Light"/>
              <a:cs typeface="Overpass Light"/>
              <a:sym typeface="Overpass Light"/>
            </a:endParaRPr>
          </a:p>
          <a:p>
            <a:pPr indent="-109219" lvl="0" marL="182880" rtl="0" algn="l">
              <a:lnSpc>
                <a:spcPct val="115000"/>
              </a:lnSpc>
              <a:spcBef>
                <a:spcPts val="1000"/>
              </a:spcBef>
              <a:spcAft>
                <a:spcPts val="0"/>
              </a:spcAft>
              <a:buSzPts val="1000"/>
              <a:buFont typeface="Overpass"/>
              <a:buChar char="●"/>
            </a:pPr>
            <a:r>
              <a:rPr lang="en" sz="1100">
                <a:solidFill>
                  <a:schemeClr val="dk1"/>
                </a:solidFill>
                <a:latin typeface="Overpass Light"/>
                <a:ea typeface="Overpass Light"/>
                <a:cs typeface="Overpass Light"/>
                <a:sym typeface="Overpass Light"/>
              </a:rPr>
              <a:t>Service for application certificate lifecycle management</a:t>
            </a:r>
            <a:endParaRPr sz="1100">
              <a:solidFill>
                <a:schemeClr val="dk1"/>
              </a:solidFill>
              <a:latin typeface="Overpass Light"/>
              <a:ea typeface="Overpass Light"/>
              <a:cs typeface="Overpass Light"/>
              <a:sym typeface="Overpass Light"/>
            </a:endParaRPr>
          </a:p>
          <a:p>
            <a:pPr indent="-109219" lvl="0" marL="182880" rtl="0" algn="l">
              <a:lnSpc>
                <a:spcPct val="115000"/>
              </a:lnSpc>
              <a:spcBef>
                <a:spcPts val="1000"/>
              </a:spcBef>
              <a:spcAft>
                <a:spcPts val="0"/>
              </a:spcAft>
              <a:buClr>
                <a:schemeClr val="dk1"/>
              </a:buClr>
              <a:buSzPts val="1000"/>
              <a:buFont typeface="Overpass"/>
              <a:buChar char="●"/>
            </a:pPr>
            <a:r>
              <a:rPr lang="en" sz="1100">
                <a:solidFill>
                  <a:schemeClr val="dk1"/>
                </a:solidFill>
                <a:latin typeface="Overpass Light"/>
                <a:ea typeface="Overpass Light"/>
                <a:cs typeface="Overpass Light"/>
                <a:sym typeface="Overpass Light"/>
              </a:rPr>
              <a:t>External Keycloak integration</a:t>
            </a:r>
            <a:endParaRPr sz="1100">
              <a:solidFill>
                <a:schemeClr val="dk1"/>
              </a:solidFill>
              <a:latin typeface="Overpass Light"/>
              <a:ea typeface="Overpass Light"/>
              <a:cs typeface="Overpass Light"/>
              <a:sym typeface="Overpass Light"/>
            </a:endParaRPr>
          </a:p>
          <a:p>
            <a:pPr indent="-109219" lvl="0" marL="182880" rtl="0" algn="l">
              <a:lnSpc>
                <a:spcPct val="115000"/>
              </a:lnSpc>
              <a:spcBef>
                <a:spcPts val="1000"/>
              </a:spcBef>
              <a:spcAft>
                <a:spcPts val="0"/>
              </a:spcAft>
              <a:buClr>
                <a:schemeClr val="dk1"/>
              </a:buClr>
              <a:buSzPts val="1000"/>
              <a:buFont typeface="Overpass"/>
              <a:buChar char="●"/>
            </a:pPr>
            <a:r>
              <a:rPr lang="en" sz="1100">
                <a:solidFill>
                  <a:schemeClr val="dk1"/>
                </a:solidFill>
                <a:latin typeface="Overpass Light"/>
                <a:ea typeface="Overpass Light"/>
                <a:cs typeface="Overpass Light"/>
                <a:sym typeface="Overpass Light"/>
              </a:rPr>
              <a:t>Consume group membership from external Identity Provider</a:t>
            </a:r>
            <a:endParaRPr sz="1100">
              <a:solidFill>
                <a:schemeClr val="dk1"/>
              </a:solidFill>
              <a:latin typeface="Overpass Light"/>
              <a:ea typeface="Overpass Light"/>
              <a:cs typeface="Overpass Light"/>
              <a:sym typeface="Overpass Light"/>
            </a:endParaRPr>
          </a:p>
          <a:p>
            <a:pPr indent="-115570" lvl="0" marL="91440" marR="0" rtl="0" algn="l">
              <a:lnSpc>
                <a:spcPct val="115000"/>
              </a:lnSpc>
              <a:spcBef>
                <a:spcPts val="100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Compliance operator</a:t>
            </a:r>
            <a:endParaRPr sz="1100">
              <a:solidFill>
                <a:schemeClr val="dk1"/>
              </a:solidFill>
              <a:latin typeface="Overpass Light"/>
              <a:ea typeface="Overpass Light"/>
              <a:cs typeface="Overpass Light"/>
              <a:sym typeface="Overpass Light"/>
            </a:endParaRPr>
          </a:p>
          <a:p>
            <a:pPr indent="-115570" lvl="0" marL="91440" marR="0" rtl="0" algn="l">
              <a:lnSpc>
                <a:spcPct val="115000"/>
              </a:lnSpc>
              <a:spcBef>
                <a:spcPts val="100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Global</a:t>
            </a:r>
            <a:r>
              <a:rPr lang="en" sz="1100">
                <a:solidFill>
                  <a:schemeClr val="dk1"/>
                </a:solidFill>
                <a:highlight>
                  <a:schemeClr val="lt1"/>
                </a:highlight>
                <a:latin typeface="Overpass"/>
                <a:ea typeface="Overpass"/>
                <a:cs typeface="Overpass"/>
                <a:sym typeface="Overpass"/>
              </a:rPr>
              <a:t> </a:t>
            </a:r>
            <a:r>
              <a:rPr lang="en" sz="1100">
                <a:solidFill>
                  <a:schemeClr val="dk1"/>
                </a:solidFill>
                <a:latin typeface="Overpass Light"/>
                <a:ea typeface="Overpass Light"/>
                <a:cs typeface="Overpass Light"/>
                <a:sym typeface="Overpass Light"/>
              </a:rPr>
              <a:t>Options</a:t>
            </a:r>
            <a:r>
              <a:rPr lang="en" sz="1100">
                <a:solidFill>
                  <a:schemeClr val="dk1"/>
                </a:solidFill>
                <a:highlight>
                  <a:schemeClr val="lt1"/>
                </a:highlight>
                <a:latin typeface="Overpass"/>
                <a:ea typeface="Overpass"/>
                <a:cs typeface="Overpass"/>
                <a:sym typeface="Overpass"/>
              </a:rPr>
              <a:t> </a:t>
            </a:r>
            <a:r>
              <a:rPr lang="en" sz="1100">
                <a:solidFill>
                  <a:schemeClr val="dk1"/>
                </a:solidFill>
                <a:latin typeface="Overpass Light"/>
                <a:ea typeface="Overpass Light"/>
                <a:cs typeface="Overpass Light"/>
                <a:sym typeface="Overpass Light"/>
              </a:rPr>
              <a:t>to Enable HTTP Strict Transport Security (HSTS)</a:t>
            </a:r>
            <a:endParaRPr sz="1100">
              <a:solidFill>
                <a:schemeClr val="dk1"/>
              </a:solidFill>
              <a:latin typeface="Overpass Light"/>
              <a:ea typeface="Overpass Light"/>
              <a:cs typeface="Overpass Light"/>
              <a:sym typeface="Overpass Light"/>
            </a:endParaRPr>
          </a:p>
          <a:p>
            <a:pPr indent="-115570" lvl="0" marL="91440" rtl="0" algn="l">
              <a:lnSpc>
                <a:spcPct val="115000"/>
              </a:lnSpc>
              <a:spcBef>
                <a:spcPts val="1000"/>
              </a:spcBef>
              <a:spcAft>
                <a:spcPts val="0"/>
              </a:spcAft>
              <a:buSzPts val="1100"/>
              <a:buFont typeface="Overpass"/>
              <a:buChar char="●"/>
            </a:pPr>
            <a:r>
              <a:rPr lang="en" sz="1100">
                <a:solidFill>
                  <a:schemeClr val="dk1"/>
                </a:solidFill>
                <a:latin typeface="Overpass Light"/>
                <a:ea typeface="Overpass Light"/>
                <a:cs typeface="Overpass Light"/>
                <a:sym typeface="Overpass Light"/>
              </a:rPr>
              <a:t>Full Support for IPv6, HTTP/2</a:t>
            </a:r>
            <a:endParaRPr sz="1100">
              <a:solidFill>
                <a:schemeClr val="dk1"/>
              </a:solidFill>
              <a:latin typeface="Overpass Light"/>
              <a:ea typeface="Overpass Light"/>
              <a:cs typeface="Overpass Light"/>
              <a:sym typeface="Overpass Light"/>
            </a:endParaRPr>
          </a:p>
          <a:p>
            <a:pPr indent="-115570" lvl="0" marL="91440" rtl="0" algn="l">
              <a:lnSpc>
                <a:spcPct val="115000"/>
              </a:lnSpc>
              <a:spcBef>
                <a:spcPts val="1000"/>
              </a:spcBef>
              <a:spcAft>
                <a:spcPts val="1000"/>
              </a:spcAft>
              <a:buSzPts val="1100"/>
              <a:buFont typeface="Overpass"/>
              <a:buChar char="●"/>
            </a:pPr>
            <a:r>
              <a:rPr lang="en" sz="1100">
                <a:solidFill>
                  <a:schemeClr val="dk1"/>
                </a:solidFill>
                <a:latin typeface="Overpass Light"/>
                <a:ea typeface="Overpass Light"/>
                <a:cs typeface="Overpass Light"/>
                <a:sym typeface="Overpass Light"/>
              </a:rPr>
              <a:t>Global Cipher and TLS Policy API</a:t>
            </a:r>
            <a:endParaRPr sz="1100">
              <a:latin typeface="Overpass"/>
              <a:ea typeface="Overpass"/>
              <a:cs typeface="Overpass"/>
              <a:sym typeface="Overpas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7" name="Shape 3057"/>
        <p:cNvGrpSpPr/>
        <p:nvPr/>
      </p:nvGrpSpPr>
      <p:grpSpPr>
        <a:xfrm>
          <a:off x="0" y="0"/>
          <a:ext cx="0" cy="0"/>
          <a:chOff x="0" y="0"/>
          <a:chExt cx="0" cy="0"/>
        </a:xfrm>
      </p:grpSpPr>
      <p:sp>
        <p:nvSpPr>
          <p:cNvPr id="3058" name="Google Shape;3058;p37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STORAGE</a:t>
            </a:r>
            <a:endParaRPr sz="900">
              <a:solidFill>
                <a:srgbClr val="C5000B"/>
              </a:solidFill>
              <a:latin typeface="Overpass SemiBold"/>
              <a:ea typeface="Overpass SemiBold"/>
              <a:cs typeface="Overpass SemiBold"/>
              <a:sym typeface="Overpass SemiBold"/>
            </a:endParaRPr>
          </a:p>
        </p:txBody>
      </p:sp>
      <p:sp>
        <p:nvSpPr>
          <p:cNvPr id="3059" name="Google Shape;3059;p37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Duncan Hardie</a:t>
            </a:r>
            <a:endParaRPr sz="900">
              <a:solidFill>
                <a:srgbClr val="999999"/>
              </a:solidFill>
              <a:latin typeface="Overpass Light"/>
              <a:ea typeface="Overpass Light"/>
              <a:cs typeface="Overpass Light"/>
              <a:sym typeface="Overpass Light"/>
            </a:endParaRPr>
          </a:p>
        </p:txBody>
      </p:sp>
      <p:sp>
        <p:nvSpPr>
          <p:cNvPr id="3060" name="Google Shape;3060;p372"/>
          <p:cNvSpPr txBox="1"/>
          <p:nvPr>
            <p:ph type="title"/>
          </p:nvPr>
        </p:nvSpPr>
        <p:spPr>
          <a:xfrm>
            <a:off x="1314450" y="5571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t>OPENSHIFT CSI</a:t>
            </a:r>
            <a:endParaRPr sz="2400"/>
          </a:p>
        </p:txBody>
      </p:sp>
      <p:sp>
        <p:nvSpPr>
          <p:cNvPr id="3061" name="Google Shape;3061;p372"/>
          <p:cNvSpPr/>
          <p:nvPr/>
        </p:nvSpPr>
        <p:spPr>
          <a:xfrm>
            <a:off x="692100" y="2209800"/>
            <a:ext cx="2959200" cy="1603800"/>
          </a:xfrm>
          <a:prstGeom prst="roundRect">
            <a:avLst>
              <a:gd fmla="val 10730" name="adj"/>
            </a:avLst>
          </a:prstGeom>
          <a:noFill/>
          <a:ln cap="flat" cmpd="sng" w="38100">
            <a:solidFill>
              <a:srgbClr val="A3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Kubernetes</a:t>
            </a:r>
            <a:endParaRPr/>
          </a:p>
        </p:txBody>
      </p:sp>
      <p:sp>
        <p:nvSpPr>
          <p:cNvPr id="3062" name="Google Shape;3062;p372"/>
          <p:cNvSpPr/>
          <p:nvPr/>
        </p:nvSpPr>
        <p:spPr>
          <a:xfrm>
            <a:off x="692088" y="3280150"/>
            <a:ext cx="978000" cy="5334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Storage</a:t>
            </a:r>
            <a:endParaRPr sz="1100"/>
          </a:p>
          <a:p>
            <a:pPr indent="0" lvl="0" marL="0" rtl="0" algn="ctr">
              <a:spcBef>
                <a:spcPts val="0"/>
              </a:spcBef>
              <a:spcAft>
                <a:spcPts val="0"/>
              </a:spcAft>
              <a:buNone/>
            </a:pPr>
            <a:r>
              <a:rPr lang="en" sz="1100"/>
              <a:t>Operator</a:t>
            </a:r>
            <a:endParaRPr sz="1100"/>
          </a:p>
        </p:txBody>
      </p:sp>
      <p:sp>
        <p:nvSpPr>
          <p:cNvPr id="3063" name="Google Shape;3063;p372"/>
          <p:cNvSpPr/>
          <p:nvPr/>
        </p:nvSpPr>
        <p:spPr>
          <a:xfrm>
            <a:off x="1670113" y="3280150"/>
            <a:ext cx="990600" cy="5181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Storage Operator</a:t>
            </a:r>
            <a:endParaRPr sz="1100"/>
          </a:p>
        </p:txBody>
      </p:sp>
      <p:sp>
        <p:nvSpPr>
          <p:cNvPr id="3064" name="Google Shape;3064;p372"/>
          <p:cNvSpPr/>
          <p:nvPr/>
        </p:nvSpPr>
        <p:spPr>
          <a:xfrm>
            <a:off x="2660713" y="3280150"/>
            <a:ext cx="990600" cy="5181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Storage Operator</a:t>
            </a:r>
            <a:endParaRPr sz="1100"/>
          </a:p>
        </p:txBody>
      </p:sp>
      <p:sp>
        <p:nvSpPr>
          <p:cNvPr id="3065" name="Google Shape;3065;p372"/>
          <p:cNvSpPr/>
          <p:nvPr/>
        </p:nvSpPr>
        <p:spPr>
          <a:xfrm>
            <a:off x="4736975" y="2209800"/>
            <a:ext cx="2959200" cy="1066800"/>
          </a:xfrm>
          <a:prstGeom prst="roundRect">
            <a:avLst>
              <a:gd fmla="val 16667" name="adj"/>
            </a:avLst>
          </a:prstGeom>
          <a:noFill/>
          <a:ln cap="flat" cmpd="sng" w="38100">
            <a:solidFill>
              <a:srgbClr val="A3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Kubernetes</a:t>
            </a:r>
            <a:endParaRPr/>
          </a:p>
        </p:txBody>
      </p:sp>
      <p:sp>
        <p:nvSpPr>
          <p:cNvPr id="3066" name="Google Shape;3066;p372"/>
          <p:cNvSpPr/>
          <p:nvPr/>
        </p:nvSpPr>
        <p:spPr>
          <a:xfrm>
            <a:off x="5702400" y="2746750"/>
            <a:ext cx="2000100" cy="5334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marR="91440" rtl="0" algn="r">
              <a:spcBef>
                <a:spcPts val="0"/>
              </a:spcBef>
              <a:spcAft>
                <a:spcPts val="0"/>
              </a:spcAft>
              <a:buNone/>
            </a:pPr>
            <a:r>
              <a:rPr lang="en" sz="1100"/>
              <a:t>Container Storage Interface</a:t>
            </a:r>
            <a:endParaRPr sz="1100"/>
          </a:p>
        </p:txBody>
      </p:sp>
      <p:grpSp>
        <p:nvGrpSpPr>
          <p:cNvPr id="3067" name="Google Shape;3067;p372"/>
          <p:cNvGrpSpPr/>
          <p:nvPr/>
        </p:nvGrpSpPr>
        <p:grpSpPr>
          <a:xfrm>
            <a:off x="698400" y="1371600"/>
            <a:ext cx="978000" cy="838200"/>
            <a:chOff x="3886200" y="457200"/>
            <a:chExt cx="978000" cy="838200"/>
          </a:xfrm>
        </p:grpSpPr>
        <p:pic>
          <p:nvPicPr>
            <p:cNvPr id="3068" name="Google Shape;3068;p372"/>
            <p:cNvPicPr preferRelativeResize="0"/>
            <p:nvPr/>
          </p:nvPicPr>
          <p:blipFill rotWithShape="1">
            <a:blip r:embed="rId3">
              <a:alphaModFix/>
            </a:blip>
            <a:srcRect b="24719" l="14442" r="16224" t="22063"/>
            <a:stretch/>
          </p:blipFill>
          <p:spPr>
            <a:xfrm>
              <a:off x="3994199" y="571500"/>
              <a:ext cx="762001" cy="609600"/>
            </a:xfrm>
            <a:prstGeom prst="rect">
              <a:avLst/>
            </a:prstGeom>
            <a:noFill/>
            <a:ln>
              <a:noFill/>
            </a:ln>
          </p:spPr>
        </p:pic>
        <p:sp>
          <p:nvSpPr>
            <p:cNvPr id="3069" name="Google Shape;3069;p372"/>
            <p:cNvSpPr/>
            <p:nvPr/>
          </p:nvSpPr>
          <p:spPr>
            <a:xfrm>
              <a:off x="3886200" y="457200"/>
              <a:ext cx="978000" cy="8382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grpSp>
        <p:nvGrpSpPr>
          <p:cNvPr id="3070" name="Google Shape;3070;p372"/>
          <p:cNvGrpSpPr/>
          <p:nvPr/>
        </p:nvGrpSpPr>
        <p:grpSpPr>
          <a:xfrm>
            <a:off x="1689000" y="1371600"/>
            <a:ext cx="978000" cy="838200"/>
            <a:chOff x="4178884" y="685800"/>
            <a:chExt cx="978000" cy="838200"/>
          </a:xfrm>
        </p:grpSpPr>
        <p:pic>
          <p:nvPicPr>
            <p:cNvPr id="3071" name="Google Shape;3071;p372"/>
            <p:cNvPicPr preferRelativeResize="0"/>
            <p:nvPr/>
          </p:nvPicPr>
          <p:blipFill rotWithShape="1">
            <a:blip r:embed="rId4">
              <a:alphaModFix/>
            </a:blip>
            <a:srcRect b="21175" l="14523" r="14523" t="16996"/>
            <a:stretch/>
          </p:blipFill>
          <p:spPr>
            <a:xfrm>
              <a:off x="4274768" y="760476"/>
              <a:ext cx="786232" cy="688848"/>
            </a:xfrm>
            <a:prstGeom prst="rect">
              <a:avLst/>
            </a:prstGeom>
            <a:noFill/>
            <a:ln>
              <a:noFill/>
            </a:ln>
          </p:spPr>
        </p:pic>
        <p:sp>
          <p:nvSpPr>
            <p:cNvPr id="3072" name="Google Shape;3072;p372"/>
            <p:cNvSpPr/>
            <p:nvPr/>
          </p:nvSpPr>
          <p:spPr>
            <a:xfrm>
              <a:off x="4178884" y="685800"/>
              <a:ext cx="978000" cy="8382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grpSp>
        <p:nvGrpSpPr>
          <p:cNvPr id="3073" name="Google Shape;3073;p372"/>
          <p:cNvGrpSpPr/>
          <p:nvPr/>
        </p:nvGrpSpPr>
        <p:grpSpPr>
          <a:xfrm>
            <a:off x="2679600" y="1371600"/>
            <a:ext cx="978000" cy="838200"/>
            <a:chOff x="3886200" y="457200"/>
            <a:chExt cx="978000" cy="838200"/>
          </a:xfrm>
        </p:grpSpPr>
        <p:pic>
          <p:nvPicPr>
            <p:cNvPr id="3074" name="Google Shape;3074;p372"/>
            <p:cNvPicPr preferRelativeResize="0"/>
            <p:nvPr/>
          </p:nvPicPr>
          <p:blipFill rotWithShape="1">
            <a:blip r:embed="rId3">
              <a:alphaModFix/>
            </a:blip>
            <a:srcRect b="24719" l="14442" r="16224" t="22063"/>
            <a:stretch/>
          </p:blipFill>
          <p:spPr>
            <a:xfrm>
              <a:off x="3994199" y="571500"/>
              <a:ext cx="762001" cy="609600"/>
            </a:xfrm>
            <a:prstGeom prst="rect">
              <a:avLst/>
            </a:prstGeom>
            <a:noFill/>
            <a:ln>
              <a:noFill/>
            </a:ln>
          </p:spPr>
        </p:pic>
        <p:sp>
          <p:nvSpPr>
            <p:cNvPr id="3075" name="Google Shape;3075;p372"/>
            <p:cNvSpPr/>
            <p:nvPr/>
          </p:nvSpPr>
          <p:spPr>
            <a:xfrm>
              <a:off x="3886200" y="457200"/>
              <a:ext cx="978000" cy="8382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grpSp>
        <p:nvGrpSpPr>
          <p:cNvPr id="3076" name="Google Shape;3076;p372"/>
          <p:cNvGrpSpPr/>
          <p:nvPr/>
        </p:nvGrpSpPr>
        <p:grpSpPr>
          <a:xfrm>
            <a:off x="4724400" y="1371600"/>
            <a:ext cx="978000" cy="838200"/>
            <a:chOff x="3886200" y="457200"/>
            <a:chExt cx="978000" cy="838200"/>
          </a:xfrm>
        </p:grpSpPr>
        <p:pic>
          <p:nvPicPr>
            <p:cNvPr id="3077" name="Google Shape;3077;p372"/>
            <p:cNvPicPr preferRelativeResize="0"/>
            <p:nvPr/>
          </p:nvPicPr>
          <p:blipFill rotWithShape="1">
            <a:blip r:embed="rId3">
              <a:alphaModFix/>
            </a:blip>
            <a:srcRect b="24719" l="14442" r="16224" t="22063"/>
            <a:stretch/>
          </p:blipFill>
          <p:spPr>
            <a:xfrm>
              <a:off x="3994199" y="571500"/>
              <a:ext cx="762001" cy="609600"/>
            </a:xfrm>
            <a:prstGeom prst="rect">
              <a:avLst/>
            </a:prstGeom>
            <a:noFill/>
            <a:ln>
              <a:noFill/>
            </a:ln>
          </p:spPr>
        </p:pic>
        <p:sp>
          <p:nvSpPr>
            <p:cNvPr id="3078" name="Google Shape;3078;p372"/>
            <p:cNvSpPr/>
            <p:nvPr/>
          </p:nvSpPr>
          <p:spPr>
            <a:xfrm>
              <a:off x="3886200" y="457200"/>
              <a:ext cx="978000" cy="8382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grpSp>
        <p:nvGrpSpPr>
          <p:cNvPr id="3079" name="Google Shape;3079;p372"/>
          <p:cNvGrpSpPr/>
          <p:nvPr/>
        </p:nvGrpSpPr>
        <p:grpSpPr>
          <a:xfrm>
            <a:off x="5715000" y="1371600"/>
            <a:ext cx="978000" cy="838200"/>
            <a:chOff x="4178884" y="685800"/>
            <a:chExt cx="978000" cy="838200"/>
          </a:xfrm>
        </p:grpSpPr>
        <p:pic>
          <p:nvPicPr>
            <p:cNvPr id="3080" name="Google Shape;3080;p372"/>
            <p:cNvPicPr preferRelativeResize="0"/>
            <p:nvPr/>
          </p:nvPicPr>
          <p:blipFill rotWithShape="1">
            <a:blip r:embed="rId4">
              <a:alphaModFix/>
            </a:blip>
            <a:srcRect b="21175" l="14523" r="14523" t="16996"/>
            <a:stretch/>
          </p:blipFill>
          <p:spPr>
            <a:xfrm>
              <a:off x="4274768" y="760476"/>
              <a:ext cx="786232" cy="688848"/>
            </a:xfrm>
            <a:prstGeom prst="rect">
              <a:avLst/>
            </a:prstGeom>
            <a:noFill/>
            <a:ln>
              <a:noFill/>
            </a:ln>
          </p:spPr>
        </p:pic>
        <p:sp>
          <p:nvSpPr>
            <p:cNvPr id="3081" name="Google Shape;3081;p372"/>
            <p:cNvSpPr/>
            <p:nvPr/>
          </p:nvSpPr>
          <p:spPr>
            <a:xfrm>
              <a:off x="4178884" y="685800"/>
              <a:ext cx="978000" cy="8382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grpSp>
        <p:nvGrpSpPr>
          <p:cNvPr id="3082" name="Google Shape;3082;p372"/>
          <p:cNvGrpSpPr/>
          <p:nvPr/>
        </p:nvGrpSpPr>
        <p:grpSpPr>
          <a:xfrm>
            <a:off x="6705600" y="1371600"/>
            <a:ext cx="978000" cy="838200"/>
            <a:chOff x="3886200" y="457200"/>
            <a:chExt cx="978000" cy="838200"/>
          </a:xfrm>
        </p:grpSpPr>
        <p:pic>
          <p:nvPicPr>
            <p:cNvPr id="3083" name="Google Shape;3083;p372"/>
            <p:cNvPicPr preferRelativeResize="0"/>
            <p:nvPr/>
          </p:nvPicPr>
          <p:blipFill rotWithShape="1">
            <a:blip r:embed="rId3">
              <a:alphaModFix/>
            </a:blip>
            <a:srcRect b="24719" l="14442" r="16224" t="22063"/>
            <a:stretch/>
          </p:blipFill>
          <p:spPr>
            <a:xfrm>
              <a:off x="3994199" y="571500"/>
              <a:ext cx="762001" cy="609600"/>
            </a:xfrm>
            <a:prstGeom prst="rect">
              <a:avLst/>
            </a:prstGeom>
            <a:noFill/>
            <a:ln>
              <a:noFill/>
            </a:ln>
          </p:spPr>
        </p:pic>
        <p:sp>
          <p:nvSpPr>
            <p:cNvPr id="3084" name="Google Shape;3084;p372"/>
            <p:cNvSpPr/>
            <p:nvPr/>
          </p:nvSpPr>
          <p:spPr>
            <a:xfrm>
              <a:off x="3886200" y="457200"/>
              <a:ext cx="978000" cy="8382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grpSp>
        <p:nvGrpSpPr>
          <p:cNvPr id="3085" name="Google Shape;3085;p372"/>
          <p:cNvGrpSpPr/>
          <p:nvPr/>
        </p:nvGrpSpPr>
        <p:grpSpPr>
          <a:xfrm>
            <a:off x="692100" y="3876188"/>
            <a:ext cx="2971800" cy="500062"/>
            <a:chOff x="914400" y="3767138"/>
            <a:chExt cx="2971800" cy="500062"/>
          </a:xfrm>
        </p:grpSpPr>
        <p:pic>
          <p:nvPicPr>
            <p:cNvPr id="3086" name="Google Shape;3086;p372"/>
            <p:cNvPicPr preferRelativeResize="0"/>
            <p:nvPr/>
          </p:nvPicPr>
          <p:blipFill>
            <a:blip r:embed="rId5">
              <a:alphaModFix/>
            </a:blip>
            <a:stretch>
              <a:fillRect/>
            </a:stretch>
          </p:blipFill>
          <p:spPr>
            <a:xfrm>
              <a:off x="914400" y="3767138"/>
              <a:ext cx="400050" cy="500062"/>
            </a:xfrm>
            <a:prstGeom prst="rect">
              <a:avLst/>
            </a:prstGeom>
            <a:noFill/>
            <a:ln>
              <a:noFill/>
            </a:ln>
          </p:spPr>
        </p:pic>
        <p:pic>
          <p:nvPicPr>
            <p:cNvPr id="3087" name="Google Shape;3087;p372"/>
            <p:cNvPicPr preferRelativeResize="0"/>
            <p:nvPr/>
          </p:nvPicPr>
          <p:blipFill>
            <a:blip r:embed="rId5">
              <a:alphaModFix/>
            </a:blip>
            <a:stretch>
              <a:fillRect/>
            </a:stretch>
          </p:blipFill>
          <p:spPr>
            <a:xfrm>
              <a:off x="1428750" y="3767138"/>
              <a:ext cx="400050" cy="500062"/>
            </a:xfrm>
            <a:prstGeom prst="rect">
              <a:avLst/>
            </a:prstGeom>
            <a:noFill/>
            <a:ln>
              <a:noFill/>
            </a:ln>
          </p:spPr>
        </p:pic>
        <p:pic>
          <p:nvPicPr>
            <p:cNvPr id="3088" name="Google Shape;3088;p372"/>
            <p:cNvPicPr preferRelativeResize="0"/>
            <p:nvPr/>
          </p:nvPicPr>
          <p:blipFill>
            <a:blip r:embed="rId5">
              <a:alphaModFix/>
            </a:blip>
            <a:stretch>
              <a:fillRect/>
            </a:stretch>
          </p:blipFill>
          <p:spPr>
            <a:xfrm>
              <a:off x="1943100" y="3767138"/>
              <a:ext cx="400050" cy="500062"/>
            </a:xfrm>
            <a:prstGeom prst="rect">
              <a:avLst/>
            </a:prstGeom>
            <a:noFill/>
            <a:ln>
              <a:noFill/>
            </a:ln>
          </p:spPr>
        </p:pic>
        <p:pic>
          <p:nvPicPr>
            <p:cNvPr id="3089" name="Google Shape;3089;p372"/>
            <p:cNvPicPr preferRelativeResize="0"/>
            <p:nvPr/>
          </p:nvPicPr>
          <p:blipFill>
            <a:blip r:embed="rId5">
              <a:alphaModFix/>
            </a:blip>
            <a:stretch>
              <a:fillRect/>
            </a:stretch>
          </p:blipFill>
          <p:spPr>
            <a:xfrm>
              <a:off x="2457450" y="3767138"/>
              <a:ext cx="400050" cy="500062"/>
            </a:xfrm>
            <a:prstGeom prst="rect">
              <a:avLst/>
            </a:prstGeom>
            <a:noFill/>
            <a:ln>
              <a:noFill/>
            </a:ln>
          </p:spPr>
        </p:pic>
        <p:pic>
          <p:nvPicPr>
            <p:cNvPr id="3090" name="Google Shape;3090;p372"/>
            <p:cNvPicPr preferRelativeResize="0"/>
            <p:nvPr/>
          </p:nvPicPr>
          <p:blipFill>
            <a:blip r:embed="rId5">
              <a:alphaModFix/>
            </a:blip>
            <a:stretch>
              <a:fillRect/>
            </a:stretch>
          </p:blipFill>
          <p:spPr>
            <a:xfrm>
              <a:off x="2971800" y="3767138"/>
              <a:ext cx="400050" cy="500062"/>
            </a:xfrm>
            <a:prstGeom prst="rect">
              <a:avLst/>
            </a:prstGeom>
            <a:noFill/>
            <a:ln>
              <a:noFill/>
            </a:ln>
          </p:spPr>
        </p:pic>
        <p:pic>
          <p:nvPicPr>
            <p:cNvPr id="3091" name="Google Shape;3091;p372"/>
            <p:cNvPicPr preferRelativeResize="0"/>
            <p:nvPr/>
          </p:nvPicPr>
          <p:blipFill>
            <a:blip r:embed="rId5">
              <a:alphaModFix/>
            </a:blip>
            <a:stretch>
              <a:fillRect/>
            </a:stretch>
          </p:blipFill>
          <p:spPr>
            <a:xfrm>
              <a:off x="3486150" y="3767138"/>
              <a:ext cx="400050" cy="500062"/>
            </a:xfrm>
            <a:prstGeom prst="rect">
              <a:avLst/>
            </a:prstGeom>
            <a:noFill/>
            <a:ln>
              <a:noFill/>
            </a:ln>
          </p:spPr>
        </p:pic>
      </p:grpSp>
      <p:grpSp>
        <p:nvGrpSpPr>
          <p:cNvPr id="3092" name="Google Shape;3092;p372"/>
          <p:cNvGrpSpPr/>
          <p:nvPr/>
        </p:nvGrpSpPr>
        <p:grpSpPr>
          <a:xfrm>
            <a:off x="4736975" y="3876188"/>
            <a:ext cx="2971800" cy="500062"/>
            <a:chOff x="914400" y="3767138"/>
            <a:chExt cx="2971800" cy="500062"/>
          </a:xfrm>
        </p:grpSpPr>
        <p:pic>
          <p:nvPicPr>
            <p:cNvPr id="3093" name="Google Shape;3093;p372"/>
            <p:cNvPicPr preferRelativeResize="0"/>
            <p:nvPr/>
          </p:nvPicPr>
          <p:blipFill>
            <a:blip r:embed="rId5">
              <a:alphaModFix/>
            </a:blip>
            <a:stretch>
              <a:fillRect/>
            </a:stretch>
          </p:blipFill>
          <p:spPr>
            <a:xfrm>
              <a:off x="914400" y="3767138"/>
              <a:ext cx="400050" cy="500062"/>
            </a:xfrm>
            <a:prstGeom prst="rect">
              <a:avLst/>
            </a:prstGeom>
            <a:noFill/>
            <a:ln>
              <a:noFill/>
            </a:ln>
          </p:spPr>
        </p:pic>
        <p:pic>
          <p:nvPicPr>
            <p:cNvPr id="3094" name="Google Shape;3094;p372"/>
            <p:cNvPicPr preferRelativeResize="0"/>
            <p:nvPr/>
          </p:nvPicPr>
          <p:blipFill>
            <a:blip r:embed="rId5">
              <a:alphaModFix/>
            </a:blip>
            <a:stretch>
              <a:fillRect/>
            </a:stretch>
          </p:blipFill>
          <p:spPr>
            <a:xfrm>
              <a:off x="1428750" y="3767138"/>
              <a:ext cx="400050" cy="500062"/>
            </a:xfrm>
            <a:prstGeom prst="rect">
              <a:avLst/>
            </a:prstGeom>
            <a:noFill/>
            <a:ln>
              <a:noFill/>
            </a:ln>
          </p:spPr>
        </p:pic>
        <p:pic>
          <p:nvPicPr>
            <p:cNvPr id="3095" name="Google Shape;3095;p372"/>
            <p:cNvPicPr preferRelativeResize="0"/>
            <p:nvPr/>
          </p:nvPicPr>
          <p:blipFill>
            <a:blip r:embed="rId5">
              <a:alphaModFix/>
            </a:blip>
            <a:stretch>
              <a:fillRect/>
            </a:stretch>
          </p:blipFill>
          <p:spPr>
            <a:xfrm>
              <a:off x="1943100" y="3767138"/>
              <a:ext cx="400050" cy="500062"/>
            </a:xfrm>
            <a:prstGeom prst="rect">
              <a:avLst/>
            </a:prstGeom>
            <a:noFill/>
            <a:ln>
              <a:noFill/>
            </a:ln>
          </p:spPr>
        </p:pic>
        <p:pic>
          <p:nvPicPr>
            <p:cNvPr id="3096" name="Google Shape;3096;p372"/>
            <p:cNvPicPr preferRelativeResize="0"/>
            <p:nvPr/>
          </p:nvPicPr>
          <p:blipFill>
            <a:blip r:embed="rId5">
              <a:alphaModFix/>
            </a:blip>
            <a:stretch>
              <a:fillRect/>
            </a:stretch>
          </p:blipFill>
          <p:spPr>
            <a:xfrm>
              <a:off x="2457450" y="3767138"/>
              <a:ext cx="400050" cy="500062"/>
            </a:xfrm>
            <a:prstGeom prst="rect">
              <a:avLst/>
            </a:prstGeom>
            <a:noFill/>
            <a:ln>
              <a:noFill/>
            </a:ln>
          </p:spPr>
        </p:pic>
        <p:pic>
          <p:nvPicPr>
            <p:cNvPr id="3097" name="Google Shape;3097;p372"/>
            <p:cNvPicPr preferRelativeResize="0"/>
            <p:nvPr/>
          </p:nvPicPr>
          <p:blipFill>
            <a:blip r:embed="rId5">
              <a:alphaModFix/>
            </a:blip>
            <a:stretch>
              <a:fillRect/>
            </a:stretch>
          </p:blipFill>
          <p:spPr>
            <a:xfrm>
              <a:off x="2971800" y="3767138"/>
              <a:ext cx="400050" cy="500062"/>
            </a:xfrm>
            <a:prstGeom prst="rect">
              <a:avLst/>
            </a:prstGeom>
            <a:noFill/>
            <a:ln>
              <a:noFill/>
            </a:ln>
          </p:spPr>
        </p:pic>
        <p:pic>
          <p:nvPicPr>
            <p:cNvPr id="3098" name="Google Shape;3098;p372"/>
            <p:cNvPicPr preferRelativeResize="0"/>
            <p:nvPr/>
          </p:nvPicPr>
          <p:blipFill>
            <a:blip r:embed="rId5">
              <a:alphaModFix/>
            </a:blip>
            <a:stretch>
              <a:fillRect/>
            </a:stretch>
          </p:blipFill>
          <p:spPr>
            <a:xfrm>
              <a:off x="3486150" y="3767138"/>
              <a:ext cx="400050" cy="500062"/>
            </a:xfrm>
            <a:prstGeom prst="rect">
              <a:avLst/>
            </a:prstGeom>
            <a:noFill/>
            <a:ln>
              <a:noFill/>
            </a:ln>
          </p:spPr>
        </p:pic>
      </p:grpSp>
      <p:pic>
        <p:nvPicPr>
          <p:cNvPr descr="csi-logo.png" id="3099" name="Google Shape;3099;p372"/>
          <p:cNvPicPr preferRelativeResize="0"/>
          <p:nvPr/>
        </p:nvPicPr>
        <p:blipFill rotWithShape="1">
          <a:blip r:embed="rId6">
            <a:alphaModFix/>
          </a:blip>
          <a:srcRect b="0" l="6297" r="59623" t="0"/>
          <a:stretch/>
        </p:blipFill>
        <p:spPr>
          <a:xfrm>
            <a:off x="5733888" y="2839370"/>
            <a:ext cx="636175" cy="407255"/>
          </a:xfrm>
          <a:prstGeom prst="rect">
            <a:avLst/>
          </a:prstGeom>
          <a:noFill/>
          <a:ln>
            <a:noFill/>
          </a:ln>
        </p:spPr>
      </p:pic>
      <p:sp>
        <p:nvSpPr>
          <p:cNvPr id="3100" name="Google Shape;3100;p372"/>
          <p:cNvSpPr/>
          <p:nvPr/>
        </p:nvSpPr>
        <p:spPr>
          <a:xfrm>
            <a:off x="3769488" y="2582250"/>
            <a:ext cx="855600" cy="664800"/>
          </a:xfrm>
          <a:prstGeom prst="stripedRightArrow">
            <a:avLst>
              <a:gd fmla="val 50000" name="adj1"/>
              <a:gd fmla="val 50000" name="adj2"/>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72"/>
          <p:cNvSpPr txBox="1"/>
          <p:nvPr/>
        </p:nvSpPr>
        <p:spPr>
          <a:xfrm>
            <a:off x="703725" y="836025"/>
            <a:ext cx="29592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4.1</a:t>
            </a:r>
            <a:endParaRPr sz="2000">
              <a:latin typeface="Overpass"/>
              <a:ea typeface="Overpass"/>
              <a:cs typeface="Overpass"/>
              <a:sym typeface="Overpass"/>
            </a:endParaRPr>
          </a:p>
        </p:txBody>
      </p:sp>
      <p:sp>
        <p:nvSpPr>
          <p:cNvPr id="3102" name="Google Shape;3102;p372"/>
          <p:cNvSpPr txBox="1"/>
          <p:nvPr/>
        </p:nvSpPr>
        <p:spPr>
          <a:xfrm>
            <a:off x="4736975" y="836025"/>
            <a:ext cx="29592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4.2</a:t>
            </a:r>
            <a:endParaRPr sz="2000">
              <a:latin typeface="Overpass"/>
              <a:ea typeface="Overpass"/>
              <a:cs typeface="Overpass"/>
              <a:sym typeface="Overpass"/>
            </a:endParaRPr>
          </a:p>
        </p:txBody>
      </p:sp>
      <p:sp>
        <p:nvSpPr>
          <p:cNvPr id="3103" name="Google Shape;3103;p372"/>
          <p:cNvSpPr/>
          <p:nvPr/>
        </p:nvSpPr>
        <p:spPr>
          <a:xfrm>
            <a:off x="6724500" y="3280150"/>
            <a:ext cx="978000" cy="5334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3PP</a:t>
            </a:r>
            <a:endParaRPr sz="1100"/>
          </a:p>
          <a:p>
            <a:pPr indent="0" lvl="0" marL="0" rtl="0" algn="ctr">
              <a:spcBef>
                <a:spcPts val="0"/>
              </a:spcBef>
              <a:spcAft>
                <a:spcPts val="0"/>
              </a:spcAft>
              <a:buNone/>
            </a:pPr>
            <a:r>
              <a:rPr lang="en" sz="1100"/>
              <a:t>Plugin</a:t>
            </a:r>
            <a:endParaRPr sz="1100"/>
          </a:p>
        </p:txBody>
      </p:sp>
      <p:sp>
        <p:nvSpPr>
          <p:cNvPr id="3104" name="Google Shape;3104;p372"/>
          <p:cNvSpPr/>
          <p:nvPr/>
        </p:nvSpPr>
        <p:spPr>
          <a:xfrm>
            <a:off x="5733900" y="3280150"/>
            <a:ext cx="978000" cy="5334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OCS</a:t>
            </a:r>
            <a:endParaRPr sz="1100"/>
          </a:p>
          <a:p>
            <a:pPr indent="0" lvl="0" marL="0" rtl="0" algn="ctr">
              <a:spcBef>
                <a:spcPts val="0"/>
              </a:spcBef>
              <a:spcAft>
                <a:spcPts val="0"/>
              </a:spcAft>
              <a:buNone/>
            </a:pPr>
            <a:r>
              <a:rPr lang="en" sz="1100"/>
              <a:t>Plugin</a:t>
            </a:r>
            <a:endParaRPr sz="1100"/>
          </a:p>
        </p:txBody>
      </p:sp>
      <p:sp>
        <p:nvSpPr>
          <p:cNvPr id="3105" name="Google Shape;3105;p372"/>
          <p:cNvSpPr/>
          <p:nvPr/>
        </p:nvSpPr>
        <p:spPr>
          <a:xfrm>
            <a:off x="4745736" y="2740152"/>
            <a:ext cx="923400" cy="530400"/>
          </a:xfrm>
          <a:prstGeom prst="roundRect">
            <a:avLst>
              <a:gd fmla="val 30610" name="adj"/>
            </a:avLst>
          </a:prstGeom>
          <a:noFill/>
          <a:ln cap="flat" cmpd="sng" w="38100">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Storage</a:t>
            </a:r>
            <a:endParaRPr sz="1100"/>
          </a:p>
          <a:p>
            <a:pPr indent="0" lvl="0" marL="0" rtl="0" algn="ctr">
              <a:spcBef>
                <a:spcPts val="0"/>
              </a:spcBef>
              <a:spcAft>
                <a:spcPts val="0"/>
              </a:spcAft>
              <a:buNone/>
            </a:pPr>
            <a:r>
              <a:rPr lang="en" sz="1100"/>
              <a:t>Operator</a:t>
            </a:r>
            <a:endParaRPr sz="1100"/>
          </a:p>
        </p:txBody>
      </p:sp>
      <p:sp>
        <p:nvSpPr>
          <p:cNvPr id="3106" name="Google Shape;3106;p372"/>
          <p:cNvSpPr/>
          <p:nvPr/>
        </p:nvSpPr>
        <p:spPr>
          <a:xfrm>
            <a:off x="7861300" y="2647950"/>
            <a:ext cx="978000" cy="533400"/>
          </a:xfrm>
          <a:prstGeom prst="roundRect">
            <a:avLst>
              <a:gd fmla="val 30610" name="adj"/>
            </a:avLst>
          </a:prstGeom>
          <a:noFill/>
          <a:ln cap="flat" cmpd="sng" w="38100">
            <a:solidFill>
              <a:srgbClr val="A3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Updated Storage</a:t>
            </a:r>
            <a:endParaRPr sz="1100"/>
          </a:p>
          <a:p>
            <a:pPr indent="0" lvl="0" marL="0" rtl="0" algn="ctr">
              <a:spcBef>
                <a:spcPts val="0"/>
              </a:spcBef>
              <a:spcAft>
                <a:spcPts val="0"/>
              </a:spcAft>
              <a:buNone/>
            </a:pPr>
            <a:r>
              <a:rPr lang="en" sz="1100"/>
              <a:t>Plugin</a:t>
            </a:r>
            <a:endParaRPr sz="1100"/>
          </a:p>
        </p:txBody>
      </p:sp>
      <p:sp>
        <p:nvSpPr>
          <p:cNvPr id="3107" name="Google Shape;3107;p372"/>
          <p:cNvSpPr/>
          <p:nvPr/>
        </p:nvSpPr>
        <p:spPr>
          <a:xfrm rot="10800000">
            <a:off x="7803875" y="3272650"/>
            <a:ext cx="664500" cy="533100"/>
          </a:xfrm>
          <a:prstGeom prst="bentArrow">
            <a:avLst>
              <a:gd fmla="val 41078" name="adj1"/>
              <a:gd fmla="val 41971" name="adj2"/>
              <a:gd fmla="val 48231" name="adj3"/>
              <a:gd fmla="val 43750" name="adj4"/>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0">
            <a:noAutofit/>
          </a:bodyPr>
          <a:lstStyle/>
          <a:p>
            <a:pPr indent="0" lvl="0" marL="0" marR="0" rtl="0" algn="l">
              <a:spcBef>
                <a:spcPts val="0"/>
              </a:spcBef>
              <a:spcAft>
                <a:spcPts val="0"/>
              </a:spcAft>
              <a:buNone/>
            </a:pPr>
            <a:r>
              <a:t/>
            </a:r>
            <a:endParaRPr/>
          </a:p>
        </p:txBody>
      </p:sp>
      <p:sp>
        <p:nvSpPr>
          <p:cNvPr id="3108" name="Google Shape;3108;p372"/>
          <p:cNvSpPr txBox="1"/>
          <p:nvPr/>
        </p:nvSpPr>
        <p:spPr>
          <a:xfrm>
            <a:off x="7937400" y="3726750"/>
            <a:ext cx="978000" cy="5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Independant</a:t>
            </a:r>
            <a:endParaRPr sz="1100"/>
          </a:p>
          <a:p>
            <a:pPr indent="0" lvl="0" marL="0" rtl="0" algn="ctr">
              <a:spcBef>
                <a:spcPts val="0"/>
              </a:spcBef>
              <a:spcAft>
                <a:spcPts val="0"/>
              </a:spcAft>
              <a:buNone/>
            </a:pPr>
            <a:r>
              <a:rPr lang="en" sz="1100"/>
              <a:t>Update</a:t>
            </a:r>
            <a:endParaRPr sz="1100"/>
          </a:p>
        </p:txBody>
      </p:sp>
      <p:sp>
        <p:nvSpPr>
          <p:cNvPr id="3109" name="Google Shape;3109;p372"/>
          <p:cNvSpPr txBox="1"/>
          <p:nvPr/>
        </p:nvSpPr>
        <p:spPr>
          <a:xfrm>
            <a:off x="4740450" y="4327550"/>
            <a:ext cx="29718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Overpass Light"/>
                <a:ea typeface="Overpass Light"/>
                <a:cs typeface="Overpass Light"/>
                <a:sym typeface="Overpass Light"/>
              </a:rPr>
              <a:t>CSI: ENABLING OCS AND PARTNERS</a:t>
            </a:r>
            <a:endParaRPr i="1">
              <a:latin typeface="Overpass Light"/>
              <a:ea typeface="Overpass Light"/>
              <a:cs typeface="Overpass Light"/>
              <a:sym typeface="Overpass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3" name="Shape 3113"/>
        <p:cNvGrpSpPr/>
        <p:nvPr/>
      </p:nvGrpSpPr>
      <p:grpSpPr>
        <a:xfrm>
          <a:off x="0" y="0"/>
          <a:ext cx="0" cy="0"/>
          <a:chOff x="0" y="0"/>
          <a:chExt cx="0" cy="0"/>
        </a:xfrm>
      </p:grpSpPr>
      <p:sp>
        <p:nvSpPr>
          <p:cNvPr id="3114" name="Google Shape;3114;p37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STORAGE</a:t>
            </a:r>
            <a:endParaRPr sz="900">
              <a:solidFill>
                <a:srgbClr val="C5000B"/>
              </a:solidFill>
              <a:latin typeface="Overpass SemiBold"/>
              <a:ea typeface="Overpass SemiBold"/>
              <a:cs typeface="Overpass SemiBold"/>
              <a:sym typeface="Overpass SemiBold"/>
            </a:endParaRPr>
          </a:p>
        </p:txBody>
      </p:sp>
      <p:sp>
        <p:nvSpPr>
          <p:cNvPr id="3115" name="Google Shape;3115;p37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Duncan Hardie</a:t>
            </a:r>
            <a:endParaRPr sz="900">
              <a:solidFill>
                <a:srgbClr val="999999"/>
              </a:solidFill>
              <a:latin typeface="Overpass Light"/>
              <a:ea typeface="Overpass Light"/>
              <a:cs typeface="Overpass Light"/>
              <a:sym typeface="Overpass Light"/>
            </a:endParaRPr>
          </a:p>
        </p:txBody>
      </p:sp>
      <p:sp>
        <p:nvSpPr>
          <p:cNvPr id="3116" name="Google Shape;3116;p373"/>
          <p:cNvSpPr txBox="1"/>
          <p:nvPr/>
        </p:nvSpPr>
        <p:spPr>
          <a:xfrm>
            <a:off x="337742" y="1487874"/>
            <a:ext cx="4040100" cy="29634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1200">
                <a:solidFill>
                  <a:srgbClr val="000000"/>
                </a:solidFill>
                <a:latin typeface="Overpass"/>
                <a:ea typeface="Overpass"/>
                <a:cs typeface="Overpass"/>
                <a:sym typeface="Overpass"/>
              </a:rPr>
              <a:t>Storage Focus</a:t>
            </a:r>
            <a:endParaRPr b="1" sz="1200">
              <a:solidFill>
                <a:srgbClr val="000000"/>
              </a:solidFill>
              <a:latin typeface="Overpass"/>
              <a:ea typeface="Overpass"/>
              <a:cs typeface="Overpass"/>
              <a:sym typeface="Overpass"/>
            </a:endParaRPr>
          </a:p>
          <a:p>
            <a:pPr indent="-304800" lvl="0" marL="457200" rtl="0" algn="l">
              <a:lnSpc>
                <a:spcPct val="115000"/>
              </a:lnSpc>
              <a:spcBef>
                <a:spcPts val="0"/>
              </a:spcBef>
              <a:spcAft>
                <a:spcPts val="0"/>
              </a:spcAft>
              <a:buSzPts val="1200"/>
              <a:buFont typeface="Overpass Light"/>
              <a:buChar char="●"/>
            </a:pPr>
            <a:r>
              <a:rPr lang="en" sz="1200">
                <a:latin typeface="Overpass Light"/>
                <a:ea typeface="Overpass Light"/>
                <a:cs typeface="Overpass Light"/>
                <a:sym typeface="Overpass Light"/>
              </a:rPr>
              <a:t>Cluster Storage Operator</a:t>
            </a:r>
            <a:endParaRPr sz="1200">
              <a:latin typeface="Overpass Light"/>
              <a:ea typeface="Overpass Light"/>
              <a:cs typeface="Overpass Light"/>
              <a:sym typeface="Overpass Light"/>
            </a:endParaRPr>
          </a:p>
          <a:p>
            <a:pPr indent="-304800" lvl="1" marL="914400" rtl="0" algn="l">
              <a:lnSpc>
                <a:spcPct val="115000"/>
              </a:lnSpc>
              <a:spcBef>
                <a:spcPts val="0"/>
              </a:spcBef>
              <a:spcAft>
                <a:spcPts val="0"/>
              </a:spcAft>
              <a:buSzPts val="1200"/>
              <a:buFont typeface="Overpass Light"/>
              <a:buChar char="○"/>
            </a:pPr>
            <a:r>
              <a:rPr lang="en" sz="1200">
                <a:latin typeface="Overpass Light"/>
                <a:ea typeface="Overpass Light"/>
                <a:cs typeface="Overpass Light"/>
                <a:sym typeface="Overpass Light"/>
              </a:rPr>
              <a:t>Sets up the default storage class</a:t>
            </a:r>
            <a:endParaRPr sz="1200">
              <a:latin typeface="Overpass Light"/>
              <a:ea typeface="Overpass Light"/>
              <a:cs typeface="Overpass Light"/>
              <a:sym typeface="Overpass Light"/>
            </a:endParaRPr>
          </a:p>
          <a:p>
            <a:pPr indent="-304800" lvl="1" marL="914400" rtl="0" algn="l">
              <a:lnSpc>
                <a:spcPct val="115000"/>
              </a:lnSpc>
              <a:spcBef>
                <a:spcPts val="0"/>
              </a:spcBef>
              <a:spcAft>
                <a:spcPts val="0"/>
              </a:spcAft>
              <a:buSzPts val="1200"/>
              <a:buFont typeface="Overpass Light"/>
              <a:buChar char="○"/>
            </a:pPr>
            <a:r>
              <a:rPr lang="en" sz="1200">
                <a:latin typeface="Overpass Light"/>
                <a:ea typeface="Overpass Light"/>
                <a:cs typeface="Overpass Light"/>
                <a:sym typeface="Overpass Light"/>
              </a:rPr>
              <a:t>Looks through cloud provider and sets up the correct storage class</a:t>
            </a:r>
            <a:endParaRPr sz="1200">
              <a:latin typeface="Overpass Light"/>
              <a:ea typeface="Overpass Light"/>
              <a:cs typeface="Overpass Light"/>
              <a:sym typeface="Overpass Light"/>
            </a:endParaRPr>
          </a:p>
          <a:p>
            <a:pPr indent="-304800" lvl="0" marL="457200" rtl="0" algn="l">
              <a:lnSpc>
                <a:spcPct val="115000"/>
              </a:lnSpc>
              <a:spcBef>
                <a:spcPts val="0"/>
              </a:spcBef>
              <a:spcAft>
                <a:spcPts val="0"/>
              </a:spcAft>
              <a:buSzPts val="1200"/>
              <a:buFont typeface="Overpass Light"/>
              <a:buChar char="●"/>
            </a:pPr>
            <a:r>
              <a:rPr lang="en" sz="1200">
                <a:latin typeface="Overpass Light"/>
                <a:ea typeface="Overpass Light"/>
                <a:cs typeface="Overpass Light"/>
                <a:sym typeface="Overpass Light"/>
              </a:rPr>
              <a:t>Drivers themselves remain in-tree for now, CSI versions to follow later</a:t>
            </a:r>
            <a:endParaRPr sz="1200">
              <a:latin typeface="Overpass Light"/>
              <a:ea typeface="Overpass Light"/>
              <a:cs typeface="Overpass Light"/>
              <a:sym typeface="Overpass Light"/>
            </a:endParaRPr>
          </a:p>
          <a:p>
            <a:pPr indent="-304800" lvl="0" marL="457200" rtl="0" algn="l">
              <a:lnSpc>
                <a:spcPct val="115000"/>
              </a:lnSpc>
              <a:spcBef>
                <a:spcPts val="0"/>
              </a:spcBef>
              <a:spcAft>
                <a:spcPts val="0"/>
              </a:spcAft>
              <a:buSzPts val="1200"/>
              <a:buFont typeface="Overpass Light"/>
              <a:buChar char="●"/>
            </a:pPr>
            <a:r>
              <a:rPr lang="en" sz="1200">
                <a:latin typeface="Overpass Light"/>
                <a:ea typeface="Overpass Light"/>
                <a:cs typeface="Overpass Light"/>
                <a:sym typeface="Overpass Light"/>
              </a:rPr>
              <a:t>New GA storage in 4.2</a:t>
            </a:r>
            <a:endParaRPr sz="1200">
              <a:latin typeface="Overpass Light"/>
              <a:ea typeface="Overpass Light"/>
              <a:cs typeface="Overpass Light"/>
              <a:sym typeface="Overpass Light"/>
            </a:endParaRPr>
          </a:p>
          <a:p>
            <a:pPr indent="-304800" lvl="1" marL="914400" rtl="0" algn="l">
              <a:lnSpc>
                <a:spcPct val="115000"/>
              </a:lnSpc>
              <a:spcBef>
                <a:spcPts val="0"/>
              </a:spcBef>
              <a:spcAft>
                <a:spcPts val="0"/>
              </a:spcAft>
              <a:buSzPts val="1200"/>
              <a:buFont typeface="Overpass Light"/>
              <a:buChar char="○"/>
            </a:pPr>
            <a:r>
              <a:rPr lang="en" sz="1200">
                <a:latin typeface="Overpass Light"/>
                <a:ea typeface="Overpass Light"/>
                <a:cs typeface="Overpass Light"/>
                <a:sym typeface="Overpass Light"/>
              </a:rPr>
              <a:t>Local Volume</a:t>
            </a:r>
            <a:endParaRPr sz="1200">
              <a:latin typeface="Overpass Light"/>
              <a:ea typeface="Overpass Light"/>
              <a:cs typeface="Overpass Light"/>
              <a:sym typeface="Overpass Light"/>
            </a:endParaRPr>
          </a:p>
          <a:p>
            <a:pPr indent="-304800" lvl="1" marL="914400" rtl="0" algn="l">
              <a:lnSpc>
                <a:spcPct val="115000"/>
              </a:lnSpc>
              <a:spcBef>
                <a:spcPts val="0"/>
              </a:spcBef>
              <a:spcAft>
                <a:spcPts val="0"/>
              </a:spcAft>
              <a:buSzPts val="1200"/>
              <a:buFont typeface="Overpass Light"/>
              <a:buChar char="○"/>
            </a:pPr>
            <a:r>
              <a:rPr lang="en" sz="1200">
                <a:latin typeface="Overpass Light"/>
                <a:ea typeface="Overpass Light"/>
                <a:cs typeface="Overpass Light"/>
                <a:sym typeface="Overpass Light"/>
              </a:rPr>
              <a:t>Raw Block</a:t>
            </a:r>
            <a:endParaRPr sz="1200">
              <a:latin typeface="Overpass Light"/>
              <a:ea typeface="Overpass Light"/>
              <a:cs typeface="Overpass Light"/>
              <a:sym typeface="Overpass Light"/>
            </a:endParaRPr>
          </a:p>
          <a:p>
            <a:pPr indent="-304800" lvl="2" marL="1371600" rtl="0" algn="l">
              <a:lnSpc>
                <a:spcPct val="115000"/>
              </a:lnSpc>
              <a:spcBef>
                <a:spcPts val="0"/>
              </a:spcBef>
              <a:spcAft>
                <a:spcPts val="0"/>
              </a:spcAft>
              <a:buSzPts val="1200"/>
              <a:buFont typeface="Overpass Light"/>
              <a:buChar char="■"/>
            </a:pPr>
            <a:r>
              <a:rPr lang="en" sz="1200">
                <a:latin typeface="Overpass Light"/>
                <a:ea typeface="Overpass Light"/>
                <a:cs typeface="Overpass Light"/>
                <a:sym typeface="Overpass Light"/>
              </a:rPr>
              <a:t>Cloud providers (AWS, GCP, Azure, vSphere)</a:t>
            </a:r>
            <a:endParaRPr sz="1200">
              <a:latin typeface="Overpass Light"/>
              <a:ea typeface="Overpass Light"/>
              <a:cs typeface="Overpass Light"/>
              <a:sym typeface="Overpass Light"/>
            </a:endParaRPr>
          </a:p>
          <a:p>
            <a:pPr indent="-304800" lvl="2" marL="1371600" rtl="0" algn="l">
              <a:lnSpc>
                <a:spcPct val="115000"/>
              </a:lnSpc>
              <a:spcBef>
                <a:spcPts val="0"/>
              </a:spcBef>
              <a:spcAft>
                <a:spcPts val="0"/>
              </a:spcAft>
              <a:buSzPts val="1200"/>
              <a:buFont typeface="Overpass Light"/>
              <a:buChar char="■"/>
            </a:pPr>
            <a:r>
              <a:rPr lang="en" sz="1200">
                <a:latin typeface="Overpass Light"/>
                <a:ea typeface="Overpass Light"/>
                <a:cs typeface="Overpass Light"/>
                <a:sym typeface="Overpass Light"/>
              </a:rPr>
              <a:t>Local Volume</a:t>
            </a:r>
            <a:endParaRPr sz="1200">
              <a:latin typeface="Overpass Light"/>
              <a:ea typeface="Overpass Light"/>
              <a:cs typeface="Overpass Light"/>
              <a:sym typeface="Overpass Light"/>
            </a:endParaRPr>
          </a:p>
          <a:p>
            <a:pPr indent="0" lvl="0" marL="457200" rtl="0" algn="l">
              <a:lnSpc>
                <a:spcPct val="115000"/>
              </a:lnSpc>
              <a:spcBef>
                <a:spcPts val="1600"/>
              </a:spcBef>
              <a:spcAft>
                <a:spcPts val="1600"/>
              </a:spcAft>
              <a:buNone/>
            </a:pPr>
            <a:r>
              <a:t/>
            </a:r>
            <a:endParaRPr sz="1200">
              <a:latin typeface="Overpass Light"/>
              <a:ea typeface="Overpass Light"/>
              <a:cs typeface="Overpass Light"/>
              <a:sym typeface="Overpass Light"/>
            </a:endParaRPr>
          </a:p>
        </p:txBody>
      </p:sp>
      <p:sp>
        <p:nvSpPr>
          <p:cNvPr id="3117" name="Google Shape;3117;p373"/>
          <p:cNvSpPr txBox="1"/>
          <p:nvPr>
            <p:ph type="title"/>
          </p:nvPr>
        </p:nvSpPr>
        <p:spPr>
          <a:xfrm>
            <a:off x="1314450" y="5571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t>STORAGE DEVICES</a:t>
            </a:r>
            <a:endParaRPr sz="2400"/>
          </a:p>
        </p:txBody>
      </p:sp>
      <p:graphicFrame>
        <p:nvGraphicFramePr>
          <p:cNvPr id="3118" name="Google Shape;3118;p373"/>
          <p:cNvGraphicFramePr/>
          <p:nvPr/>
        </p:nvGraphicFramePr>
        <p:xfrm>
          <a:off x="4994875" y="1676100"/>
          <a:ext cx="3000000" cy="3000000"/>
        </p:xfrm>
        <a:graphic>
          <a:graphicData uri="http://schemas.openxmlformats.org/drawingml/2006/table">
            <a:tbl>
              <a:tblPr>
                <a:noFill/>
                <a:tableStyleId>{3D8489E7-2D54-49E9-B752-E0E336A2EEB7}</a:tableStyleId>
              </a:tblPr>
              <a:tblGrid>
                <a:gridCol w="1794750"/>
                <a:gridCol w="1779800"/>
              </a:tblGrid>
              <a:tr h="374550">
                <a:tc gridSpan="2">
                  <a:txBody>
                    <a:bodyPr/>
                    <a:lstStyle/>
                    <a:p>
                      <a:pPr indent="0" lvl="0" marL="0" rtl="0" algn="l">
                        <a:spcBef>
                          <a:spcPts val="0"/>
                        </a:spcBef>
                        <a:spcAft>
                          <a:spcPts val="0"/>
                        </a:spcAft>
                        <a:buNone/>
                      </a:pPr>
                      <a:r>
                        <a:rPr lang="en">
                          <a:solidFill>
                            <a:srgbClr val="FFFFFF"/>
                          </a:solidFill>
                        </a:rPr>
                        <a:t>Supported</a:t>
                      </a:r>
                      <a:endParaRPr>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F0000"/>
                    </a:solidFill>
                  </a:tcPr>
                </a:tc>
                <a:tc hMerge="1"/>
              </a:tr>
              <a:tr h="363675">
                <a:tc>
                  <a:txBody>
                    <a:bodyPr/>
                    <a:lstStyle/>
                    <a:p>
                      <a:pPr indent="0" lvl="0" marL="0" rtl="0" algn="l">
                        <a:spcBef>
                          <a:spcPts val="0"/>
                        </a:spcBef>
                        <a:spcAft>
                          <a:spcPts val="0"/>
                        </a:spcAft>
                        <a:buNone/>
                      </a:pPr>
                      <a:r>
                        <a:rPr lang="en" sz="900"/>
                        <a:t>AWS EBS</a:t>
                      </a:r>
                      <a:endParaRPr sz="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000000"/>
                          </a:solidFill>
                        </a:rPr>
                        <a:t>iSCSI</a:t>
                      </a:r>
                      <a:endParaRPr sz="900">
                        <a:solidFill>
                          <a:srgbClr val="000000"/>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63675">
                <a:tc>
                  <a:txBody>
                    <a:bodyPr/>
                    <a:lstStyle/>
                    <a:p>
                      <a:pPr indent="0" lvl="0" marL="0" rtl="0" algn="l">
                        <a:spcBef>
                          <a:spcPts val="0"/>
                        </a:spcBef>
                        <a:spcAft>
                          <a:spcPts val="0"/>
                        </a:spcAft>
                        <a:buNone/>
                      </a:pPr>
                      <a:r>
                        <a:rPr lang="en" sz="900"/>
                        <a:t>Azure File &amp; Disk</a:t>
                      </a:r>
                      <a:endParaRPr sz="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900">
                          <a:solidFill>
                            <a:srgbClr val="000000"/>
                          </a:solidFill>
                        </a:rPr>
                        <a:t>Fibre Channel</a:t>
                      </a:r>
                      <a:endParaRPr sz="900">
                        <a:solidFill>
                          <a:srgbClr val="000000"/>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63675">
                <a:tc>
                  <a:txBody>
                    <a:bodyPr/>
                    <a:lstStyle/>
                    <a:p>
                      <a:pPr indent="0" lvl="0" marL="0" rtl="0" algn="l">
                        <a:spcBef>
                          <a:spcPts val="0"/>
                        </a:spcBef>
                        <a:spcAft>
                          <a:spcPts val="0"/>
                        </a:spcAft>
                        <a:buNone/>
                      </a:pPr>
                      <a:r>
                        <a:rPr lang="en" sz="900"/>
                        <a:t>GCE PD</a:t>
                      </a:r>
                      <a:endParaRPr sz="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000000"/>
                          </a:solidFill>
                        </a:rPr>
                        <a:t>HostPath</a:t>
                      </a:r>
                      <a:endParaRPr sz="900">
                        <a:solidFill>
                          <a:srgbClr val="000000"/>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78200">
                <a:tc>
                  <a:txBody>
                    <a:bodyPr/>
                    <a:lstStyle/>
                    <a:p>
                      <a:pPr indent="0" lvl="0" marL="0" rtl="0" algn="l">
                        <a:spcBef>
                          <a:spcPts val="0"/>
                        </a:spcBef>
                        <a:spcAft>
                          <a:spcPts val="0"/>
                        </a:spcAft>
                        <a:buNone/>
                      </a:pPr>
                      <a:r>
                        <a:rPr lang="en" sz="900">
                          <a:solidFill>
                            <a:srgbClr val="000000"/>
                          </a:solidFill>
                        </a:rPr>
                        <a:t>VMware vSphere Disk</a:t>
                      </a:r>
                      <a:endParaRPr sz="900">
                        <a:solidFill>
                          <a:srgbClr val="000000"/>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Local Volume       </a:t>
                      </a:r>
                      <a:r>
                        <a:rPr lang="en" sz="900">
                          <a:solidFill>
                            <a:srgbClr val="FF0000"/>
                          </a:solidFill>
                        </a:rPr>
                        <a:t>NEW</a:t>
                      </a:r>
                      <a:endParaRPr sz="900">
                        <a:solidFill>
                          <a:srgbClr val="FF0000"/>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78200">
                <a:tc>
                  <a:txBody>
                    <a:bodyPr/>
                    <a:lstStyle/>
                    <a:p>
                      <a:pPr indent="0" lvl="0" marL="0" rtl="0" algn="l">
                        <a:spcBef>
                          <a:spcPts val="0"/>
                        </a:spcBef>
                        <a:spcAft>
                          <a:spcPts val="0"/>
                        </a:spcAft>
                        <a:buNone/>
                      </a:pPr>
                      <a:r>
                        <a:rPr lang="en" sz="900">
                          <a:solidFill>
                            <a:srgbClr val="000000"/>
                          </a:solidFill>
                        </a:rPr>
                        <a:t>NFS</a:t>
                      </a:r>
                      <a:endParaRPr sz="9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900"/>
                        <a:t>Raw Block            </a:t>
                      </a:r>
                      <a:r>
                        <a:rPr lang="en" sz="900">
                          <a:solidFill>
                            <a:srgbClr val="FF0000"/>
                          </a:solidFill>
                        </a:rPr>
                        <a:t>NEW</a:t>
                      </a:r>
                      <a:endParaRPr sz="900">
                        <a:solidFill>
                          <a:srgbClr val="FF0000"/>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2" name="Shape 3122"/>
        <p:cNvGrpSpPr/>
        <p:nvPr/>
      </p:nvGrpSpPr>
      <p:grpSpPr>
        <a:xfrm>
          <a:off x="0" y="0"/>
          <a:ext cx="0" cy="0"/>
          <a:chOff x="0" y="0"/>
          <a:chExt cx="0" cy="0"/>
        </a:xfrm>
      </p:grpSpPr>
      <p:pic>
        <p:nvPicPr>
          <p:cNvPr id="3123" name="Google Shape;3123;p374"/>
          <p:cNvPicPr preferRelativeResize="0"/>
          <p:nvPr/>
        </p:nvPicPr>
        <p:blipFill>
          <a:blip r:embed="rId3">
            <a:alphaModFix/>
          </a:blip>
          <a:stretch>
            <a:fillRect/>
          </a:stretch>
        </p:blipFill>
        <p:spPr>
          <a:xfrm>
            <a:off x="5240950" y="1817950"/>
            <a:ext cx="3903050" cy="2862325"/>
          </a:xfrm>
          <a:prstGeom prst="rect">
            <a:avLst/>
          </a:prstGeom>
          <a:noFill/>
          <a:ln>
            <a:noFill/>
          </a:ln>
        </p:spPr>
      </p:pic>
      <p:sp>
        <p:nvSpPr>
          <p:cNvPr id="3124" name="Google Shape;3124;p37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Container Storage 4.2</a:t>
            </a:r>
            <a:endParaRPr sz="2600">
              <a:latin typeface="Overpass Light"/>
              <a:ea typeface="Overpass Light"/>
              <a:cs typeface="Overpass Light"/>
              <a:sym typeface="Overpass Light"/>
            </a:endParaRPr>
          </a:p>
        </p:txBody>
      </p:sp>
      <p:sp>
        <p:nvSpPr>
          <p:cNvPr id="3125" name="Google Shape;3125;p37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3126" name="Google Shape;3126;p374"/>
          <p:cNvSpPr txBox="1"/>
          <p:nvPr/>
        </p:nvSpPr>
        <p:spPr>
          <a:xfrm>
            <a:off x="312875" y="1817950"/>
            <a:ext cx="5382900" cy="1653900"/>
          </a:xfrm>
          <a:prstGeom prst="rect">
            <a:avLst/>
          </a:prstGeom>
          <a:noFill/>
          <a:ln>
            <a:noFill/>
          </a:ln>
        </p:spPr>
        <p:txBody>
          <a:bodyPr anchorCtr="0" anchor="t" bIns="0" lIns="0" spcFirstLastPara="1" rIns="0" wrap="square" tIns="0">
            <a:noAutofit/>
          </a:bodyPr>
          <a:lstStyle/>
          <a:p>
            <a:pPr indent="-304800" lvl="0" marL="457200" rtl="0" algn="l">
              <a:lnSpc>
                <a:spcPct val="150000"/>
              </a:lnSpc>
              <a:spcBef>
                <a:spcPts val="0"/>
              </a:spcBef>
              <a:spcAft>
                <a:spcPts val="0"/>
              </a:spcAft>
              <a:buClr>
                <a:schemeClr val="dk1"/>
              </a:buClr>
              <a:buSzPts val="1200"/>
              <a:buFont typeface="Overpass Light"/>
              <a:buChar char="●"/>
            </a:pPr>
            <a:r>
              <a:rPr b="1" lang="en" sz="1200">
                <a:solidFill>
                  <a:schemeClr val="dk1"/>
                </a:solidFill>
                <a:latin typeface="Overpass"/>
                <a:ea typeface="Overpass"/>
                <a:cs typeface="Overpass"/>
                <a:sym typeface="Overpass"/>
              </a:rPr>
              <a:t>Complete Data Services: RWO, RWX &amp;</a:t>
            </a:r>
            <a:r>
              <a:rPr b="1" lang="en" sz="1200">
                <a:solidFill>
                  <a:srgbClr val="1155CC"/>
                </a:solidFill>
                <a:latin typeface="Overpass"/>
                <a:ea typeface="Overpass"/>
                <a:cs typeface="Overpass"/>
                <a:sym typeface="Overpass"/>
              </a:rPr>
              <a:t> S3(new)</a:t>
            </a:r>
            <a:r>
              <a:rPr b="1" lang="en" sz="1200">
                <a:solidFill>
                  <a:schemeClr val="dk1"/>
                </a:solidFill>
                <a:latin typeface="Overpass"/>
                <a:ea typeface="Overpass"/>
                <a:cs typeface="Overpass"/>
                <a:sym typeface="Overpass"/>
              </a:rPr>
              <a:t> (block, file &amp; object</a:t>
            </a:r>
            <a:r>
              <a:rPr lang="en" sz="1200">
                <a:solidFill>
                  <a:schemeClr val="dk1"/>
                </a:solidFill>
                <a:latin typeface="Overpass Light"/>
                <a:ea typeface="Overpass Light"/>
                <a:cs typeface="Overpass Light"/>
                <a:sym typeface="Overpass Light"/>
              </a:rPr>
              <a:t>) </a:t>
            </a:r>
            <a:endParaRPr sz="1200">
              <a:solidFill>
                <a:schemeClr val="dk1"/>
              </a:solidFill>
              <a:latin typeface="Overpass Light"/>
              <a:ea typeface="Overpass Light"/>
              <a:cs typeface="Overpass Light"/>
              <a:sym typeface="Overpass Light"/>
            </a:endParaRPr>
          </a:p>
          <a:p>
            <a:pPr indent="-304800" lvl="0" marL="457200" rtl="0" algn="l">
              <a:lnSpc>
                <a:spcPct val="150000"/>
              </a:lnSpc>
              <a:spcBef>
                <a:spcPts val="0"/>
              </a:spcBef>
              <a:spcAft>
                <a:spcPts val="0"/>
              </a:spcAft>
              <a:buClr>
                <a:schemeClr val="dk1"/>
              </a:buClr>
              <a:buSzPts val="1200"/>
              <a:buFont typeface="Overpass"/>
              <a:buChar char="●"/>
            </a:pPr>
            <a:r>
              <a:rPr b="1" lang="en" sz="1200">
                <a:solidFill>
                  <a:schemeClr val="dk1"/>
                </a:solidFill>
                <a:latin typeface="Overpass"/>
                <a:ea typeface="Overpass"/>
                <a:cs typeface="Overpass"/>
                <a:sym typeface="Overpass"/>
              </a:rPr>
              <a:t>Persistent storage for all OCP Infra  and Applications</a:t>
            </a:r>
            <a:endParaRPr b="1" sz="1200">
              <a:solidFill>
                <a:schemeClr val="dk1"/>
              </a:solidFill>
              <a:latin typeface="Overpass"/>
              <a:ea typeface="Overpass"/>
              <a:cs typeface="Overpass"/>
              <a:sym typeface="Overpass"/>
            </a:endParaRPr>
          </a:p>
          <a:p>
            <a:pPr indent="-304800" lvl="0" marL="457200" rtl="0" algn="l">
              <a:lnSpc>
                <a:spcPct val="150000"/>
              </a:lnSpc>
              <a:spcBef>
                <a:spcPts val="0"/>
              </a:spcBef>
              <a:spcAft>
                <a:spcPts val="0"/>
              </a:spcAft>
              <a:buClr>
                <a:schemeClr val="dk1"/>
              </a:buClr>
              <a:buSzPts val="1200"/>
              <a:buFont typeface="Overpass Light"/>
              <a:buChar char="●"/>
            </a:pPr>
            <a:r>
              <a:rPr b="1" lang="en" sz="1200">
                <a:solidFill>
                  <a:schemeClr val="dk1"/>
                </a:solidFill>
                <a:latin typeface="Overpass"/>
                <a:ea typeface="Overpass"/>
                <a:cs typeface="Overpass"/>
                <a:sym typeface="Overpass"/>
              </a:rPr>
              <a:t>Build and deploy anywher</a:t>
            </a:r>
            <a:r>
              <a:rPr lang="en" sz="1200">
                <a:solidFill>
                  <a:schemeClr val="dk1"/>
                </a:solidFill>
                <a:latin typeface="Overpass"/>
                <a:ea typeface="Overpass"/>
                <a:cs typeface="Overpass"/>
                <a:sym typeface="Overpass"/>
              </a:rPr>
              <a:t>e -Consistent Storage Consumption, management, and operations</a:t>
            </a:r>
            <a:endParaRPr sz="1200">
              <a:solidFill>
                <a:schemeClr val="dk1"/>
              </a:solidFill>
              <a:latin typeface="Overpass"/>
              <a:ea typeface="Overpass"/>
              <a:cs typeface="Overpass"/>
              <a:sym typeface="Overpass"/>
            </a:endParaRPr>
          </a:p>
          <a:p>
            <a:pPr indent="0" lvl="0" marL="457200" rtl="0" algn="l">
              <a:lnSpc>
                <a:spcPct val="150000"/>
              </a:lnSpc>
              <a:spcBef>
                <a:spcPts val="0"/>
              </a:spcBef>
              <a:spcAft>
                <a:spcPts val="0"/>
              </a:spcAft>
              <a:buNone/>
            </a:pPr>
            <a:r>
              <a:rPr lang="en" sz="1600">
                <a:solidFill>
                  <a:schemeClr val="dk1"/>
                </a:solidFill>
                <a:latin typeface="Overpass Light"/>
                <a:ea typeface="Overpass Light"/>
                <a:cs typeface="Overpass Light"/>
                <a:sym typeface="Overpass Light"/>
              </a:rPr>
              <a:t>  </a:t>
            </a:r>
            <a:endParaRPr sz="16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5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3127" name="Google Shape;3127;p374"/>
          <p:cNvSpPr txBox="1"/>
          <p:nvPr/>
        </p:nvSpPr>
        <p:spPr>
          <a:xfrm>
            <a:off x="312875" y="2960950"/>
            <a:ext cx="5856900" cy="1908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800"/>
              <a:t>OCS 4.2 support with OCP 4.2 </a:t>
            </a:r>
            <a:endParaRPr b="1" sz="1800">
              <a:solidFill>
                <a:schemeClr val="dk1"/>
              </a:solidFill>
            </a:endParaRPr>
          </a:p>
          <a:p>
            <a:pPr indent="-304800" lvl="0" marL="457200" rtl="0" algn="l">
              <a:lnSpc>
                <a:spcPct val="115000"/>
              </a:lnSpc>
              <a:spcBef>
                <a:spcPts val="0"/>
              </a:spcBef>
              <a:spcAft>
                <a:spcPts val="0"/>
              </a:spcAft>
              <a:buClr>
                <a:schemeClr val="dk1"/>
              </a:buClr>
              <a:buSzPts val="1200"/>
              <a:buFont typeface="Overpass Light"/>
              <a:buChar char="●"/>
            </a:pPr>
            <a:r>
              <a:rPr b="1" lang="en" sz="1200">
                <a:solidFill>
                  <a:schemeClr val="dk1"/>
                </a:solidFill>
                <a:latin typeface="Overpass"/>
                <a:ea typeface="Overpass"/>
                <a:cs typeface="Overpass"/>
                <a:sym typeface="Overpass"/>
              </a:rPr>
              <a:t>Platform support</a:t>
            </a:r>
            <a:r>
              <a:rPr lang="en" sz="1200">
                <a:solidFill>
                  <a:schemeClr val="dk1"/>
                </a:solidFill>
                <a:latin typeface="Overpass Light"/>
                <a:ea typeface="Overpass Light"/>
                <a:cs typeface="Overpass Light"/>
                <a:sym typeface="Overpass Light"/>
              </a:rPr>
              <a:t>: AWS and VMware</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b="1" lang="en" sz="1200">
                <a:solidFill>
                  <a:schemeClr val="dk1"/>
                </a:solidFill>
                <a:latin typeface="Overpass"/>
                <a:ea typeface="Overpass"/>
                <a:cs typeface="Overpass"/>
                <a:sym typeface="Overpass"/>
              </a:rPr>
              <a:t>Converged Mode support </a:t>
            </a:r>
            <a:r>
              <a:rPr lang="en" sz="1200">
                <a:solidFill>
                  <a:schemeClr val="dk1"/>
                </a:solidFill>
                <a:latin typeface="Overpass Light"/>
                <a:ea typeface="Overpass Light"/>
                <a:cs typeface="Overpass Light"/>
                <a:sym typeface="Overpass Light"/>
              </a:rPr>
              <a:t>: Run as a service on OCP Cluster</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Consistent S3 across hybrid cloud</a:t>
            </a:r>
            <a:endParaRPr sz="12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600">
                <a:solidFill>
                  <a:schemeClr val="dk1"/>
                </a:solidFill>
              </a:rPr>
              <a:t>OCS 4.3</a:t>
            </a:r>
            <a:endParaRPr sz="1600">
              <a:solidFill>
                <a:schemeClr val="dk1"/>
              </a:solidFill>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Additional Platform: Bare Metal, Azure Cloud</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Independent Mode : Run OCS outside  of  OCP Cluster</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Hybrid and Multi-cloud S3</a:t>
            </a:r>
            <a:endParaRPr sz="12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3128" name="Google Shape;3128;p374"/>
          <p:cNvSpPr txBox="1"/>
          <p:nvPr/>
        </p:nvSpPr>
        <p:spPr>
          <a:xfrm>
            <a:off x="228600" y="1295400"/>
            <a:ext cx="6496200" cy="55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rPr>
              <a:t>Persistent data services for OCP Hybrid Cloud</a:t>
            </a:r>
            <a:endParaRPr b="1" sz="1800">
              <a:solidFill>
                <a:schemeClr val="dk1"/>
              </a:solidFill>
              <a:latin typeface="Overpass"/>
              <a:ea typeface="Overpass"/>
              <a:cs typeface="Overpass"/>
              <a:sym typeface="Overpas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2" name="Shape 3132"/>
        <p:cNvGrpSpPr/>
        <p:nvPr/>
      </p:nvGrpSpPr>
      <p:grpSpPr>
        <a:xfrm>
          <a:off x="0" y="0"/>
          <a:ext cx="0" cy="0"/>
          <a:chOff x="0" y="0"/>
          <a:chExt cx="0" cy="0"/>
        </a:xfrm>
      </p:grpSpPr>
      <p:sp>
        <p:nvSpPr>
          <p:cNvPr id="3133" name="Google Shape;3133;p37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OCS  4.2: Change in Technology Stack</a:t>
            </a:r>
            <a:endParaRPr sz="2600">
              <a:latin typeface="Overpass Light"/>
              <a:ea typeface="Overpass Light"/>
              <a:cs typeface="Overpass Light"/>
              <a:sym typeface="Overpass Light"/>
            </a:endParaRPr>
          </a:p>
          <a:p>
            <a:pPr indent="0" lvl="0" marL="0" rtl="0" algn="ctr">
              <a:lnSpc>
                <a:spcPct val="130000"/>
              </a:lnSpc>
              <a:spcBef>
                <a:spcPts val="0"/>
              </a:spcBef>
              <a:spcAft>
                <a:spcPts val="0"/>
              </a:spcAft>
              <a:buClr>
                <a:srgbClr val="000000"/>
              </a:buClr>
              <a:buSzPts val="1100"/>
              <a:buFont typeface="Arial"/>
              <a:buNone/>
            </a:pPr>
            <a:r>
              <a:t/>
            </a:r>
            <a:endParaRPr sz="2600">
              <a:latin typeface="Overpass Light"/>
              <a:ea typeface="Overpass Light"/>
              <a:cs typeface="Overpass Light"/>
              <a:sym typeface="Overpass Light"/>
            </a:endParaRPr>
          </a:p>
        </p:txBody>
      </p:sp>
      <p:sp>
        <p:nvSpPr>
          <p:cNvPr id="3134" name="Google Shape;3134;p37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3135" name="Google Shape;3135;p375"/>
          <p:cNvSpPr txBox="1"/>
          <p:nvPr/>
        </p:nvSpPr>
        <p:spPr>
          <a:xfrm>
            <a:off x="389075" y="1360750"/>
            <a:ext cx="6096300" cy="21831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a:solidFill>
                  <a:schemeClr val="dk1"/>
                </a:solidFill>
                <a:latin typeface="Overpass"/>
                <a:ea typeface="Overpass"/>
                <a:cs typeface="Overpass"/>
                <a:sym typeface="Overpass"/>
              </a:rPr>
              <a:t>Goal to have complete storage for OCP whatever the needs</a:t>
            </a:r>
            <a:endParaRPr b="1" sz="1000">
              <a:solidFill>
                <a:srgbClr val="333132"/>
              </a:solidFill>
            </a:endParaRPr>
          </a:p>
          <a:p>
            <a:pPr indent="-304800" lvl="0" marL="457200" rtl="0" algn="l">
              <a:lnSpc>
                <a:spcPct val="150000"/>
              </a:lnSpc>
              <a:spcBef>
                <a:spcPts val="0"/>
              </a:spcBef>
              <a:spcAft>
                <a:spcPts val="0"/>
              </a:spcAft>
              <a:buClr>
                <a:srgbClr val="333132"/>
              </a:buClr>
              <a:buSzPts val="1200"/>
              <a:buChar char="●"/>
            </a:pPr>
            <a:r>
              <a:rPr b="1" lang="en" sz="1200">
                <a:solidFill>
                  <a:srgbClr val="333132"/>
                </a:solidFill>
              </a:rPr>
              <a:t>Need for scalable S3 object stack (</a:t>
            </a:r>
            <a:r>
              <a:rPr lang="en" sz="1200">
                <a:solidFill>
                  <a:srgbClr val="333132"/>
                </a:solidFill>
              </a:rPr>
              <a:t>New apps, infra like chargeback, metering)</a:t>
            </a:r>
            <a:endParaRPr sz="1200">
              <a:solidFill>
                <a:srgbClr val="333132"/>
              </a:solidFill>
            </a:endParaRPr>
          </a:p>
          <a:p>
            <a:pPr indent="-304800" lvl="0" marL="457200" rtl="0" algn="l">
              <a:lnSpc>
                <a:spcPct val="150000"/>
              </a:lnSpc>
              <a:spcBef>
                <a:spcPts val="0"/>
              </a:spcBef>
              <a:spcAft>
                <a:spcPts val="0"/>
              </a:spcAft>
              <a:buClr>
                <a:srgbClr val="333132"/>
              </a:buClr>
              <a:buSzPts val="1200"/>
              <a:buChar char="●"/>
            </a:pPr>
            <a:r>
              <a:rPr b="1" lang="en" sz="1200">
                <a:solidFill>
                  <a:srgbClr val="333132"/>
                </a:solidFill>
              </a:rPr>
              <a:t>Red Hat Ceph is </a:t>
            </a:r>
            <a:r>
              <a:rPr lang="en" sz="1200">
                <a:solidFill>
                  <a:srgbClr val="333132"/>
                </a:solidFill>
              </a:rPr>
              <a:t>scalable object stack with block and file</a:t>
            </a:r>
            <a:endParaRPr sz="1200">
              <a:solidFill>
                <a:srgbClr val="333132"/>
              </a:solidFill>
            </a:endParaRPr>
          </a:p>
          <a:p>
            <a:pPr indent="-304800" lvl="0" marL="457200" rtl="0" algn="l">
              <a:lnSpc>
                <a:spcPct val="150000"/>
              </a:lnSpc>
              <a:spcBef>
                <a:spcPts val="0"/>
              </a:spcBef>
              <a:spcAft>
                <a:spcPts val="0"/>
              </a:spcAft>
              <a:buClr>
                <a:srgbClr val="333132"/>
              </a:buClr>
              <a:buSzPts val="1200"/>
              <a:buChar char="●"/>
            </a:pPr>
            <a:r>
              <a:rPr b="1" lang="en" sz="1200">
                <a:solidFill>
                  <a:srgbClr val="333132"/>
                </a:solidFill>
              </a:rPr>
              <a:t>Recently acquired Noobaa - </a:t>
            </a:r>
            <a:r>
              <a:rPr lang="en" sz="1200">
                <a:solidFill>
                  <a:srgbClr val="333132"/>
                </a:solidFill>
              </a:rPr>
              <a:t>consistent S3 interface over Ceph RGW, AWS S3, Azure Blob; Federation &amp; multi-cloud capable</a:t>
            </a:r>
            <a:endParaRPr sz="1200">
              <a:solidFill>
                <a:srgbClr val="333132"/>
              </a:solidFill>
            </a:endParaRPr>
          </a:p>
          <a:p>
            <a:pPr indent="-304800" lvl="0" marL="457200" rtl="0" algn="l">
              <a:lnSpc>
                <a:spcPct val="150000"/>
              </a:lnSpc>
              <a:spcBef>
                <a:spcPts val="0"/>
              </a:spcBef>
              <a:spcAft>
                <a:spcPts val="0"/>
              </a:spcAft>
              <a:buClr>
                <a:srgbClr val="333132"/>
              </a:buClr>
              <a:buSzPts val="1200"/>
              <a:buChar char="●"/>
            </a:pPr>
            <a:r>
              <a:rPr b="1" lang="en" sz="1200">
                <a:solidFill>
                  <a:srgbClr val="333132"/>
                </a:solidFill>
              </a:rPr>
              <a:t>Rook </a:t>
            </a:r>
            <a:r>
              <a:rPr lang="en" sz="1200">
                <a:solidFill>
                  <a:srgbClr val="333132"/>
                </a:solidFill>
              </a:rPr>
              <a:t> operator framework for simple install, manage, expand</a:t>
            </a:r>
            <a:endParaRPr sz="1200">
              <a:solidFill>
                <a:srgbClr val="333132"/>
              </a:solidFill>
            </a:endParaRPr>
          </a:p>
          <a:p>
            <a:pPr indent="0" lvl="0" marL="0" rtl="0" algn="l">
              <a:lnSpc>
                <a:spcPct val="150000"/>
              </a:lnSpc>
              <a:spcBef>
                <a:spcPts val="0"/>
              </a:spcBef>
              <a:spcAft>
                <a:spcPts val="0"/>
              </a:spcAft>
              <a:buNone/>
            </a:pPr>
            <a:r>
              <a:t/>
            </a:r>
            <a:endParaRPr sz="1200"/>
          </a:p>
        </p:txBody>
      </p:sp>
      <p:grpSp>
        <p:nvGrpSpPr>
          <p:cNvPr id="3136" name="Google Shape;3136;p375"/>
          <p:cNvGrpSpPr/>
          <p:nvPr/>
        </p:nvGrpSpPr>
        <p:grpSpPr>
          <a:xfrm>
            <a:off x="6528606" y="2895077"/>
            <a:ext cx="1871463" cy="898063"/>
            <a:chOff x="2105150" y="1501175"/>
            <a:chExt cx="3528400" cy="1396025"/>
          </a:xfrm>
        </p:grpSpPr>
        <p:pic>
          <p:nvPicPr>
            <p:cNvPr id="3137" name="Google Shape;3137;p375"/>
            <p:cNvPicPr preferRelativeResize="0"/>
            <p:nvPr/>
          </p:nvPicPr>
          <p:blipFill>
            <a:blip r:embed="rId3">
              <a:alphaModFix/>
            </a:blip>
            <a:stretch>
              <a:fillRect/>
            </a:stretch>
          </p:blipFill>
          <p:spPr>
            <a:xfrm>
              <a:off x="3757599" y="1501175"/>
              <a:ext cx="1122400" cy="1396025"/>
            </a:xfrm>
            <a:prstGeom prst="rect">
              <a:avLst/>
            </a:prstGeom>
            <a:noFill/>
            <a:ln>
              <a:noFill/>
            </a:ln>
          </p:spPr>
        </p:pic>
        <p:pic>
          <p:nvPicPr>
            <p:cNvPr id="3138" name="Google Shape;3138;p375"/>
            <p:cNvPicPr preferRelativeResize="0"/>
            <p:nvPr/>
          </p:nvPicPr>
          <p:blipFill>
            <a:blip r:embed="rId4">
              <a:alphaModFix/>
            </a:blip>
            <a:stretch>
              <a:fillRect/>
            </a:stretch>
          </p:blipFill>
          <p:spPr>
            <a:xfrm>
              <a:off x="2105150" y="1705100"/>
              <a:ext cx="1063200" cy="1063200"/>
            </a:xfrm>
            <a:prstGeom prst="rect">
              <a:avLst/>
            </a:prstGeom>
            <a:noFill/>
            <a:ln>
              <a:noFill/>
            </a:ln>
          </p:spPr>
        </p:pic>
        <p:pic>
          <p:nvPicPr>
            <p:cNvPr id="3139" name="Google Shape;3139;p375"/>
            <p:cNvPicPr preferRelativeResize="0"/>
            <p:nvPr/>
          </p:nvPicPr>
          <p:blipFill>
            <a:blip r:embed="rId5">
              <a:alphaModFix/>
            </a:blip>
            <a:stretch>
              <a:fillRect/>
            </a:stretch>
          </p:blipFill>
          <p:spPr>
            <a:xfrm>
              <a:off x="3244550" y="1652600"/>
              <a:ext cx="712600" cy="712600"/>
            </a:xfrm>
            <a:prstGeom prst="rect">
              <a:avLst/>
            </a:prstGeom>
            <a:noFill/>
            <a:ln>
              <a:noFill/>
            </a:ln>
          </p:spPr>
        </p:pic>
        <p:pic>
          <p:nvPicPr>
            <p:cNvPr id="3140" name="Google Shape;3140;p375"/>
            <p:cNvPicPr preferRelativeResize="0"/>
            <p:nvPr/>
          </p:nvPicPr>
          <p:blipFill>
            <a:blip r:embed="rId5">
              <a:alphaModFix/>
            </a:blip>
            <a:stretch>
              <a:fillRect/>
            </a:stretch>
          </p:blipFill>
          <p:spPr>
            <a:xfrm>
              <a:off x="4920950" y="1652600"/>
              <a:ext cx="712600" cy="712600"/>
            </a:xfrm>
            <a:prstGeom prst="rect">
              <a:avLst/>
            </a:prstGeom>
            <a:noFill/>
            <a:ln>
              <a:noFill/>
            </a:ln>
          </p:spPr>
        </p:pic>
      </p:grpSp>
      <p:pic>
        <p:nvPicPr>
          <p:cNvPr id="3141" name="Google Shape;3141;p375"/>
          <p:cNvPicPr preferRelativeResize="0"/>
          <p:nvPr/>
        </p:nvPicPr>
        <p:blipFill>
          <a:blip r:embed="rId6">
            <a:alphaModFix/>
          </a:blip>
          <a:stretch>
            <a:fillRect/>
          </a:stretch>
        </p:blipFill>
        <p:spPr>
          <a:xfrm>
            <a:off x="8340675" y="3026750"/>
            <a:ext cx="799326" cy="517176"/>
          </a:xfrm>
          <a:prstGeom prst="rect">
            <a:avLst/>
          </a:prstGeom>
          <a:noFill/>
          <a:ln>
            <a:noFill/>
          </a:ln>
        </p:spPr>
      </p:pic>
      <p:sp>
        <p:nvSpPr>
          <p:cNvPr id="3142" name="Google Shape;3142;p375"/>
          <p:cNvSpPr txBox="1"/>
          <p:nvPr/>
        </p:nvSpPr>
        <p:spPr>
          <a:xfrm>
            <a:off x="5911925" y="2630728"/>
            <a:ext cx="11538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OCS 4</a:t>
            </a:r>
            <a:endParaRPr sz="1800"/>
          </a:p>
        </p:txBody>
      </p:sp>
      <p:sp>
        <p:nvSpPr>
          <p:cNvPr id="3143" name="Google Shape;3143;p375"/>
          <p:cNvSpPr txBox="1"/>
          <p:nvPr/>
        </p:nvSpPr>
        <p:spPr>
          <a:xfrm>
            <a:off x="6045575" y="1364372"/>
            <a:ext cx="11538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OCS </a:t>
            </a:r>
            <a:r>
              <a:rPr b="1" lang="en" sz="1800">
                <a:solidFill>
                  <a:srgbClr val="000000"/>
                </a:solidFill>
              </a:rPr>
              <a:t>3</a:t>
            </a:r>
            <a:endParaRPr sz="1800"/>
          </a:p>
        </p:txBody>
      </p:sp>
      <p:pic>
        <p:nvPicPr>
          <p:cNvPr id="3144" name="Google Shape;3144;p375"/>
          <p:cNvPicPr preferRelativeResize="0"/>
          <p:nvPr/>
        </p:nvPicPr>
        <p:blipFill>
          <a:blip r:embed="rId7">
            <a:alphaModFix/>
          </a:blip>
          <a:stretch>
            <a:fillRect/>
          </a:stretch>
        </p:blipFill>
        <p:spPr>
          <a:xfrm>
            <a:off x="7610925" y="1559300"/>
            <a:ext cx="799325" cy="723850"/>
          </a:xfrm>
          <a:prstGeom prst="rect">
            <a:avLst/>
          </a:prstGeom>
          <a:noFill/>
          <a:ln>
            <a:noFill/>
          </a:ln>
        </p:spPr>
      </p:pic>
      <p:pic>
        <p:nvPicPr>
          <p:cNvPr id="3145" name="Google Shape;3145;p375"/>
          <p:cNvPicPr preferRelativeResize="0"/>
          <p:nvPr/>
        </p:nvPicPr>
        <p:blipFill>
          <a:blip r:embed="rId5">
            <a:alphaModFix/>
          </a:blip>
          <a:stretch>
            <a:fillRect/>
          </a:stretch>
        </p:blipFill>
        <p:spPr>
          <a:xfrm>
            <a:off x="7133700" y="1765857"/>
            <a:ext cx="377998" cy="458411"/>
          </a:xfrm>
          <a:prstGeom prst="rect">
            <a:avLst/>
          </a:prstGeom>
          <a:noFill/>
          <a:ln>
            <a:noFill/>
          </a:ln>
        </p:spPr>
      </p:pic>
      <p:pic>
        <p:nvPicPr>
          <p:cNvPr id="3146" name="Google Shape;3146;p375"/>
          <p:cNvPicPr preferRelativeResize="0"/>
          <p:nvPr/>
        </p:nvPicPr>
        <p:blipFill>
          <a:blip r:embed="rId8">
            <a:alphaModFix/>
          </a:blip>
          <a:stretch>
            <a:fillRect/>
          </a:stretch>
        </p:blipFill>
        <p:spPr>
          <a:xfrm>
            <a:off x="6568983" y="1712753"/>
            <a:ext cx="428987" cy="560535"/>
          </a:xfrm>
          <a:prstGeom prst="rect">
            <a:avLst/>
          </a:prstGeom>
          <a:noFill/>
          <a:ln>
            <a:noFill/>
          </a:ln>
        </p:spPr>
      </p:pic>
      <p:sp>
        <p:nvSpPr>
          <p:cNvPr id="3147" name="Google Shape;3147;p375"/>
          <p:cNvSpPr/>
          <p:nvPr/>
        </p:nvSpPr>
        <p:spPr>
          <a:xfrm>
            <a:off x="7242242" y="2354857"/>
            <a:ext cx="172200" cy="311700"/>
          </a:xfrm>
          <a:prstGeom prst="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75"/>
          <p:cNvSpPr txBox="1"/>
          <p:nvPr/>
        </p:nvSpPr>
        <p:spPr>
          <a:xfrm>
            <a:off x="389075" y="3341950"/>
            <a:ext cx="6497700" cy="1908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b="1" sz="1800">
              <a:solidFill>
                <a:schemeClr val="dk1"/>
              </a:solidFill>
            </a:endParaRPr>
          </a:p>
          <a:p>
            <a:pPr indent="-317500" lvl="0" marL="457200" rtl="0" algn="l">
              <a:lnSpc>
                <a:spcPct val="115000"/>
              </a:lnSpc>
              <a:spcBef>
                <a:spcPts val="0"/>
              </a:spcBef>
              <a:spcAft>
                <a:spcPts val="0"/>
              </a:spcAft>
              <a:buClr>
                <a:srgbClr val="1155CC"/>
              </a:buClr>
              <a:buSzPts val="1400"/>
              <a:buFont typeface="Overpass"/>
              <a:buChar char="●"/>
            </a:pPr>
            <a:r>
              <a:rPr b="1" lang="en">
                <a:solidFill>
                  <a:srgbClr val="1155CC"/>
                </a:solidFill>
                <a:latin typeface="Overpass"/>
                <a:ea typeface="Overpass"/>
                <a:cs typeface="Overpass"/>
                <a:sym typeface="Overpass"/>
              </a:rPr>
              <a:t>No change in OCS SKU or pricing</a:t>
            </a:r>
            <a:endParaRPr b="1">
              <a:solidFill>
                <a:srgbClr val="1155CC"/>
              </a:solidFill>
              <a:latin typeface="Overpass"/>
              <a:ea typeface="Overpass"/>
              <a:cs typeface="Overpass"/>
              <a:sym typeface="Overpass"/>
            </a:endParaRPr>
          </a:p>
          <a:p>
            <a:pPr indent="-317500" lvl="0" marL="457200" rtl="0" algn="l">
              <a:lnSpc>
                <a:spcPct val="115000"/>
              </a:lnSpc>
              <a:spcBef>
                <a:spcPts val="0"/>
              </a:spcBef>
              <a:spcAft>
                <a:spcPts val="0"/>
              </a:spcAft>
              <a:buClr>
                <a:srgbClr val="1155CC"/>
              </a:buClr>
              <a:buSzPts val="1400"/>
              <a:buFont typeface="Overpass Light"/>
              <a:buChar char="●"/>
            </a:pPr>
            <a:r>
              <a:rPr b="1" lang="en">
                <a:solidFill>
                  <a:srgbClr val="1155CC"/>
                </a:solidFill>
                <a:latin typeface="Overpass"/>
                <a:ea typeface="Overpass"/>
                <a:cs typeface="Overpass"/>
                <a:sym typeface="Overpass"/>
              </a:rPr>
              <a:t>Full integrated migration support</a:t>
            </a:r>
            <a:r>
              <a:rPr b="1" lang="en" sz="1200">
                <a:solidFill>
                  <a:srgbClr val="1155CC"/>
                </a:solidFill>
                <a:latin typeface="Overpass"/>
                <a:ea typeface="Overpass"/>
                <a:cs typeface="Overpass"/>
                <a:sym typeface="Overpass"/>
              </a:rPr>
              <a:t> </a:t>
            </a:r>
            <a:r>
              <a:rPr b="1" lang="en">
                <a:solidFill>
                  <a:srgbClr val="1155CC"/>
                </a:solidFill>
                <a:latin typeface="Overpass"/>
                <a:ea typeface="Overpass"/>
                <a:cs typeface="Overpass"/>
                <a:sym typeface="Overpass"/>
              </a:rPr>
              <a:t>from OCP +OCS 3.11 to OCP + OCS 4.2</a:t>
            </a:r>
            <a:endParaRPr b="1">
              <a:solidFill>
                <a:srgbClr val="1155CC"/>
              </a:solidFill>
              <a:latin typeface="Overpass"/>
              <a:ea typeface="Overpass"/>
              <a:cs typeface="Overpass"/>
              <a:sym typeface="Overpass"/>
            </a:endParaRPr>
          </a:p>
        </p:txBody>
      </p:sp>
      <p:sp>
        <p:nvSpPr>
          <p:cNvPr id="3149" name="Google Shape;3149;p37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Sudhir Prasad</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3" name="Shape 3153"/>
        <p:cNvGrpSpPr/>
        <p:nvPr/>
      </p:nvGrpSpPr>
      <p:grpSpPr>
        <a:xfrm>
          <a:off x="0" y="0"/>
          <a:ext cx="0" cy="0"/>
          <a:chOff x="0" y="0"/>
          <a:chExt cx="0" cy="0"/>
        </a:xfrm>
      </p:grpSpPr>
      <p:sp>
        <p:nvSpPr>
          <p:cNvPr id="3154" name="Google Shape;3154;p376"/>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OCS - Deeper integration with OCP </a:t>
            </a:r>
            <a:endParaRPr sz="2600">
              <a:latin typeface="Overpass Light"/>
              <a:ea typeface="Overpass Light"/>
              <a:cs typeface="Overpass Light"/>
              <a:sym typeface="Overpass Light"/>
            </a:endParaRPr>
          </a:p>
        </p:txBody>
      </p:sp>
      <p:sp>
        <p:nvSpPr>
          <p:cNvPr id="3155" name="Google Shape;3155;p37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3156" name="Google Shape;3156;p376"/>
          <p:cNvSpPr txBox="1"/>
          <p:nvPr/>
        </p:nvSpPr>
        <p:spPr>
          <a:xfrm>
            <a:off x="389075" y="1360750"/>
            <a:ext cx="4256400" cy="24879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b="1" sz="1300">
              <a:solidFill>
                <a:schemeClr val="dk1"/>
              </a:solidFill>
              <a:latin typeface="Overpass"/>
              <a:ea typeface="Overpass"/>
              <a:cs typeface="Overpass"/>
              <a:sym typeface="Overpass"/>
            </a:endParaRPr>
          </a:p>
          <a:p>
            <a:pPr indent="0" lvl="0" marL="0" rtl="0" algn="l">
              <a:spcBef>
                <a:spcPts val="0"/>
              </a:spcBef>
              <a:spcAft>
                <a:spcPts val="0"/>
              </a:spcAft>
              <a:buNone/>
            </a:pPr>
            <a:r>
              <a:t/>
            </a:r>
            <a:endParaRPr sz="1300">
              <a:solidFill>
                <a:srgbClr val="333132"/>
              </a:solidFill>
            </a:endParaRPr>
          </a:p>
          <a:p>
            <a:pPr indent="-311150" lvl="0" marL="457200" rtl="0" algn="l">
              <a:lnSpc>
                <a:spcPct val="150000"/>
              </a:lnSpc>
              <a:spcBef>
                <a:spcPts val="0"/>
              </a:spcBef>
              <a:spcAft>
                <a:spcPts val="0"/>
              </a:spcAft>
              <a:buClr>
                <a:srgbClr val="333132"/>
              </a:buClr>
              <a:buSzPts val="1300"/>
              <a:buChar char="●"/>
            </a:pPr>
            <a:r>
              <a:rPr b="1" lang="en" sz="1300">
                <a:solidFill>
                  <a:srgbClr val="333132"/>
                </a:solidFill>
              </a:rPr>
              <a:t>Operator</a:t>
            </a:r>
            <a:r>
              <a:rPr lang="en" sz="1300">
                <a:solidFill>
                  <a:srgbClr val="333132"/>
                </a:solidFill>
              </a:rPr>
              <a:t> driven - install, expand, manage, </a:t>
            </a:r>
            <a:endParaRPr sz="1300">
              <a:solidFill>
                <a:srgbClr val="333132"/>
              </a:solidFill>
            </a:endParaRPr>
          </a:p>
          <a:p>
            <a:pPr indent="-311150" lvl="0" marL="457200" rtl="0" algn="l">
              <a:lnSpc>
                <a:spcPct val="150000"/>
              </a:lnSpc>
              <a:spcBef>
                <a:spcPts val="0"/>
              </a:spcBef>
              <a:spcAft>
                <a:spcPts val="0"/>
              </a:spcAft>
              <a:buClr>
                <a:srgbClr val="333132"/>
              </a:buClr>
              <a:buSzPts val="1300"/>
              <a:buChar char="●"/>
            </a:pPr>
            <a:r>
              <a:rPr lang="en" sz="1300">
                <a:solidFill>
                  <a:srgbClr val="333132"/>
                </a:solidFill>
              </a:rPr>
              <a:t>Integrated </a:t>
            </a:r>
            <a:r>
              <a:rPr b="1" lang="en" sz="1300">
                <a:solidFill>
                  <a:srgbClr val="333132"/>
                </a:solidFill>
              </a:rPr>
              <a:t>monitoring</a:t>
            </a:r>
            <a:r>
              <a:rPr lang="en" sz="1300">
                <a:solidFill>
                  <a:srgbClr val="333132"/>
                </a:solidFill>
              </a:rPr>
              <a:t> using OCP dashboard</a:t>
            </a:r>
            <a:endParaRPr sz="1300">
              <a:solidFill>
                <a:srgbClr val="333132"/>
              </a:solidFill>
            </a:endParaRPr>
          </a:p>
          <a:p>
            <a:pPr indent="-311150" lvl="0" marL="457200" rtl="0" algn="l">
              <a:lnSpc>
                <a:spcPct val="150000"/>
              </a:lnSpc>
              <a:spcBef>
                <a:spcPts val="0"/>
              </a:spcBef>
              <a:spcAft>
                <a:spcPts val="0"/>
              </a:spcAft>
              <a:buClr>
                <a:srgbClr val="333132"/>
              </a:buClr>
              <a:buSzPts val="1300"/>
              <a:buChar char="●"/>
            </a:pPr>
            <a:r>
              <a:rPr lang="en" sz="1300">
                <a:solidFill>
                  <a:srgbClr val="333132"/>
                </a:solidFill>
              </a:rPr>
              <a:t>Integrated </a:t>
            </a:r>
            <a:r>
              <a:rPr b="1" lang="en" sz="1300">
                <a:solidFill>
                  <a:srgbClr val="333132"/>
                </a:solidFill>
              </a:rPr>
              <a:t>management</a:t>
            </a:r>
            <a:r>
              <a:rPr lang="en" sz="1300">
                <a:solidFill>
                  <a:srgbClr val="333132"/>
                </a:solidFill>
              </a:rPr>
              <a:t> - Operator driven expand</a:t>
            </a:r>
            <a:endParaRPr sz="1300">
              <a:solidFill>
                <a:srgbClr val="333132"/>
              </a:solidFill>
            </a:endParaRPr>
          </a:p>
          <a:p>
            <a:pPr indent="-311150" lvl="0" marL="457200" rtl="0" algn="l">
              <a:lnSpc>
                <a:spcPct val="150000"/>
              </a:lnSpc>
              <a:spcBef>
                <a:spcPts val="0"/>
              </a:spcBef>
              <a:spcAft>
                <a:spcPts val="0"/>
              </a:spcAft>
              <a:buClr>
                <a:srgbClr val="333132"/>
              </a:buClr>
              <a:buSzPts val="1300"/>
              <a:buChar char="●"/>
            </a:pPr>
            <a:r>
              <a:rPr lang="en" sz="1300">
                <a:solidFill>
                  <a:srgbClr val="333132"/>
                </a:solidFill>
              </a:rPr>
              <a:t>Integrated Prometheus metrics, telemetry, must-gather, alerts</a:t>
            </a:r>
            <a:endParaRPr sz="1300">
              <a:solidFill>
                <a:srgbClr val="333132"/>
              </a:solidFill>
            </a:endParaRPr>
          </a:p>
          <a:p>
            <a:pPr indent="0" lvl="0" marL="457200" rtl="0" algn="l">
              <a:lnSpc>
                <a:spcPct val="150000"/>
              </a:lnSpc>
              <a:spcBef>
                <a:spcPts val="0"/>
              </a:spcBef>
              <a:spcAft>
                <a:spcPts val="0"/>
              </a:spcAft>
              <a:buNone/>
            </a:pPr>
            <a:r>
              <a:t/>
            </a:r>
            <a:endParaRPr sz="1300">
              <a:solidFill>
                <a:srgbClr val="333132"/>
              </a:solidFill>
            </a:endParaRPr>
          </a:p>
          <a:p>
            <a:pPr indent="0" lvl="0" marL="0" rtl="0" algn="l">
              <a:lnSpc>
                <a:spcPct val="150000"/>
              </a:lnSpc>
              <a:spcBef>
                <a:spcPts val="0"/>
              </a:spcBef>
              <a:spcAft>
                <a:spcPts val="0"/>
              </a:spcAft>
              <a:buNone/>
            </a:pPr>
            <a:r>
              <a:t/>
            </a:r>
            <a:endParaRPr sz="1300"/>
          </a:p>
        </p:txBody>
      </p:sp>
      <p:sp>
        <p:nvSpPr>
          <p:cNvPr id="3157" name="Google Shape;3157;p376"/>
          <p:cNvSpPr txBox="1"/>
          <p:nvPr/>
        </p:nvSpPr>
        <p:spPr>
          <a:xfrm>
            <a:off x="508950" y="4353025"/>
            <a:ext cx="7103400" cy="458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333132"/>
                </a:solidFill>
              </a:rPr>
              <a:t>Progress  towards making the OCP + OCS as one integrated container platform  </a:t>
            </a:r>
            <a:endParaRPr b="1">
              <a:solidFill>
                <a:srgbClr val="333132"/>
              </a:solidFill>
            </a:endParaRPr>
          </a:p>
        </p:txBody>
      </p:sp>
      <p:sp>
        <p:nvSpPr>
          <p:cNvPr id="3158" name="Google Shape;3158;p376"/>
          <p:cNvSpPr txBox="1"/>
          <p:nvPr/>
        </p:nvSpPr>
        <p:spPr>
          <a:xfrm>
            <a:off x="6527800" y="5552125"/>
            <a:ext cx="4920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Health, Capacity, Performance,  Configuration, Alerts</a:t>
            </a:r>
            <a:endParaRPr>
              <a:solidFill>
                <a:srgbClr val="FF0000"/>
              </a:solidFill>
            </a:endParaRPr>
          </a:p>
          <a:p>
            <a:pPr indent="0" lvl="0" marL="0" rtl="0" algn="l">
              <a:spcBef>
                <a:spcPts val="0"/>
              </a:spcBef>
              <a:spcAft>
                <a:spcPts val="0"/>
              </a:spcAft>
              <a:buNone/>
            </a:pPr>
            <a:r>
              <a:t/>
            </a:r>
            <a:endParaRPr>
              <a:solidFill>
                <a:srgbClr val="FF0000"/>
              </a:solidFill>
            </a:endParaRPr>
          </a:p>
        </p:txBody>
      </p:sp>
      <p:pic>
        <p:nvPicPr>
          <p:cNvPr id="3159" name="Google Shape;3159;p376"/>
          <p:cNvPicPr preferRelativeResize="0"/>
          <p:nvPr/>
        </p:nvPicPr>
        <p:blipFill>
          <a:blip r:embed="rId3">
            <a:alphaModFix/>
          </a:blip>
          <a:stretch>
            <a:fillRect/>
          </a:stretch>
        </p:blipFill>
        <p:spPr>
          <a:xfrm>
            <a:off x="4572000" y="1373425"/>
            <a:ext cx="5752550" cy="2633100"/>
          </a:xfrm>
          <a:prstGeom prst="rect">
            <a:avLst/>
          </a:prstGeom>
          <a:noFill/>
          <a:ln>
            <a:noFill/>
          </a:ln>
        </p:spPr>
      </p:pic>
      <p:sp>
        <p:nvSpPr>
          <p:cNvPr id="3160" name="Google Shape;3160;p376"/>
          <p:cNvSpPr/>
          <p:nvPr/>
        </p:nvSpPr>
        <p:spPr>
          <a:xfrm>
            <a:off x="4572000" y="2119275"/>
            <a:ext cx="2660400" cy="45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Persistent Storage</a:t>
            </a:r>
            <a:endParaRPr>
              <a:solidFill>
                <a:srgbClr val="FF0000"/>
              </a:solidFill>
            </a:endParaRPr>
          </a:p>
        </p:txBody>
      </p:sp>
      <p:sp>
        <p:nvSpPr>
          <p:cNvPr id="3161" name="Google Shape;3161;p376"/>
          <p:cNvSpPr txBox="1"/>
          <p:nvPr/>
        </p:nvSpPr>
        <p:spPr>
          <a:xfrm>
            <a:off x="4530950" y="3988450"/>
            <a:ext cx="4920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Health, Capacity Configuration, Alerts</a:t>
            </a:r>
            <a:endParaRPr>
              <a:solidFill>
                <a:srgbClr val="FF0000"/>
              </a:solidFill>
            </a:endParaRPr>
          </a:p>
          <a:p>
            <a:pPr indent="0" lvl="0" marL="0" rtl="0" algn="l">
              <a:spcBef>
                <a:spcPts val="0"/>
              </a:spcBef>
              <a:spcAft>
                <a:spcPts val="0"/>
              </a:spcAft>
              <a:buNone/>
            </a:pPr>
            <a:r>
              <a:t/>
            </a:r>
            <a:endParaRPr>
              <a:solidFill>
                <a:srgbClr val="FF0000"/>
              </a:solidFill>
            </a:endParaRPr>
          </a:p>
        </p:txBody>
      </p:sp>
      <p:cxnSp>
        <p:nvCxnSpPr>
          <p:cNvPr id="3162" name="Google Shape;3162;p376"/>
          <p:cNvCxnSpPr>
            <a:endCxn id="3160" idx="0"/>
          </p:cNvCxnSpPr>
          <p:nvPr/>
        </p:nvCxnSpPr>
        <p:spPr>
          <a:xfrm flipH="1">
            <a:off x="5902200" y="1862475"/>
            <a:ext cx="237600" cy="256800"/>
          </a:xfrm>
          <a:prstGeom prst="straightConnector1">
            <a:avLst/>
          </a:prstGeom>
          <a:noFill/>
          <a:ln cap="flat" cmpd="sng" w="9525">
            <a:solidFill>
              <a:srgbClr val="FF0000"/>
            </a:solidFill>
            <a:prstDash val="solid"/>
            <a:round/>
            <a:headEnd len="med" w="med" type="none"/>
            <a:tailEnd len="med" w="med" type="triangle"/>
          </a:ln>
        </p:spPr>
      </p:cxnSp>
      <p:sp>
        <p:nvSpPr>
          <p:cNvPr id="3163" name="Google Shape;3163;p376"/>
          <p:cNvSpPr/>
          <p:nvPr/>
        </p:nvSpPr>
        <p:spPr>
          <a:xfrm>
            <a:off x="6390625" y="2653275"/>
            <a:ext cx="2660400" cy="45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Object</a:t>
            </a:r>
            <a:r>
              <a:rPr lang="en">
                <a:solidFill>
                  <a:srgbClr val="FF0000"/>
                </a:solidFill>
              </a:rPr>
              <a:t> Service</a:t>
            </a:r>
            <a:endParaRPr>
              <a:solidFill>
                <a:srgbClr val="FF0000"/>
              </a:solidFill>
            </a:endParaRPr>
          </a:p>
        </p:txBody>
      </p:sp>
      <p:cxnSp>
        <p:nvCxnSpPr>
          <p:cNvPr id="3164" name="Google Shape;3164;p376"/>
          <p:cNvCxnSpPr>
            <a:endCxn id="3163" idx="0"/>
          </p:cNvCxnSpPr>
          <p:nvPr/>
        </p:nvCxnSpPr>
        <p:spPr>
          <a:xfrm>
            <a:off x="6627025" y="1851675"/>
            <a:ext cx="1093800" cy="801600"/>
          </a:xfrm>
          <a:prstGeom prst="straightConnector1">
            <a:avLst/>
          </a:prstGeom>
          <a:noFill/>
          <a:ln cap="flat" cmpd="sng" w="9525">
            <a:solidFill>
              <a:srgbClr val="FF0000"/>
            </a:solidFill>
            <a:prstDash val="solid"/>
            <a:round/>
            <a:headEnd len="med" w="med" type="none"/>
            <a:tailEnd len="med" w="med" type="triangle"/>
          </a:ln>
        </p:spPr>
      </p:cxnSp>
      <p:sp>
        <p:nvSpPr>
          <p:cNvPr id="3165" name="Google Shape;3165;p37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Sudhir Prasad</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9" name="Shape 3169"/>
        <p:cNvGrpSpPr/>
        <p:nvPr/>
      </p:nvGrpSpPr>
      <p:grpSpPr>
        <a:xfrm>
          <a:off x="0" y="0"/>
          <a:ext cx="0" cy="0"/>
          <a:chOff x="0" y="0"/>
          <a:chExt cx="0" cy="0"/>
        </a:xfrm>
      </p:grpSpPr>
      <p:sp>
        <p:nvSpPr>
          <p:cNvPr id="3170" name="Google Shape;3170;p377"/>
          <p:cNvSpPr/>
          <p:nvPr/>
        </p:nvSpPr>
        <p:spPr>
          <a:xfrm>
            <a:off x="1627992" y="1857700"/>
            <a:ext cx="5396100" cy="507300"/>
          </a:xfrm>
          <a:prstGeom prst="rect">
            <a:avLst/>
          </a:prstGeom>
          <a:solidFill>
            <a:srgbClr val="CC0000"/>
          </a:solidFill>
          <a:ln>
            <a:noFill/>
          </a:ln>
          <a:effectLst>
            <a:outerShdw blurRad="57150" rotWithShape="0" algn="bl" dir="5400000" dist="19050">
              <a:srgbClr val="000000">
                <a:alpha val="50000"/>
              </a:srgbClr>
            </a:outerShdw>
          </a:effectLst>
        </p:spPr>
        <p:txBody>
          <a:bodyPr anchorCtr="0" anchor="b" bIns="57150" lIns="57150" spcFirstLastPara="1" rIns="57150" wrap="square" tIns="5715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OpenShift Cluster Manager On Premise</a:t>
            </a:r>
            <a:endParaRPr sz="800">
              <a:solidFill>
                <a:srgbClr val="FFFFFF"/>
              </a:solidFill>
              <a:latin typeface="Overpass"/>
              <a:ea typeface="Overpass"/>
              <a:cs typeface="Overpass"/>
              <a:sym typeface="Overpass"/>
            </a:endParaRPr>
          </a:p>
        </p:txBody>
      </p:sp>
      <p:sp>
        <p:nvSpPr>
          <p:cNvPr id="3171" name="Google Shape;3171;p377"/>
          <p:cNvSpPr txBox="1"/>
          <p:nvPr/>
        </p:nvSpPr>
        <p:spPr>
          <a:xfrm>
            <a:off x="1314450" y="109425"/>
            <a:ext cx="6515100" cy="388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latin typeface="Overpass Light"/>
                <a:ea typeface="Overpass Light"/>
                <a:cs typeface="Overpass Light"/>
                <a:sym typeface="Overpass Light"/>
              </a:rPr>
              <a:t>Multi-Cluster Platform Services</a:t>
            </a:r>
            <a:endParaRPr sz="2400">
              <a:latin typeface="Overpass Light"/>
              <a:ea typeface="Overpass Light"/>
              <a:cs typeface="Overpass Light"/>
              <a:sym typeface="Overpass Light"/>
            </a:endParaRPr>
          </a:p>
        </p:txBody>
      </p:sp>
      <p:sp>
        <p:nvSpPr>
          <p:cNvPr id="3172" name="Google Shape;3172;p377"/>
          <p:cNvSpPr/>
          <p:nvPr/>
        </p:nvSpPr>
        <p:spPr>
          <a:xfrm>
            <a:off x="1060813" y="2407969"/>
            <a:ext cx="6681600" cy="7437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b" bIns="57150" lIns="57150" spcFirstLastPara="1" rIns="57150" wrap="square" tIns="5715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Platform Services</a:t>
            </a:r>
            <a:endParaRPr sz="800">
              <a:solidFill>
                <a:srgbClr val="FFFFFF"/>
              </a:solidFill>
              <a:latin typeface="Overpass"/>
              <a:ea typeface="Overpass"/>
              <a:cs typeface="Overpass"/>
              <a:sym typeface="Overpass"/>
            </a:endParaRPr>
          </a:p>
        </p:txBody>
      </p:sp>
      <p:sp>
        <p:nvSpPr>
          <p:cNvPr id="3173" name="Google Shape;3173;p377"/>
          <p:cNvSpPr/>
          <p:nvPr/>
        </p:nvSpPr>
        <p:spPr>
          <a:xfrm>
            <a:off x="1211000" y="2407969"/>
            <a:ext cx="1116900" cy="436200"/>
          </a:xfrm>
          <a:prstGeom prst="rect">
            <a:avLst/>
          </a:prstGeom>
          <a:solidFill>
            <a:srgbClr val="A2C4C9"/>
          </a:solidFill>
          <a:ln>
            <a:noFill/>
          </a:ln>
        </p:spPr>
        <p:txBody>
          <a:bodyPr anchorCtr="0" anchor="b"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Cross IaaS Auth</a:t>
            </a:r>
            <a:endParaRPr b="1" sz="800">
              <a:solidFill>
                <a:srgbClr val="FFFFFF"/>
              </a:solidFill>
              <a:latin typeface="Overpass"/>
              <a:ea typeface="Overpass"/>
              <a:cs typeface="Overpass"/>
              <a:sym typeface="Overpass"/>
            </a:endParaRPr>
          </a:p>
        </p:txBody>
      </p:sp>
      <p:sp>
        <p:nvSpPr>
          <p:cNvPr id="3174" name="Google Shape;3174;p377"/>
          <p:cNvSpPr/>
          <p:nvPr/>
        </p:nvSpPr>
        <p:spPr>
          <a:xfrm>
            <a:off x="2478031" y="2407969"/>
            <a:ext cx="1116900" cy="436200"/>
          </a:xfrm>
          <a:prstGeom prst="rect">
            <a:avLst/>
          </a:prstGeom>
          <a:solidFill>
            <a:srgbClr val="A2C4C9"/>
          </a:solidFill>
          <a:ln>
            <a:noFill/>
          </a:ln>
        </p:spPr>
        <p:txBody>
          <a:bodyPr anchorCtr="0" anchor="b"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Central Quay Registry</a:t>
            </a:r>
            <a:endParaRPr b="1" sz="800">
              <a:solidFill>
                <a:srgbClr val="FFFFFF"/>
              </a:solidFill>
              <a:latin typeface="Overpass"/>
              <a:ea typeface="Overpass"/>
              <a:cs typeface="Overpass"/>
              <a:sym typeface="Overpass"/>
            </a:endParaRPr>
          </a:p>
        </p:txBody>
      </p:sp>
      <p:sp>
        <p:nvSpPr>
          <p:cNvPr id="3175" name="Google Shape;3175;p377"/>
          <p:cNvSpPr/>
          <p:nvPr/>
        </p:nvSpPr>
        <p:spPr>
          <a:xfrm>
            <a:off x="3745063" y="2407969"/>
            <a:ext cx="1116900" cy="436200"/>
          </a:xfrm>
          <a:prstGeom prst="rect">
            <a:avLst/>
          </a:prstGeom>
          <a:solidFill>
            <a:srgbClr val="A2C4C9"/>
          </a:solidFill>
          <a:ln>
            <a:noFill/>
          </a:ln>
        </p:spPr>
        <p:txBody>
          <a:bodyPr anchorCtr="0" anchor="b"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gitOps</a:t>
            </a:r>
            <a:endParaRPr b="1" sz="800">
              <a:solidFill>
                <a:srgbClr val="FFFFFF"/>
              </a:solidFill>
              <a:latin typeface="Overpass"/>
              <a:ea typeface="Overpass"/>
              <a:cs typeface="Overpass"/>
              <a:sym typeface="Overpass"/>
            </a:endParaRPr>
          </a:p>
        </p:txBody>
      </p:sp>
      <p:sp>
        <p:nvSpPr>
          <p:cNvPr id="3176" name="Google Shape;3176;p377"/>
          <p:cNvSpPr/>
          <p:nvPr/>
        </p:nvSpPr>
        <p:spPr>
          <a:xfrm>
            <a:off x="5012094" y="2407969"/>
            <a:ext cx="1116900" cy="436200"/>
          </a:xfrm>
          <a:prstGeom prst="rect">
            <a:avLst/>
          </a:prstGeom>
          <a:solidFill>
            <a:srgbClr val="FFAB40"/>
          </a:solidFill>
          <a:ln>
            <a:noFill/>
          </a:ln>
        </p:spPr>
        <p:txBody>
          <a:bodyPr anchorCtr="0" anchor="b"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MultiCluster Service Mesh </a:t>
            </a:r>
            <a:endParaRPr b="1" sz="800">
              <a:solidFill>
                <a:srgbClr val="FFFFFF"/>
              </a:solidFill>
              <a:latin typeface="Overpass"/>
              <a:ea typeface="Overpass"/>
              <a:cs typeface="Overpass"/>
              <a:sym typeface="Overpass"/>
            </a:endParaRPr>
          </a:p>
        </p:txBody>
      </p:sp>
      <p:sp>
        <p:nvSpPr>
          <p:cNvPr id="3177" name="Google Shape;3177;p377"/>
          <p:cNvSpPr/>
          <p:nvPr/>
        </p:nvSpPr>
        <p:spPr>
          <a:xfrm>
            <a:off x="6279125" y="2407969"/>
            <a:ext cx="1116900" cy="436200"/>
          </a:xfrm>
          <a:prstGeom prst="rect">
            <a:avLst/>
          </a:prstGeom>
          <a:solidFill>
            <a:srgbClr val="FFAB40"/>
          </a:solidFill>
          <a:ln>
            <a:noFill/>
          </a:ln>
        </p:spPr>
        <p:txBody>
          <a:bodyPr anchorCtr="0" anchor="b"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Console and CLI Changes</a:t>
            </a:r>
            <a:endParaRPr b="1" sz="800">
              <a:solidFill>
                <a:srgbClr val="FFFFFF"/>
              </a:solidFill>
              <a:latin typeface="Overpass"/>
              <a:ea typeface="Overpass"/>
              <a:cs typeface="Overpass"/>
              <a:sym typeface="Overpass"/>
            </a:endParaRPr>
          </a:p>
        </p:txBody>
      </p:sp>
      <p:sp>
        <p:nvSpPr>
          <p:cNvPr id="3178" name="Google Shape;3178;p377"/>
          <p:cNvSpPr/>
          <p:nvPr/>
        </p:nvSpPr>
        <p:spPr>
          <a:xfrm>
            <a:off x="1551791" y="1158648"/>
            <a:ext cx="927900" cy="436200"/>
          </a:xfrm>
          <a:prstGeom prst="rect">
            <a:avLst/>
          </a:prstGeom>
          <a:solidFill>
            <a:srgbClr val="A3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Cluster Registry</a:t>
            </a:r>
            <a:endParaRPr b="1" sz="800">
              <a:solidFill>
                <a:srgbClr val="FFFFFF"/>
              </a:solidFill>
              <a:latin typeface="Overpass"/>
              <a:ea typeface="Overpass"/>
              <a:cs typeface="Overpass"/>
              <a:sym typeface="Overpass"/>
            </a:endParaRPr>
          </a:p>
        </p:txBody>
      </p:sp>
      <p:sp>
        <p:nvSpPr>
          <p:cNvPr id="3179" name="Google Shape;3179;p377"/>
          <p:cNvSpPr/>
          <p:nvPr/>
        </p:nvSpPr>
        <p:spPr>
          <a:xfrm>
            <a:off x="3869388" y="1650661"/>
            <a:ext cx="927900" cy="4362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MultiCluster Hive IPI Installer</a:t>
            </a:r>
            <a:endParaRPr b="1" sz="800">
              <a:solidFill>
                <a:srgbClr val="FFFFFF"/>
              </a:solidFill>
              <a:latin typeface="Overpass"/>
              <a:ea typeface="Overpass"/>
              <a:cs typeface="Overpass"/>
              <a:sym typeface="Overpass"/>
            </a:endParaRPr>
          </a:p>
        </p:txBody>
      </p:sp>
      <p:sp>
        <p:nvSpPr>
          <p:cNvPr id="3180" name="Google Shape;3180;p377"/>
          <p:cNvSpPr/>
          <p:nvPr/>
        </p:nvSpPr>
        <p:spPr>
          <a:xfrm>
            <a:off x="4513017" y="1158641"/>
            <a:ext cx="927900" cy="436200"/>
          </a:xfrm>
          <a:prstGeom prst="rect">
            <a:avLst/>
          </a:prstGeom>
          <a:solidFill>
            <a:srgbClr val="A3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MultiCluster Configuration </a:t>
            </a:r>
            <a:endParaRPr b="1" sz="800">
              <a:solidFill>
                <a:srgbClr val="FFFFFF"/>
              </a:solidFill>
              <a:latin typeface="Overpass"/>
              <a:ea typeface="Overpass"/>
              <a:cs typeface="Overpass"/>
              <a:sym typeface="Overpass"/>
            </a:endParaRPr>
          </a:p>
        </p:txBody>
      </p:sp>
      <p:sp>
        <p:nvSpPr>
          <p:cNvPr id="3181" name="Google Shape;3181;p377"/>
          <p:cNvSpPr/>
          <p:nvPr/>
        </p:nvSpPr>
        <p:spPr>
          <a:xfrm>
            <a:off x="2524464" y="1158641"/>
            <a:ext cx="927900" cy="436200"/>
          </a:xfrm>
          <a:prstGeom prst="rect">
            <a:avLst/>
          </a:prstGeom>
          <a:solidFill>
            <a:srgbClr val="A3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Multi-Cluster Monitoring</a:t>
            </a:r>
            <a:endParaRPr b="1" sz="800">
              <a:solidFill>
                <a:srgbClr val="FFFFFF"/>
              </a:solidFill>
              <a:latin typeface="Overpass"/>
              <a:ea typeface="Overpass"/>
              <a:cs typeface="Overpass"/>
              <a:sym typeface="Overpass"/>
            </a:endParaRPr>
          </a:p>
        </p:txBody>
      </p:sp>
      <p:sp>
        <p:nvSpPr>
          <p:cNvPr id="3182" name="Google Shape;3182;p377"/>
          <p:cNvSpPr/>
          <p:nvPr/>
        </p:nvSpPr>
        <p:spPr>
          <a:xfrm>
            <a:off x="1058094" y="3194641"/>
            <a:ext cx="6681600" cy="601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b" bIns="57150" lIns="57150" spcFirstLastPara="1" rIns="57150" wrap="square" tIns="5715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OpenShift Core</a:t>
            </a:r>
            <a:endParaRPr sz="800">
              <a:solidFill>
                <a:srgbClr val="FFFFFF"/>
              </a:solidFill>
              <a:latin typeface="Overpass"/>
              <a:ea typeface="Overpass"/>
              <a:cs typeface="Overpass"/>
              <a:sym typeface="Overpass"/>
            </a:endParaRPr>
          </a:p>
        </p:txBody>
      </p:sp>
      <p:sp>
        <p:nvSpPr>
          <p:cNvPr id="3183" name="Google Shape;3183;p377"/>
          <p:cNvSpPr/>
          <p:nvPr/>
        </p:nvSpPr>
        <p:spPr>
          <a:xfrm>
            <a:off x="1211000" y="3240625"/>
            <a:ext cx="1121100" cy="300600"/>
          </a:xfrm>
          <a:prstGeom prst="rect">
            <a:avLst/>
          </a:prstGeom>
          <a:solidFill>
            <a:srgbClr val="CC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Full Stack Install &amp; </a:t>
            </a:r>
            <a:endParaRPr b="1" sz="800">
              <a:solidFill>
                <a:srgbClr val="FFFFFF"/>
              </a:solidFill>
              <a:latin typeface="Overpass"/>
              <a:ea typeface="Overpass"/>
              <a:cs typeface="Overpass"/>
              <a:sym typeface="Overpass"/>
            </a:endParaRPr>
          </a:p>
          <a:p>
            <a:pPr indent="0" lvl="0" marL="0" rtl="0" algn="ctr">
              <a:spcBef>
                <a:spcPts val="0"/>
              </a:spcBef>
              <a:spcAft>
                <a:spcPts val="0"/>
              </a:spcAft>
              <a:buNone/>
            </a:pPr>
            <a:r>
              <a:rPr b="1" lang="en" sz="800">
                <a:solidFill>
                  <a:srgbClr val="FFFFFF"/>
                </a:solidFill>
                <a:latin typeface="Overpass"/>
                <a:ea typeface="Overpass"/>
                <a:cs typeface="Overpass"/>
                <a:sym typeface="Overpass"/>
              </a:rPr>
              <a:t>Over-the-air updates </a:t>
            </a:r>
            <a:endParaRPr b="1" sz="800">
              <a:solidFill>
                <a:srgbClr val="FFFFFF"/>
              </a:solidFill>
              <a:latin typeface="Overpass"/>
              <a:ea typeface="Overpass"/>
              <a:cs typeface="Overpass"/>
              <a:sym typeface="Overpass"/>
            </a:endParaRPr>
          </a:p>
        </p:txBody>
      </p:sp>
      <p:sp>
        <p:nvSpPr>
          <p:cNvPr id="3184" name="Google Shape;3184;p377"/>
          <p:cNvSpPr/>
          <p:nvPr/>
        </p:nvSpPr>
        <p:spPr>
          <a:xfrm>
            <a:off x="2484585" y="3240625"/>
            <a:ext cx="1121100" cy="300600"/>
          </a:xfrm>
          <a:prstGeom prst="rect">
            <a:avLst/>
          </a:prstGeom>
          <a:solidFill>
            <a:srgbClr val="CC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Metering, Monitoring and Logging</a:t>
            </a:r>
            <a:endParaRPr b="1" sz="800">
              <a:solidFill>
                <a:srgbClr val="FFFFFF"/>
              </a:solidFill>
              <a:latin typeface="Overpass"/>
              <a:ea typeface="Overpass"/>
              <a:cs typeface="Overpass"/>
              <a:sym typeface="Overpass"/>
            </a:endParaRPr>
          </a:p>
        </p:txBody>
      </p:sp>
      <p:sp>
        <p:nvSpPr>
          <p:cNvPr id="3185" name="Google Shape;3185;p377"/>
          <p:cNvSpPr/>
          <p:nvPr/>
        </p:nvSpPr>
        <p:spPr>
          <a:xfrm>
            <a:off x="3758184" y="3240625"/>
            <a:ext cx="1121100" cy="300600"/>
          </a:xfrm>
          <a:prstGeom prst="rect">
            <a:avLst/>
          </a:prstGeom>
          <a:solidFill>
            <a:srgbClr val="CC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p:txBody>
      </p:sp>
      <p:sp>
        <p:nvSpPr>
          <p:cNvPr id="3186" name="Google Shape;3186;p377"/>
          <p:cNvSpPr/>
          <p:nvPr/>
        </p:nvSpPr>
        <p:spPr>
          <a:xfrm>
            <a:off x="5016501" y="3240625"/>
            <a:ext cx="1121100" cy="300600"/>
          </a:xfrm>
          <a:prstGeom prst="rect">
            <a:avLst/>
          </a:prstGeom>
          <a:solidFill>
            <a:srgbClr val="CC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Networking &amp; </a:t>
            </a:r>
            <a:endParaRPr b="1" sz="800">
              <a:solidFill>
                <a:srgbClr val="FFFFFF"/>
              </a:solidFill>
              <a:latin typeface="Overpass"/>
              <a:ea typeface="Overpass"/>
              <a:cs typeface="Overpass"/>
              <a:sym typeface="Overpass"/>
            </a:endParaRPr>
          </a:p>
          <a:p>
            <a:pPr indent="0" lvl="0" marL="0" rtl="0" algn="ctr">
              <a:spcBef>
                <a:spcPts val="0"/>
              </a:spcBef>
              <a:spcAft>
                <a:spcPts val="0"/>
              </a:spcAft>
              <a:buNone/>
            </a:pPr>
            <a:r>
              <a:rPr b="1" lang="en" sz="800">
                <a:solidFill>
                  <a:srgbClr val="FFFFFF"/>
                </a:solidFill>
                <a:latin typeface="Overpass"/>
                <a:ea typeface="Overpass"/>
                <a:cs typeface="Overpass"/>
                <a:sym typeface="Overpass"/>
              </a:rPr>
              <a:t>Storage / OCS</a:t>
            </a:r>
            <a:endParaRPr b="1" sz="800">
              <a:solidFill>
                <a:srgbClr val="FFFFFF"/>
              </a:solidFill>
              <a:latin typeface="Overpass"/>
              <a:ea typeface="Overpass"/>
              <a:cs typeface="Overpass"/>
              <a:sym typeface="Overpass"/>
            </a:endParaRPr>
          </a:p>
        </p:txBody>
      </p:sp>
      <p:sp>
        <p:nvSpPr>
          <p:cNvPr id="3187" name="Google Shape;3187;p377"/>
          <p:cNvSpPr/>
          <p:nvPr/>
        </p:nvSpPr>
        <p:spPr>
          <a:xfrm>
            <a:off x="6274789" y="3240625"/>
            <a:ext cx="1121100" cy="300600"/>
          </a:xfrm>
          <a:prstGeom prst="rect">
            <a:avLst/>
          </a:prstGeom>
          <a:solidFill>
            <a:srgbClr val="CC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Security</a:t>
            </a:r>
            <a:endParaRPr b="1" sz="800">
              <a:solidFill>
                <a:srgbClr val="FFFFFF"/>
              </a:solidFill>
              <a:latin typeface="Overpass"/>
              <a:ea typeface="Overpass"/>
              <a:cs typeface="Overpass"/>
              <a:sym typeface="Overpass"/>
            </a:endParaRPr>
          </a:p>
        </p:txBody>
      </p:sp>
      <p:sp>
        <p:nvSpPr>
          <p:cNvPr id="3188" name="Google Shape;3188;p377"/>
          <p:cNvSpPr/>
          <p:nvPr/>
        </p:nvSpPr>
        <p:spPr>
          <a:xfrm>
            <a:off x="1054261" y="3830688"/>
            <a:ext cx="6681600" cy="5073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t" bIns="57150" lIns="57150" spcFirstLastPara="1" rIns="57150" wrap="square" tIns="5715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Multi-Cluster Platform Services for Federated App Deployments</a:t>
            </a:r>
            <a:endParaRPr sz="800">
              <a:solidFill>
                <a:srgbClr val="FFFFFF"/>
              </a:solidFill>
              <a:latin typeface="Overpass"/>
              <a:ea typeface="Overpass"/>
              <a:cs typeface="Overpass"/>
              <a:sym typeface="Overpass"/>
            </a:endParaRPr>
          </a:p>
        </p:txBody>
      </p:sp>
      <p:sp>
        <p:nvSpPr>
          <p:cNvPr id="3189" name="Google Shape;3189;p377"/>
          <p:cNvSpPr/>
          <p:nvPr/>
        </p:nvSpPr>
        <p:spPr>
          <a:xfrm>
            <a:off x="4939042" y="4091563"/>
            <a:ext cx="927900" cy="436200"/>
          </a:xfrm>
          <a:prstGeom prst="rect">
            <a:avLst/>
          </a:prstGeom>
          <a:solidFill>
            <a:srgbClr val="CC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Federated </a:t>
            </a:r>
            <a:endParaRPr b="1" sz="800">
              <a:solidFill>
                <a:srgbClr val="FFFFFF"/>
              </a:solidFill>
              <a:latin typeface="Overpass"/>
              <a:ea typeface="Overpass"/>
              <a:cs typeface="Overpass"/>
              <a:sym typeface="Overpass"/>
            </a:endParaRPr>
          </a:p>
          <a:p>
            <a:pPr indent="0" lvl="0" marL="0" rtl="0" algn="ctr">
              <a:spcBef>
                <a:spcPts val="0"/>
              </a:spcBef>
              <a:spcAft>
                <a:spcPts val="0"/>
              </a:spcAft>
              <a:buNone/>
            </a:pPr>
            <a:r>
              <a:rPr b="1" lang="en" sz="800">
                <a:solidFill>
                  <a:srgbClr val="FFFFFF"/>
                </a:solidFill>
                <a:latin typeface="Overpass"/>
                <a:ea typeface="Overpass"/>
                <a:cs typeface="Overpass"/>
                <a:sym typeface="Overpass"/>
              </a:rPr>
              <a:t>Storage</a:t>
            </a:r>
            <a:endParaRPr b="1" sz="800">
              <a:solidFill>
                <a:srgbClr val="FFFFFF"/>
              </a:solidFill>
              <a:latin typeface="Overpass"/>
              <a:ea typeface="Overpass"/>
              <a:cs typeface="Overpass"/>
              <a:sym typeface="Overpass"/>
            </a:endParaRPr>
          </a:p>
        </p:txBody>
      </p:sp>
      <p:sp>
        <p:nvSpPr>
          <p:cNvPr id="3190" name="Google Shape;3190;p377"/>
          <p:cNvSpPr/>
          <p:nvPr/>
        </p:nvSpPr>
        <p:spPr>
          <a:xfrm>
            <a:off x="2831089" y="4091563"/>
            <a:ext cx="927900" cy="436200"/>
          </a:xfrm>
          <a:prstGeom prst="rect">
            <a:avLst/>
          </a:prstGeom>
          <a:solidFill>
            <a:srgbClr val="CC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Federated Networking</a:t>
            </a:r>
            <a:endParaRPr b="1" sz="800">
              <a:solidFill>
                <a:srgbClr val="FFFFFF"/>
              </a:solidFill>
              <a:latin typeface="Overpass"/>
              <a:ea typeface="Overpass"/>
              <a:cs typeface="Overpass"/>
              <a:sym typeface="Overpass"/>
            </a:endParaRPr>
          </a:p>
        </p:txBody>
      </p:sp>
      <p:sp>
        <p:nvSpPr>
          <p:cNvPr id="3191" name="Google Shape;3191;p377"/>
          <p:cNvSpPr/>
          <p:nvPr/>
        </p:nvSpPr>
        <p:spPr>
          <a:xfrm>
            <a:off x="2153298" y="4531675"/>
            <a:ext cx="1386600" cy="436200"/>
          </a:xfrm>
          <a:prstGeom prst="rect">
            <a:avLst/>
          </a:prstGeom>
          <a:solidFill>
            <a:srgbClr val="FFAB4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Submariner</a:t>
            </a:r>
            <a:endParaRPr b="1" sz="800">
              <a:solidFill>
                <a:srgbClr val="FFFFFF"/>
              </a:solidFill>
              <a:latin typeface="Overpass"/>
              <a:ea typeface="Overpass"/>
              <a:cs typeface="Overpass"/>
              <a:sym typeface="Overpass"/>
            </a:endParaRPr>
          </a:p>
          <a:p>
            <a:pPr indent="0" lvl="0" marL="0" rtl="0" algn="ctr">
              <a:spcBef>
                <a:spcPts val="0"/>
              </a:spcBef>
              <a:spcAft>
                <a:spcPts val="0"/>
              </a:spcAft>
              <a:buNone/>
            </a:pPr>
            <a:r>
              <a:rPr b="1" lang="en" sz="800">
                <a:solidFill>
                  <a:srgbClr val="FFFFFF"/>
                </a:solidFill>
                <a:latin typeface="Overpass"/>
                <a:ea typeface="Overpass"/>
                <a:cs typeface="Overpass"/>
                <a:sym typeface="Overpass"/>
              </a:rPr>
              <a:t>GlobalLoadBalancer</a:t>
            </a:r>
            <a:endParaRPr b="1" sz="800">
              <a:solidFill>
                <a:srgbClr val="FFFFFF"/>
              </a:solidFill>
              <a:latin typeface="Overpass"/>
              <a:ea typeface="Overpass"/>
              <a:cs typeface="Overpass"/>
              <a:sym typeface="Overpass"/>
            </a:endParaRPr>
          </a:p>
          <a:p>
            <a:pPr indent="0" lvl="0" marL="0" rtl="0" algn="ctr">
              <a:spcBef>
                <a:spcPts val="0"/>
              </a:spcBef>
              <a:spcAft>
                <a:spcPts val="0"/>
              </a:spcAft>
              <a:buNone/>
            </a:pPr>
            <a:r>
              <a:rPr b="1" lang="en" sz="800">
                <a:solidFill>
                  <a:srgbClr val="FFFFFF"/>
                </a:solidFill>
                <a:latin typeface="Overpass"/>
                <a:ea typeface="Overpass"/>
                <a:cs typeface="Overpass"/>
                <a:sym typeface="Overpass"/>
              </a:rPr>
              <a:t>Cross IaaS DNS</a:t>
            </a:r>
            <a:endParaRPr b="1" sz="800">
              <a:solidFill>
                <a:srgbClr val="FFFFFF"/>
              </a:solidFill>
              <a:latin typeface="Overpass"/>
              <a:ea typeface="Overpass"/>
              <a:cs typeface="Overpass"/>
              <a:sym typeface="Overpass"/>
            </a:endParaRPr>
          </a:p>
        </p:txBody>
      </p:sp>
      <p:sp>
        <p:nvSpPr>
          <p:cNvPr id="3192" name="Google Shape;3192;p377"/>
          <p:cNvSpPr/>
          <p:nvPr/>
        </p:nvSpPr>
        <p:spPr>
          <a:xfrm>
            <a:off x="5201298" y="4531675"/>
            <a:ext cx="1386600" cy="436200"/>
          </a:xfrm>
          <a:prstGeom prst="rect">
            <a:avLst/>
          </a:prstGeom>
          <a:solidFill>
            <a:srgbClr val="FFAB4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Noobaa</a:t>
            </a:r>
            <a:endParaRPr b="1" sz="800">
              <a:solidFill>
                <a:srgbClr val="FFFFFF"/>
              </a:solidFill>
              <a:latin typeface="Overpass"/>
              <a:ea typeface="Overpass"/>
              <a:cs typeface="Overpass"/>
              <a:sym typeface="Overpass"/>
            </a:endParaRPr>
          </a:p>
          <a:p>
            <a:pPr indent="0" lvl="0" marL="0" rtl="0" algn="ctr">
              <a:spcBef>
                <a:spcPts val="0"/>
              </a:spcBef>
              <a:spcAft>
                <a:spcPts val="0"/>
              </a:spcAft>
              <a:buNone/>
            </a:pPr>
            <a:r>
              <a:rPr b="1" lang="en" sz="800">
                <a:solidFill>
                  <a:srgbClr val="FFFFFF"/>
                </a:solidFill>
                <a:latin typeface="Overpass"/>
                <a:ea typeface="Overpass"/>
                <a:cs typeface="Overpass"/>
                <a:sym typeface="Overpass"/>
              </a:rPr>
              <a:t>Ceph GEO Replication</a:t>
            </a:r>
            <a:endParaRPr b="1" sz="800">
              <a:solidFill>
                <a:srgbClr val="FFFFFF"/>
              </a:solidFill>
              <a:latin typeface="Overpass"/>
              <a:ea typeface="Overpass"/>
              <a:cs typeface="Overpass"/>
              <a:sym typeface="Overpass"/>
            </a:endParaRPr>
          </a:p>
        </p:txBody>
      </p:sp>
      <p:sp>
        <p:nvSpPr>
          <p:cNvPr id="3193" name="Google Shape;3193;p377"/>
          <p:cNvSpPr/>
          <p:nvPr/>
        </p:nvSpPr>
        <p:spPr>
          <a:xfrm>
            <a:off x="1896791" y="1650648"/>
            <a:ext cx="927900" cy="4362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Single Cluster Registry</a:t>
            </a:r>
            <a:endParaRPr b="1" sz="800">
              <a:solidFill>
                <a:srgbClr val="FFFFFF"/>
              </a:solidFill>
              <a:latin typeface="Overpass"/>
              <a:ea typeface="Overpass"/>
              <a:cs typeface="Overpass"/>
              <a:sym typeface="Overpass"/>
            </a:endParaRPr>
          </a:p>
        </p:txBody>
      </p:sp>
      <p:sp>
        <p:nvSpPr>
          <p:cNvPr id="3194" name="Google Shape;3194;p377"/>
          <p:cNvSpPr/>
          <p:nvPr/>
        </p:nvSpPr>
        <p:spPr>
          <a:xfrm>
            <a:off x="2883089" y="1650641"/>
            <a:ext cx="927900" cy="4362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Multi-Cluster Monitoring</a:t>
            </a:r>
            <a:endParaRPr b="1" sz="800">
              <a:solidFill>
                <a:srgbClr val="FFFFFF"/>
              </a:solidFill>
              <a:latin typeface="Overpass"/>
              <a:ea typeface="Overpass"/>
              <a:cs typeface="Overpass"/>
              <a:sym typeface="Overpass"/>
            </a:endParaRPr>
          </a:p>
        </p:txBody>
      </p:sp>
      <p:sp>
        <p:nvSpPr>
          <p:cNvPr id="3195" name="Google Shape;3195;p377"/>
          <p:cNvSpPr/>
          <p:nvPr/>
        </p:nvSpPr>
        <p:spPr>
          <a:xfrm>
            <a:off x="4859988" y="1650661"/>
            <a:ext cx="927900" cy="4362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MultiCluster Updates</a:t>
            </a:r>
            <a:endParaRPr b="1" sz="800">
              <a:solidFill>
                <a:srgbClr val="FFFFFF"/>
              </a:solidFill>
              <a:latin typeface="Overpass"/>
              <a:ea typeface="Overpass"/>
              <a:cs typeface="Overpass"/>
              <a:sym typeface="Overpass"/>
            </a:endParaRPr>
          </a:p>
        </p:txBody>
      </p:sp>
      <p:sp>
        <p:nvSpPr>
          <p:cNvPr id="3196" name="Google Shape;3196;p377"/>
          <p:cNvSpPr/>
          <p:nvPr/>
        </p:nvSpPr>
        <p:spPr>
          <a:xfrm>
            <a:off x="3522417" y="1158641"/>
            <a:ext cx="927900" cy="436200"/>
          </a:xfrm>
          <a:prstGeom prst="rect">
            <a:avLst/>
          </a:prstGeom>
          <a:solidFill>
            <a:srgbClr val="A3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MultiCluster App Deployments</a:t>
            </a:r>
            <a:endParaRPr b="1" sz="800">
              <a:solidFill>
                <a:srgbClr val="FFFFFF"/>
              </a:solidFill>
              <a:latin typeface="Overpass"/>
              <a:ea typeface="Overpass"/>
              <a:cs typeface="Overpass"/>
              <a:sym typeface="Overpass"/>
            </a:endParaRPr>
          </a:p>
        </p:txBody>
      </p:sp>
      <p:sp>
        <p:nvSpPr>
          <p:cNvPr id="3197" name="Google Shape;3197;p377"/>
          <p:cNvSpPr/>
          <p:nvPr/>
        </p:nvSpPr>
        <p:spPr>
          <a:xfrm>
            <a:off x="5503617" y="1158641"/>
            <a:ext cx="927900" cy="436200"/>
          </a:xfrm>
          <a:prstGeom prst="rect">
            <a:avLst/>
          </a:prstGeom>
          <a:solidFill>
            <a:srgbClr val="A3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Cluster Policy Management</a:t>
            </a:r>
            <a:endParaRPr b="1" sz="800">
              <a:solidFill>
                <a:srgbClr val="FFFFFF"/>
              </a:solidFill>
              <a:latin typeface="Overpass"/>
              <a:ea typeface="Overpass"/>
              <a:cs typeface="Overpass"/>
              <a:sym typeface="Overpass"/>
            </a:endParaRPr>
          </a:p>
        </p:txBody>
      </p:sp>
      <p:sp>
        <p:nvSpPr>
          <p:cNvPr id="3198" name="Google Shape;3198;p377"/>
          <p:cNvSpPr/>
          <p:nvPr/>
        </p:nvSpPr>
        <p:spPr>
          <a:xfrm>
            <a:off x="6494217" y="1158641"/>
            <a:ext cx="927900" cy="436200"/>
          </a:xfrm>
          <a:prstGeom prst="rect">
            <a:avLst/>
          </a:prstGeom>
          <a:solidFill>
            <a:srgbClr val="A3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Compliance</a:t>
            </a:r>
            <a:endParaRPr b="1" sz="800">
              <a:solidFill>
                <a:srgbClr val="FFFFFF"/>
              </a:solidFill>
              <a:latin typeface="Overpass"/>
              <a:ea typeface="Overpass"/>
              <a:cs typeface="Overpass"/>
              <a:sym typeface="Overpass"/>
            </a:endParaRPr>
          </a:p>
        </p:txBody>
      </p:sp>
      <p:sp>
        <p:nvSpPr>
          <p:cNvPr id="3199" name="Google Shape;3199;p377"/>
          <p:cNvSpPr/>
          <p:nvPr/>
        </p:nvSpPr>
        <p:spPr>
          <a:xfrm>
            <a:off x="5841992" y="1650641"/>
            <a:ext cx="927900" cy="436200"/>
          </a:xfrm>
          <a:prstGeom prst="rect">
            <a:avLst/>
          </a:prstGeom>
          <a:solidFill>
            <a:srgbClr val="A2C4C9"/>
          </a:solidFill>
          <a:ln cap="flat" cmpd="sng" w="9525">
            <a:solidFill>
              <a:srgbClr val="000000"/>
            </a:solidFill>
            <a:prstDash val="solid"/>
            <a:round/>
            <a:headEnd len="sm" w="sm" type="none"/>
            <a:tailEnd len="sm" w="sm" type="none"/>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MultiCluster App Deployments</a:t>
            </a:r>
            <a:endParaRPr b="1" sz="800">
              <a:solidFill>
                <a:srgbClr val="FFFFFF"/>
              </a:solidFill>
              <a:latin typeface="Overpass"/>
              <a:ea typeface="Overpass"/>
              <a:cs typeface="Overpass"/>
              <a:sym typeface="Overpass"/>
            </a:endParaRPr>
          </a:p>
        </p:txBody>
      </p:sp>
      <p:sp>
        <p:nvSpPr>
          <p:cNvPr id="3200" name="Google Shape;3200;p377"/>
          <p:cNvSpPr/>
          <p:nvPr/>
        </p:nvSpPr>
        <p:spPr>
          <a:xfrm>
            <a:off x="7975625" y="2865175"/>
            <a:ext cx="1096800" cy="436200"/>
          </a:xfrm>
          <a:prstGeom prst="rect">
            <a:avLst/>
          </a:prstGeom>
          <a:solidFill>
            <a:srgbClr val="FFAB40"/>
          </a:solidFill>
          <a:ln>
            <a:noFill/>
          </a:ln>
        </p:spPr>
        <p:txBody>
          <a:bodyPr anchorCtr="0" anchor="b"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CY2021</a:t>
            </a:r>
            <a:endParaRPr b="1" sz="800">
              <a:solidFill>
                <a:srgbClr val="FFFFFF"/>
              </a:solidFill>
              <a:latin typeface="Overpass"/>
              <a:ea typeface="Overpass"/>
              <a:cs typeface="Overpass"/>
              <a:sym typeface="Overpass"/>
            </a:endParaRPr>
          </a:p>
        </p:txBody>
      </p:sp>
      <p:sp>
        <p:nvSpPr>
          <p:cNvPr id="3201" name="Google Shape;3201;p377"/>
          <p:cNvSpPr/>
          <p:nvPr/>
        </p:nvSpPr>
        <p:spPr>
          <a:xfrm>
            <a:off x="7975601" y="2412650"/>
            <a:ext cx="1096800" cy="436200"/>
          </a:xfrm>
          <a:prstGeom prst="rect">
            <a:avLst/>
          </a:prstGeom>
          <a:solidFill>
            <a:srgbClr val="A2C4C9"/>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H2CY2020</a:t>
            </a:r>
            <a:endParaRPr b="1" sz="800">
              <a:solidFill>
                <a:srgbClr val="FFFFFF"/>
              </a:solidFill>
              <a:latin typeface="Overpass"/>
              <a:ea typeface="Overpass"/>
              <a:cs typeface="Overpass"/>
              <a:sym typeface="Overpass"/>
            </a:endParaRPr>
          </a:p>
        </p:txBody>
      </p:sp>
      <p:sp>
        <p:nvSpPr>
          <p:cNvPr id="3202" name="Google Shape;3202;p377"/>
          <p:cNvSpPr/>
          <p:nvPr/>
        </p:nvSpPr>
        <p:spPr>
          <a:xfrm>
            <a:off x="7975625" y="1960125"/>
            <a:ext cx="1096800" cy="436200"/>
          </a:xfrm>
          <a:prstGeom prst="rect">
            <a:avLst/>
          </a:prstGeom>
          <a:solidFill>
            <a:srgbClr val="CC0000"/>
          </a:solidFill>
          <a:ln>
            <a:noFill/>
          </a:ln>
        </p:spPr>
        <p:txBody>
          <a:bodyPr anchorCtr="0" anchor="ctr" bIns="57150" lIns="57150" spcFirstLastPara="1" rIns="57150" wrap="square" tIns="57150">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H1CY2020</a:t>
            </a:r>
            <a:endParaRPr b="1" sz="800">
              <a:solidFill>
                <a:srgbClr val="FFFFFF"/>
              </a:solidFill>
              <a:latin typeface="Overpass"/>
              <a:ea typeface="Overpass"/>
              <a:cs typeface="Overpass"/>
              <a:sym typeface="Overpass"/>
            </a:endParaRPr>
          </a:p>
        </p:txBody>
      </p:sp>
      <p:sp>
        <p:nvSpPr>
          <p:cNvPr id="3203" name="Google Shape;3203;p377"/>
          <p:cNvSpPr/>
          <p:nvPr/>
        </p:nvSpPr>
        <p:spPr>
          <a:xfrm>
            <a:off x="7977725" y="1536630"/>
            <a:ext cx="1096800" cy="3885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b" bIns="57150" lIns="57150" spcFirstLastPara="1" rIns="57150" wrap="square" tIns="5715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Present Today</a:t>
            </a:r>
            <a:endParaRPr sz="800">
              <a:solidFill>
                <a:srgbClr val="FFFFFF"/>
              </a:solidFill>
              <a:latin typeface="Overpass"/>
              <a:ea typeface="Overpass"/>
              <a:cs typeface="Overpass"/>
              <a:sym typeface="Overpass"/>
            </a:endParaRPr>
          </a:p>
        </p:txBody>
      </p:sp>
      <p:sp>
        <p:nvSpPr>
          <p:cNvPr id="3204" name="Google Shape;3204;p377"/>
          <p:cNvSpPr/>
          <p:nvPr/>
        </p:nvSpPr>
        <p:spPr>
          <a:xfrm>
            <a:off x="1628000" y="696030"/>
            <a:ext cx="1739400" cy="5073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b" bIns="57150" lIns="57150" spcFirstLastPara="1" rIns="57150" wrap="square" tIns="5715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OpenShift Cluster Manager SaaS Service</a:t>
            </a:r>
            <a:endParaRPr sz="800">
              <a:solidFill>
                <a:srgbClr val="FFFFFF"/>
              </a:solidFill>
              <a:latin typeface="Overpass"/>
              <a:ea typeface="Overpass"/>
              <a:cs typeface="Overpass"/>
              <a:sym typeface="Overpass"/>
            </a:endParaRPr>
          </a:p>
        </p:txBody>
      </p:sp>
      <p:sp>
        <p:nvSpPr>
          <p:cNvPr id="3205" name="Google Shape;3205;p377"/>
          <p:cNvSpPr/>
          <p:nvPr/>
        </p:nvSpPr>
        <p:spPr>
          <a:xfrm>
            <a:off x="5658500" y="696030"/>
            <a:ext cx="1593300" cy="5073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b" bIns="57150" lIns="57150" spcFirstLastPara="1" rIns="57150" wrap="square" tIns="5715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IBM Multi Cloud Manager</a:t>
            </a:r>
            <a:endParaRPr sz="800">
              <a:solidFill>
                <a:srgbClr val="FFFFFF"/>
              </a:solidFill>
              <a:latin typeface="Overpass"/>
              <a:ea typeface="Overpass"/>
              <a:cs typeface="Overpass"/>
              <a:sym typeface="Overpass"/>
            </a:endParaRPr>
          </a:p>
        </p:txBody>
      </p:sp>
      <p:sp>
        <p:nvSpPr>
          <p:cNvPr id="3206" name="Google Shape;3206;p377"/>
          <p:cNvSpPr/>
          <p:nvPr/>
        </p:nvSpPr>
        <p:spPr>
          <a:xfrm>
            <a:off x="3677300" y="696030"/>
            <a:ext cx="1676400" cy="5073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b" bIns="57150" lIns="57150" spcFirstLastPara="1" rIns="57150" wrap="square" tIns="5715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Reference gitOps Architectures</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(ie ArgoCD, Razee, Flux)</a:t>
            </a:r>
            <a:endParaRPr sz="800">
              <a:solidFill>
                <a:srgbClr val="FFFFFF"/>
              </a:solidFill>
              <a:latin typeface="Overpass"/>
              <a:ea typeface="Overpass"/>
              <a:cs typeface="Overpass"/>
              <a:sym typeface="Overpass"/>
            </a:endParaRPr>
          </a:p>
        </p:txBody>
      </p:sp>
      <p:sp>
        <p:nvSpPr>
          <p:cNvPr id="3207" name="Google Shape;3207;p37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MULTICLUSTER</a:t>
            </a:r>
            <a:endParaRPr sz="900">
              <a:solidFill>
                <a:srgbClr val="C5000B"/>
              </a:solidFill>
              <a:latin typeface="Overpass SemiBold"/>
              <a:ea typeface="Overpass SemiBold"/>
              <a:cs typeface="Overpass SemiBold"/>
              <a:sym typeface="Overpass SemiBold"/>
            </a:endParaRPr>
          </a:p>
        </p:txBody>
      </p:sp>
      <p:sp>
        <p:nvSpPr>
          <p:cNvPr id="3208" name="Google Shape;3208;p377"/>
          <p:cNvSpPr txBox="1"/>
          <p:nvPr/>
        </p:nvSpPr>
        <p:spPr>
          <a:xfrm>
            <a:off x="118998" y="482290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Duncan Hardie</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2" name="Shape 3212"/>
        <p:cNvGrpSpPr/>
        <p:nvPr/>
      </p:nvGrpSpPr>
      <p:grpSpPr>
        <a:xfrm>
          <a:off x="0" y="0"/>
          <a:ext cx="0" cy="0"/>
          <a:chOff x="0" y="0"/>
          <a:chExt cx="0" cy="0"/>
        </a:xfrm>
      </p:grpSpPr>
      <p:sp>
        <p:nvSpPr>
          <p:cNvPr id="3213" name="Google Shape;3213;p378"/>
          <p:cNvSpPr txBox="1"/>
          <p:nvPr/>
        </p:nvSpPr>
        <p:spPr>
          <a:xfrm>
            <a:off x="228600" y="5929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a:t>
            </a:r>
            <a:r>
              <a:rPr lang="en" sz="2600">
                <a:latin typeface="Overpass Light"/>
                <a:ea typeface="Overpass Light"/>
                <a:cs typeface="Overpass Light"/>
                <a:sym typeface="Overpass Light"/>
              </a:rPr>
              <a:t>Hat</a:t>
            </a:r>
            <a:r>
              <a:rPr lang="en" sz="2600">
                <a:latin typeface="Overpass Light"/>
                <a:ea typeface="Overpass Light"/>
                <a:cs typeface="Overpass Light"/>
                <a:sym typeface="Overpass Light"/>
              </a:rPr>
              <a:t> </a:t>
            </a:r>
            <a:r>
              <a:rPr lang="en" sz="2600">
                <a:latin typeface="Overpass Light"/>
                <a:ea typeface="Overpass Light"/>
                <a:cs typeface="Overpass Light"/>
                <a:sym typeface="Overpass Light"/>
              </a:rPr>
              <a:t>Quay</a:t>
            </a:r>
            <a:r>
              <a:rPr lang="en" sz="2600">
                <a:latin typeface="Overpass Light"/>
                <a:ea typeface="Overpass Light"/>
                <a:cs typeface="Overpass Light"/>
                <a:sym typeface="Overpass Light"/>
              </a:rPr>
              <a:t> v3.1 (released)</a:t>
            </a:r>
            <a:endParaRPr sz="2600">
              <a:latin typeface="Overpass Light"/>
              <a:ea typeface="Overpass Light"/>
              <a:cs typeface="Overpass Light"/>
              <a:sym typeface="Overpass Light"/>
            </a:endParaRPr>
          </a:p>
        </p:txBody>
      </p:sp>
      <p:sp>
        <p:nvSpPr>
          <p:cNvPr id="3214" name="Google Shape;3214;p378"/>
          <p:cNvSpPr txBox="1"/>
          <p:nvPr/>
        </p:nvSpPr>
        <p:spPr>
          <a:xfrm>
            <a:off x="447775" y="-20750"/>
            <a:ext cx="31272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215" name="Google Shape;3215;p378"/>
          <p:cNvSpPr txBox="1"/>
          <p:nvPr/>
        </p:nvSpPr>
        <p:spPr>
          <a:xfrm>
            <a:off x="790698" y="4682157"/>
            <a:ext cx="2833800" cy="24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Dirk Herrmann</a:t>
            </a:r>
            <a:endParaRPr sz="900">
              <a:solidFill>
                <a:srgbClr val="999999"/>
              </a:solidFill>
              <a:latin typeface="Overpass Light"/>
              <a:ea typeface="Overpass Light"/>
              <a:cs typeface="Overpass Light"/>
              <a:sym typeface="Overpass Light"/>
            </a:endParaRPr>
          </a:p>
        </p:txBody>
      </p:sp>
      <p:sp>
        <p:nvSpPr>
          <p:cNvPr id="3216" name="Google Shape;3216;p378"/>
          <p:cNvSpPr/>
          <p:nvPr/>
        </p:nvSpPr>
        <p:spPr>
          <a:xfrm>
            <a:off x="409700" y="1318225"/>
            <a:ext cx="1071000" cy="10710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7" name="Google Shape;3217;p378"/>
          <p:cNvPicPr preferRelativeResize="0"/>
          <p:nvPr/>
        </p:nvPicPr>
        <p:blipFill>
          <a:blip r:embed="rId3">
            <a:alphaModFix/>
          </a:blip>
          <a:stretch>
            <a:fillRect/>
          </a:stretch>
        </p:blipFill>
        <p:spPr>
          <a:xfrm>
            <a:off x="655857" y="1546440"/>
            <a:ext cx="156213" cy="123894"/>
          </a:xfrm>
          <a:prstGeom prst="rect">
            <a:avLst/>
          </a:prstGeom>
          <a:noFill/>
          <a:ln>
            <a:noFill/>
          </a:ln>
        </p:spPr>
      </p:pic>
      <p:pic>
        <p:nvPicPr>
          <p:cNvPr id="3218" name="Google Shape;3218;p378"/>
          <p:cNvPicPr preferRelativeResize="0"/>
          <p:nvPr/>
        </p:nvPicPr>
        <p:blipFill>
          <a:blip r:embed="rId3">
            <a:alphaModFix/>
          </a:blip>
          <a:stretch>
            <a:fillRect/>
          </a:stretch>
        </p:blipFill>
        <p:spPr>
          <a:xfrm>
            <a:off x="499644" y="1791753"/>
            <a:ext cx="156213" cy="123894"/>
          </a:xfrm>
          <a:prstGeom prst="rect">
            <a:avLst/>
          </a:prstGeom>
          <a:noFill/>
          <a:ln>
            <a:noFill/>
          </a:ln>
        </p:spPr>
      </p:pic>
      <p:pic>
        <p:nvPicPr>
          <p:cNvPr id="3219" name="Google Shape;3219;p378"/>
          <p:cNvPicPr preferRelativeResize="0"/>
          <p:nvPr/>
        </p:nvPicPr>
        <p:blipFill>
          <a:blip r:embed="rId3">
            <a:alphaModFix/>
          </a:blip>
          <a:stretch>
            <a:fillRect/>
          </a:stretch>
        </p:blipFill>
        <p:spPr>
          <a:xfrm>
            <a:off x="655857" y="2037096"/>
            <a:ext cx="156213" cy="123894"/>
          </a:xfrm>
          <a:prstGeom prst="rect">
            <a:avLst/>
          </a:prstGeom>
          <a:noFill/>
          <a:ln>
            <a:noFill/>
          </a:ln>
        </p:spPr>
      </p:pic>
      <p:pic>
        <p:nvPicPr>
          <p:cNvPr id="3220" name="Google Shape;3220;p378"/>
          <p:cNvPicPr preferRelativeResize="0"/>
          <p:nvPr/>
        </p:nvPicPr>
        <p:blipFill>
          <a:blip r:embed="rId4">
            <a:alphaModFix/>
          </a:blip>
          <a:stretch>
            <a:fillRect/>
          </a:stretch>
        </p:blipFill>
        <p:spPr>
          <a:xfrm>
            <a:off x="1218835" y="1546440"/>
            <a:ext cx="123893" cy="123893"/>
          </a:xfrm>
          <a:prstGeom prst="rect">
            <a:avLst/>
          </a:prstGeom>
          <a:noFill/>
          <a:ln>
            <a:noFill/>
          </a:ln>
        </p:spPr>
      </p:pic>
      <p:sp>
        <p:nvSpPr>
          <p:cNvPr id="3221" name="Google Shape;3221;p378"/>
          <p:cNvSpPr/>
          <p:nvPr/>
        </p:nvSpPr>
        <p:spPr>
          <a:xfrm>
            <a:off x="851927" y="1825513"/>
            <a:ext cx="72900" cy="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2" name="Google Shape;3222;p378"/>
          <p:cNvCxnSpPr>
            <a:stCxn id="3217" idx="2"/>
            <a:endCxn id="3221" idx="1"/>
          </p:cNvCxnSpPr>
          <p:nvPr/>
        </p:nvCxnSpPr>
        <p:spPr>
          <a:xfrm flipH="1" rot="-5400000">
            <a:off x="701264" y="1703033"/>
            <a:ext cx="183300" cy="117900"/>
          </a:xfrm>
          <a:prstGeom prst="bentConnector2">
            <a:avLst/>
          </a:prstGeom>
          <a:noFill/>
          <a:ln cap="flat" cmpd="sng" w="9525">
            <a:solidFill>
              <a:srgbClr val="B7B7B7"/>
            </a:solidFill>
            <a:prstDash val="solid"/>
            <a:round/>
            <a:headEnd len="med" w="med" type="none"/>
            <a:tailEnd len="med" w="med" type="triangle"/>
          </a:ln>
        </p:spPr>
      </p:cxnSp>
      <p:cxnSp>
        <p:nvCxnSpPr>
          <p:cNvPr id="3223" name="Google Shape;3223;p378"/>
          <p:cNvCxnSpPr>
            <a:stCxn id="3219" idx="0"/>
            <a:endCxn id="3221" idx="1"/>
          </p:cNvCxnSpPr>
          <p:nvPr/>
        </p:nvCxnSpPr>
        <p:spPr>
          <a:xfrm rot="-5400000">
            <a:off x="701114" y="1886346"/>
            <a:ext cx="183600" cy="117900"/>
          </a:xfrm>
          <a:prstGeom prst="bentConnector2">
            <a:avLst/>
          </a:prstGeom>
          <a:noFill/>
          <a:ln cap="flat" cmpd="sng" w="9525">
            <a:solidFill>
              <a:srgbClr val="B7B7B7"/>
            </a:solidFill>
            <a:prstDash val="solid"/>
            <a:round/>
            <a:headEnd len="med" w="med" type="none"/>
            <a:tailEnd len="med" w="med" type="triangle"/>
          </a:ln>
        </p:spPr>
      </p:cxnSp>
      <p:cxnSp>
        <p:nvCxnSpPr>
          <p:cNvPr id="3224" name="Google Shape;3224;p378"/>
          <p:cNvCxnSpPr>
            <a:stCxn id="3218" idx="3"/>
            <a:endCxn id="3221" idx="1"/>
          </p:cNvCxnSpPr>
          <p:nvPr/>
        </p:nvCxnSpPr>
        <p:spPr>
          <a:xfrm>
            <a:off x="655857" y="1853700"/>
            <a:ext cx="196200" cy="600"/>
          </a:xfrm>
          <a:prstGeom prst="bentConnector3">
            <a:avLst>
              <a:gd fmla="val 49993" name="adj1"/>
            </a:avLst>
          </a:prstGeom>
          <a:noFill/>
          <a:ln cap="flat" cmpd="sng" w="9525">
            <a:solidFill>
              <a:srgbClr val="B7B7B7"/>
            </a:solidFill>
            <a:prstDash val="solid"/>
            <a:round/>
            <a:headEnd len="med" w="med" type="none"/>
            <a:tailEnd len="med" w="med" type="triangle"/>
          </a:ln>
        </p:spPr>
      </p:cxnSp>
      <p:pic>
        <p:nvPicPr>
          <p:cNvPr id="3225" name="Google Shape;3225;p378"/>
          <p:cNvPicPr preferRelativeResize="0"/>
          <p:nvPr/>
        </p:nvPicPr>
        <p:blipFill>
          <a:blip r:embed="rId4">
            <a:alphaModFix/>
          </a:blip>
          <a:stretch>
            <a:fillRect/>
          </a:stretch>
        </p:blipFill>
        <p:spPr>
          <a:xfrm>
            <a:off x="1218835" y="2037096"/>
            <a:ext cx="123893" cy="123894"/>
          </a:xfrm>
          <a:prstGeom prst="rect">
            <a:avLst/>
          </a:prstGeom>
          <a:noFill/>
          <a:ln>
            <a:noFill/>
          </a:ln>
        </p:spPr>
      </p:pic>
      <p:cxnSp>
        <p:nvCxnSpPr>
          <p:cNvPr id="3226" name="Google Shape;3226;p378"/>
          <p:cNvCxnSpPr/>
          <p:nvPr/>
        </p:nvCxnSpPr>
        <p:spPr>
          <a:xfrm flipH="1" rot="10800000">
            <a:off x="1154080" y="1674140"/>
            <a:ext cx="63600" cy="74700"/>
          </a:xfrm>
          <a:prstGeom prst="straightConnector1">
            <a:avLst/>
          </a:prstGeom>
          <a:noFill/>
          <a:ln cap="flat" cmpd="sng" w="9525">
            <a:solidFill>
              <a:srgbClr val="B7B7B7"/>
            </a:solidFill>
            <a:prstDash val="solid"/>
            <a:round/>
            <a:headEnd len="med" w="med" type="none"/>
            <a:tailEnd len="med" w="med" type="triangle"/>
          </a:ln>
        </p:spPr>
      </p:cxnSp>
      <p:cxnSp>
        <p:nvCxnSpPr>
          <p:cNvPr id="3227" name="Google Shape;3227;p378"/>
          <p:cNvCxnSpPr/>
          <p:nvPr/>
        </p:nvCxnSpPr>
        <p:spPr>
          <a:xfrm flipH="1" rot="-5400000">
            <a:off x="1137773" y="1967809"/>
            <a:ext cx="63600" cy="74700"/>
          </a:xfrm>
          <a:prstGeom prst="straightConnector1">
            <a:avLst/>
          </a:prstGeom>
          <a:noFill/>
          <a:ln cap="flat" cmpd="sng" w="9525">
            <a:solidFill>
              <a:srgbClr val="B7B7B7"/>
            </a:solidFill>
            <a:prstDash val="solid"/>
            <a:round/>
            <a:headEnd len="med" w="med" type="none"/>
            <a:tailEnd len="med" w="med" type="triangle"/>
          </a:ln>
        </p:spPr>
      </p:cxnSp>
      <p:pic>
        <p:nvPicPr>
          <p:cNvPr id="3228" name="Google Shape;3228;p378"/>
          <p:cNvPicPr preferRelativeResize="0"/>
          <p:nvPr/>
        </p:nvPicPr>
        <p:blipFill>
          <a:blip r:embed="rId4">
            <a:alphaModFix/>
          </a:blip>
          <a:stretch>
            <a:fillRect/>
          </a:stretch>
        </p:blipFill>
        <p:spPr>
          <a:xfrm>
            <a:off x="863707" y="1695291"/>
            <a:ext cx="307085" cy="307085"/>
          </a:xfrm>
          <a:prstGeom prst="rect">
            <a:avLst/>
          </a:prstGeom>
          <a:noFill/>
          <a:ln>
            <a:noFill/>
          </a:ln>
        </p:spPr>
      </p:pic>
      <p:sp>
        <p:nvSpPr>
          <p:cNvPr id="3229" name="Google Shape;3229;p378"/>
          <p:cNvSpPr txBox="1"/>
          <p:nvPr/>
        </p:nvSpPr>
        <p:spPr>
          <a:xfrm>
            <a:off x="1871950" y="1618275"/>
            <a:ext cx="2532000" cy="8163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1000"/>
              </a:spcAft>
              <a:buNone/>
            </a:pPr>
            <a:r>
              <a:rPr lang="en" sz="1000">
                <a:latin typeface="Overpass Light"/>
                <a:ea typeface="Overpass Light"/>
                <a:cs typeface="Overpass Light"/>
                <a:sym typeface="Overpass Light"/>
              </a:rPr>
              <a:t>Allows to continually synchronize image repositories are a subset of those from external source registries into Quay </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(content ingress point / content whitelists)</a:t>
            </a:r>
            <a:endParaRPr sz="1000">
              <a:latin typeface="Overpass Light"/>
              <a:ea typeface="Overpass Light"/>
              <a:cs typeface="Overpass Light"/>
              <a:sym typeface="Overpass Light"/>
            </a:endParaRPr>
          </a:p>
        </p:txBody>
      </p:sp>
      <p:sp>
        <p:nvSpPr>
          <p:cNvPr id="3230" name="Google Shape;3230;p378"/>
          <p:cNvSpPr txBox="1"/>
          <p:nvPr/>
        </p:nvSpPr>
        <p:spPr>
          <a:xfrm>
            <a:off x="1871950" y="1318225"/>
            <a:ext cx="2532000" cy="330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Repository Mirroring¹</a:t>
            </a:r>
            <a:endParaRPr sz="1600">
              <a:solidFill>
                <a:srgbClr val="EE0000"/>
              </a:solidFill>
              <a:latin typeface="Overpass SemiBold"/>
              <a:ea typeface="Overpass SemiBold"/>
              <a:cs typeface="Overpass SemiBold"/>
              <a:sym typeface="Overpass SemiBold"/>
            </a:endParaRPr>
          </a:p>
        </p:txBody>
      </p:sp>
      <p:sp>
        <p:nvSpPr>
          <p:cNvPr id="3231" name="Google Shape;3231;p378"/>
          <p:cNvSpPr/>
          <p:nvPr/>
        </p:nvSpPr>
        <p:spPr>
          <a:xfrm>
            <a:off x="409700" y="2886075"/>
            <a:ext cx="1071000" cy="10710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78"/>
          <p:cNvSpPr txBox="1"/>
          <p:nvPr/>
        </p:nvSpPr>
        <p:spPr>
          <a:xfrm>
            <a:off x="1871950" y="3218475"/>
            <a:ext cx="2532000" cy="8163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1100"/>
              <a:buFont typeface="Arial"/>
              <a:buNone/>
            </a:pPr>
            <a:r>
              <a:rPr lang="en" sz="1000">
                <a:latin typeface="Overpass Light"/>
                <a:ea typeface="Overpass Light"/>
                <a:cs typeface="Overpass Light"/>
                <a:sym typeface="Overpass Light"/>
              </a:rPr>
              <a:t>Automates the initial deployment of Quay and Clair and simplifies updates &amp; day 2 ops</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Configures all relevant OpenShift objects (routes, secrets, etc.)</a:t>
            </a:r>
            <a:endParaRPr sz="1000">
              <a:latin typeface="Overpass Light"/>
              <a:ea typeface="Overpass Light"/>
              <a:cs typeface="Overpass Light"/>
              <a:sym typeface="Overpass Light"/>
            </a:endParaRPr>
          </a:p>
          <a:p>
            <a:pPr indent="0" lvl="0" marL="0" rtl="0" algn="l">
              <a:lnSpc>
                <a:spcPct val="140000"/>
              </a:lnSpc>
              <a:spcBef>
                <a:spcPts val="1000"/>
              </a:spcBef>
              <a:spcAft>
                <a:spcPts val="0"/>
              </a:spcAft>
              <a:buClr>
                <a:schemeClr val="dk1"/>
              </a:buClr>
              <a:buSzPts val="1100"/>
              <a:buFont typeface="Arial"/>
              <a:buNone/>
            </a:pPr>
            <a:r>
              <a:t/>
            </a:r>
            <a:endParaRPr sz="1000">
              <a:latin typeface="Overpass Light"/>
              <a:ea typeface="Overpass Light"/>
              <a:cs typeface="Overpass Light"/>
              <a:sym typeface="Overpass Light"/>
            </a:endParaRPr>
          </a:p>
          <a:p>
            <a:pPr indent="0" lvl="0" marL="0" rtl="0" algn="l">
              <a:lnSpc>
                <a:spcPct val="140000"/>
              </a:lnSpc>
              <a:spcBef>
                <a:spcPts val="1000"/>
              </a:spcBef>
              <a:spcAft>
                <a:spcPts val="1000"/>
              </a:spcAft>
              <a:buNone/>
            </a:pPr>
            <a:r>
              <a:t/>
            </a:r>
            <a:endParaRPr sz="1000">
              <a:latin typeface="Overpass Light"/>
              <a:ea typeface="Overpass Light"/>
              <a:cs typeface="Overpass Light"/>
              <a:sym typeface="Overpass Light"/>
            </a:endParaRPr>
          </a:p>
        </p:txBody>
      </p:sp>
      <p:sp>
        <p:nvSpPr>
          <p:cNvPr id="3233" name="Google Shape;3233;p378"/>
          <p:cNvSpPr txBox="1"/>
          <p:nvPr/>
        </p:nvSpPr>
        <p:spPr>
          <a:xfrm>
            <a:off x="1871950" y="2918425"/>
            <a:ext cx="2532000" cy="330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Quay Setup Operator ²</a:t>
            </a:r>
            <a:endParaRPr sz="1600">
              <a:solidFill>
                <a:srgbClr val="EE0000"/>
              </a:solidFill>
              <a:latin typeface="Overpass SemiBold"/>
              <a:ea typeface="Overpass SemiBold"/>
              <a:cs typeface="Overpass SemiBold"/>
              <a:sym typeface="Overpass SemiBold"/>
            </a:endParaRPr>
          </a:p>
        </p:txBody>
      </p:sp>
      <p:sp>
        <p:nvSpPr>
          <p:cNvPr id="3234" name="Google Shape;3234;p378"/>
          <p:cNvSpPr/>
          <p:nvPr/>
        </p:nvSpPr>
        <p:spPr>
          <a:xfrm>
            <a:off x="4687400" y="1318225"/>
            <a:ext cx="1071000" cy="10710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78"/>
          <p:cNvSpPr txBox="1"/>
          <p:nvPr/>
        </p:nvSpPr>
        <p:spPr>
          <a:xfrm>
            <a:off x="5986750" y="1618275"/>
            <a:ext cx="2532000" cy="8163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1000"/>
              </a:spcAft>
              <a:buNone/>
            </a:pPr>
            <a:r>
              <a:rPr lang="en" sz="1000">
                <a:latin typeface="Overpass Light"/>
                <a:ea typeface="Overpass Light"/>
                <a:cs typeface="Overpass Light"/>
                <a:sym typeface="Overpass Light"/>
              </a:rPr>
              <a:t>To prevent undesirable content changes temporarily or forever (binary archives, (temporarily) frozen repositories)</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Users can switch repository states via UI </a:t>
            </a:r>
            <a:endParaRPr sz="1000">
              <a:latin typeface="Overpass Light"/>
              <a:ea typeface="Overpass Light"/>
              <a:cs typeface="Overpass Light"/>
              <a:sym typeface="Overpass Light"/>
            </a:endParaRPr>
          </a:p>
        </p:txBody>
      </p:sp>
      <p:sp>
        <p:nvSpPr>
          <p:cNvPr id="3236" name="Google Shape;3236;p378"/>
          <p:cNvSpPr txBox="1"/>
          <p:nvPr/>
        </p:nvSpPr>
        <p:spPr>
          <a:xfrm>
            <a:off x="5986750" y="1318225"/>
            <a:ext cx="2532000" cy="330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Read-Only Repositories</a:t>
            </a:r>
            <a:endParaRPr sz="1600">
              <a:solidFill>
                <a:srgbClr val="EE0000"/>
              </a:solidFill>
              <a:latin typeface="Overpass SemiBold"/>
              <a:ea typeface="Overpass SemiBold"/>
              <a:cs typeface="Overpass SemiBold"/>
              <a:sym typeface="Overpass SemiBold"/>
            </a:endParaRPr>
          </a:p>
        </p:txBody>
      </p:sp>
      <p:sp>
        <p:nvSpPr>
          <p:cNvPr id="3237" name="Google Shape;3237;p378"/>
          <p:cNvSpPr/>
          <p:nvPr/>
        </p:nvSpPr>
        <p:spPr>
          <a:xfrm>
            <a:off x="4687400" y="2842225"/>
            <a:ext cx="1071000" cy="10710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78"/>
          <p:cNvSpPr txBox="1"/>
          <p:nvPr/>
        </p:nvSpPr>
        <p:spPr>
          <a:xfrm>
            <a:off x="5986750" y="3142275"/>
            <a:ext cx="2532000" cy="8163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1000"/>
              </a:spcAft>
              <a:buNone/>
            </a:pPr>
            <a:r>
              <a:rPr lang="en" sz="1000">
                <a:latin typeface="Overpass Light"/>
                <a:ea typeface="Overpass Light"/>
                <a:cs typeface="Overpass Light"/>
                <a:sym typeface="Overpass Light"/>
              </a:rPr>
              <a:t>Allows to continually synchronize image repositories are a subset of those from external source registries into Quay </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(content ingress point / content whitelists)</a:t>
            </a:r>
            <a:endParaRPr sz="1000">
              <a:latin typeface="Overpass Light"/>
              <a:ea typeface="Overpass Light"/>
              <a:cs typeface="Overpass Light"/>
              <a:sym typeface="Overpass Light"/>
            </a:endParaRPr>
          </a:p>
        </p:txBody>
      </p:sp>
      <p:sp>
        <p:nvSpPr>
          <p:cNvPr id="3239" name="Google Shape;3239;p378"/>
          <p:cNvSpPr txBox="1"/>
          <p:nvPr/>
        </p:nvSpPr>
        <p:spPr>
          <a:xfrm>
            <a:off x="5986750" y="2842225"/>
            <a:ext cx="2928600" cy="330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Support for RHOCS3 / NooBaa¹</a:t>
            </a:r>
            <a:endParaRPr sz="1600">
              <a:solidFill>
                <a:srgbClr val="EE0000"/>
              </a:solidFill>
              <a:latin typeface="Overpass SemiBold"/>
              <a:ea typeface="Overpass SemiBold"/>
              <a:cs typeface="Overpass SemiBold"/>
              <a:sym typeface="Overpass SemiBold"/>
            </a:endParaRPr>
          </a:p>
        </p:txBody>
      </p:sp>
      <p:pic>
        <p:nvPicPr>
          <p:cNvPr id="3240" name="Google Shape;3240;p378"/>
          <p:cNvPicPr preferRelativeResize="0"/>
          <p:nvPr/>
        </p:nvPicPr>
        <p:blipFill>
          <a:blip r:embed="rId5">
            <a:alphaModFix/>
          </a:blip>
          <a:stretch>
            <a:fillRect/>
          </a:stretch>
        </p:blipFill>
        <p:spPr>
          <a:xfrm>
            <a:off x="4687401" y="1318488"/>
            <a:ext cx="1071000" cy="1071023"/>
          </a:xfrm>
          <a:prstGeom prst="rect">
            <a:avLst/>
          </a:prstGeom>
          <a:noFill/>
          <a:ln>
            <a:noFill/>
          </a:ln>
        </p:spPr>
      </p:pic>
      <p:pic>
        <p:nvPicPr>
          <p:cNvPr id="3241" name="Google Shape;3241;p378"/>
          <p:cNvPicPr preferRelativeResize="0"/>
          <p:nvPr/>
        </p:nvPicPr>
        <p:blipFill>
          <a:blip r:embed="rId6">
            <a:alphaModFix/>
          </a:blip>
          <a:stretch>
            <a:fillRect/>
          </a:stretch>
        </p:blipFill>
        <p:spPr>
          <a:xfrm>
            <a:off x="4831419" y="3347937"/>
            <a:ext cx="255785" cy="337675"/>
          </a:xfrm>
          <a:prstGeom prst="rect">
            <a:avLst/>
          </a:prstGeom>
          <a:noFill/>
          <a:ln>
            <a:noFill/>
          </a:ln>
        </p:spPr>
      </p:pic>
      <p:pic>
        <p:nvPicPr>
          <p:cNvPr id="3242" name="Google Shape;3242;p378"/>
          <p:cNvPicPr preferRelativeResize="0"/>
          <p:nvPr/>
        </p:nvPicPr>
        <p:blipFill>
          <a:blip r:embed="rId7">
            <a:alphaModFix/>
          </a:blip>
          <a:stretch>
            <a:fillRect/>
          </a:stretch>
        </p:blipFill>
        <p:spPr>
          <a:xfrm>
            <a:off x="5142279" y="3384298"/>
            <a:ext cx="441365" cy="248265"/>
          </a:xfrm>
          <a:prstGeom prst="rect">
            <a:avLst/>
          </a:prstGeom>
          <a:noFill/>
          <a:ln>
            <a:noFill/>
          </a:ln>
        </p:spPr>
      </p:pic>
      <p:pic>
        <p:nvPicPr>
          <p:cNvPr id="3243" name="Google Shape;3243;p378"/>
          <p:cNvPicPr preferRelativeResize="0"/>
          <p:nvPr/>
        </p:nvPicPr>
        <p:blipFill>
          <a:blip r:embed="rId8">
            <a:alphaModFix/>
          </a:blip>
          <a:stretch>
            <a:fillRect/>
          </a:stretch>
        </p:blipFill>
        <p:spPr>
          <a:xfrm>
            <a:off x="4871396" y="3030187"/>
            <a:ext cx="758109" cy="260494"/>
          </a:xfrm>
          <a:prstGeom prst="rect">
            <a:avLst/>
          </a:prstGeom>
          <a:noFill/>
          <a:ln>
            <a:noFill/>
          </a:ln>
        </p:spPr>
      </p:pic>
      <p:pic>
        <p:nvPicPr>
          <p:cNvPr id="3244" name="Google Shape;3244;p378"/>
          <p:cNvPicPr preferRelativeResize="0"/>
          <p:nvPr/>
        </p:nvPicPr>
        <p:blipFill>
          <a:blip r:embed="rId9">
            <a:alphaModFix/>
          </a:blip>
          <a:stretch>
            <a:fillRect/>
          </a:stretch>
        </p:blipFill>
        <p:spPr>
          <a:xfrm>
            <a:off x="607437" y="3144675"/>
            <a:ext cx="675520" cy="553800"/>
          </a:xfrm>
          <a:prstGeom prst="rect">
            <a:avLst/>
          </a:prstGeom>
          <a:noFill/>
          <a:ln>
            <a:noFill/>
          </a:ln>
        </p:spPr>
      </p:pic>
      <p:sp>
        <p:nvSpPr>
          <p:cNvPr id="3245" name="Google Shape;3245;p378"/>
          <p:cNvSpPr txBox="1"/>
          <p:nvPr/>
        </p:nvSpPr>
        <p:spPr>
          <a:xfrm>
            <a:off x="3496400" y="4682150"/>
            <a:ext cx="4199700" cy="260400"/>
          </a:xfrm>
          <a:prstGeom prst="rect">
            <a:avLst/>
          </a:prstGeom>
          <a:noFill/>
          <a:ln>
            <a:noFill/>
          </a:ln>
        </p:spPr>
        <p:txBody>
          <a:bodyPr anchorCtr="0" anchor="ctr" bIns="0" lIns="0" spcFirstLastPara="1" rIns="0" wrap="square" tIns="0">
            <a:noAutofit/>
          </a:bodyPr>
          <a:lstStyle/>
          <a:p>
            <a:pPr indent="0" lvl="0" marL="0" rtl="0" algn="l">
              <a:lnSpc>
                <a:spcPct val="142000"/>
              </a:lnSpc>
              <a:spcBef>
                <a:spcPts val="0"/>
              </a:spcBef>
              <a:spcAft>
                <a:spcPts val="0"/>
              </a:spcAft>
              <a:buNone/>
            </a:pPr>
            <a:r>
              <a:rPr lang="en" sz="900">
                <a:solidFill>
                  <a:srgbClr val="4D4D4F"/>
                </a:solidFill>
                <a:latin typeface="Overpass Light"/>
                <a:ea typeface="Overpass Light"/>
                <a:cs typeface="Overpass Light"/>
                <a:sym typeface="Overpass Light"/>
              </a:rPr>
              <a:t>¹ Tech Preview 	² Dev Preview</a:t>
            </a:r>
            <a:endParaRPr sz="900">
              <a:solidFill>
                <a:srgbClr val="4D4D4F"/>
              </a:solidFill>
              <a:latin typeface="Overpass Light"/>
              <a:ea typeface="Overpass Light"/>
              <a:cs typeface="Overpass Light"/>
              <a:sym typeface="Overpass Light"/>
            </a:endParaRPr>
          </a:p>
        </p:txBody>
      </p:sp>
      <p:sp>
        <p:nvSpPr>
          <p:cNvPr id="3246" name="Google Shape;3246;p378"/>
          <p:cNvSpPr txBox="1"/>
          <p:nvPr/>
        </p:nvSpPr>
        <p:spPr>
          <a:xfrm>
            <a:off x="409700" y="4216950"/>
            <a:ext cx="8358900" cy="401700"/>
          </a:xfrm>
          <a:prstGeom prst="rect">
            <a:avLst/>
          </a:prstGeom>
          <a:solidFill>
            <a:srgbClr val="EEEEE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666666"/>
                </a:solidFill>
                <a:latin typeface="Overpass Light"/>
                <a:ea typeface="Overpass Light"/>
                <a:cs typeface="Overpass Light"/>
                <a:sym typeface="Overpass Light"/>
              </a:rPr>
              <a:t>Learn more: </a:t>
            </a:r>
            <a:r>
              <a:rPr lang="en" sz="1200" u="sng">
                <a:solidFill>
                  <a:schemeClr val="hlink"/>
                </a:solidFill>
                <a:latin typeface="Overpass Light"/>
                <a:ea typeface="Overpass Light"/>
                <a:cs typeface="Overpass Light"/>
                <a:sym typeface="Overpass Light"/>
                <a:hlinkClick r:id="rId10"/>
              </a:rPr>
              <a:t>https://www.redhat.com/en/blog/red-hat-quay-31-now-even-better-across-distributed-environments</a:t>
            </a:r>
            <a:r>
              <a:rPr lang="en" sz="1200">
                <a:solidFill>
                  <a:srgbClr val="666666"/>
                </a:solidFill>
                <a:latin typeface="Overpass Light"/>
                <a:ea typeface="Overpass Light"/>
                <a:cs typeface="Overpass Light"/>
                <a:sym typeface="Overpass Light"/>
              </a:rPr>
              <a:t> </a:t>
            </a:r>
            <a:endParaRPr sz="1200">
              <a:solidFill>
                <a:srgbClr val="666666"/>
              </a:solidFill>
              <a:latin typeface="Overpass Light"/>
              <a:ea typeface="Overpass Light"/>
              <a:cs typeface="Overpass Light"/>
              <a:sym typeface="Overpass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50" name="Shape 3250"/>
        <p:cNvGrpSpPr/>
        <p:nvPr/>
      </p:nvGrpSpPr>
      <p:grpSpPr>
        <a:xfrm>
          <a:off x="0" y="0"/>
          <a:ext cx="0" cy="0"/>
          <a:chOff x="0" y="0"/>
          <a:chExt cx="0" cy="0"/>
        </a:xfrm>
      </p:grpSpPr>
      <p:sp>
        <p:nvSpPr>
          <p:cNvPr id="3251" name="Google Shape;3251;p379"/>
          <p:cNvSpPr txBox="1"/>
          <p:nvPr/>
        </p:nvSpPr>
        <p:spPr>
          <a:xfrm>
            <a:off x="228600" y="5929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a:t>
            </a:r>
            <a:r>
              <a:rPr lang="en" sz="2600">
                <a:latin typeface="Overpass Light"/>
                <a:ea typeface="Overpass Light"/>
                <a:cs typeface="Overpass Light"/>
                <a:sym typeface="Overpass Light"/>
              </a:rPr>
              <a:t>Hat</a:t>
            </a:r>
            <a:r>
              <a:rPr lang="en" sz="2600">
                <a:latin typeface="Overpass Light"/>
                <a:ea typeface="Overpass Light"/>
                <a:cs typeface="Overpass Light"/>
                <a:sym typeface="Overpass Light"/>
              </a:rPr>
              <a:t> </a:t>
            </a:r>
            <a:r>
              <a:rPr lang="en" sz="2600">
                <a:latin typeface="Overpass Light"/>
                <a:ea typeface="Overpass Light"/>
                <a:cs typeface="Overpass Light"/>
                <a:sym typeface="Overpass Light"/>
              </a:rPr>
              <a:t>Quay</a:t>
            </a:r>
            <a:r>
              <a:rPr lang="en" sz="2600">
                <a:latin typeface="Overpass Light"/>
                <a:ea typeface="Overpass Light"/>
                <a:cs typeface="Overpass Light"/>
                <a:sym typeface="Overpass Light"/>
              </a:rPr>
              <a:t> v3.2 and beyond</a:t>
            </a:r>
            <a:endParaRPr sz="2600">
              <a:latin typeface="Overpass Light"/>
              <a:ea typeface="Overpass Light"/>
              <a:cs typeface="Overpass Light"/>
              <a:sym typeface="Overpass Light"/>
            </a:endParaRPr>
          </a:p>
        </p:txBody>
      </p:sp>
      <p:sp>
        <p:nvSpPr>
          <p:cNvPr id="3252" name="Google Shape;3252;p379"/>
          <p:cNvSpPr txBox="1"/>
          <p:nvPr/>
        </p:nvSpPr>
        <p:spPr>
          <a:xfrm>
            <a:off x="447775" y="-20750"/>
            <a:ext cx="31272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253" name="Google Shape;3253;p37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254" name="Google Shape;3254;p379"/>
          <p:cNvSpPr txBox="1"/>
          <p:nvPr/>
        </p:nvSpPr>
        <p:spPr>
          <a:xfrm>
            <a:off x="343650" y="1382800"/>
            <a:ext cx="38451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a:solidFill>
                  <a:schemeClr val="dk1"/>
                </a:solidFill>
                <a:latin typeface="Overpass"/>
                <a:ea typeface="Overpass"/>
                <a:cs typeface="Overpass"/>
                <a:sym typeface="Overpass"/>
              </a:rPr>
              <a:t>Features targeted for Quay v3.2 (Dec ‘19)</a:t>
            </a:r>
            <a:endParaRPr b="1">
              <a:solidFill>
                <a:schemeClr val="dk1"/>
              </a:solidFill>
              <a:latin typeface="Overpass"/>
              <a:ea typeface="Overpass"/>
              <a:cs typeface="Overpass"/>
              <a:sym typeface="Overpass"/>
            </a:endParaRPr>
          </a:p>
          <a:p>
            <a:pPr indent="-317500" lvl="0" marL="457200" rtl="0" algn="l">
              <a:lnSpc>
                <a:spcPct val="150000"/>
              </a:lnSpc>
              <a:spcBef>
                <a:spcPts val="100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Open Sourcing Quay</a:t>
            </a:r>
            <a:endParaRPr>
              <a:solidFill>
                <a:schemeClr val="dk1"/>
              </a:solidFill>
              <a:latin typeface="Overpass Light"/>
              <a:ea typeface="Overpass Light"/>
              <a:cs typeface="Overpass Light"/>
              <a:sym typeface="Overpass Light"/>
            </a:endParaRPr>
          </a:p>
          <a:p>
            <a:pPr indent="-317500" lvl="0" marL="457200" rtl="0" algn="l">
              <a:lnSpc>
                <a:spcPct val="150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Security Annotations Operator (SAO)</a:t>
            </a:r>
            <a:endParaRPr>
              <a:solidFill>
                <a:schemeClr val="dk1"/>
              </a:solidFill>
              <a:latin typeface="Overpass Light"/>
              <a:ea typeface="Overpass Light"/>
              <a:cs typeface="Overpass Light"/>
              <a:sym typeface="Overpass Light"/>
            </a:endParaRPr>
          </a:p>
          <a:p>
            <a:pPr indent="-317500" lvl="0" marL="457200" rtl="0" algn="l">
              <a:lnSpc>
                <a:spcPct val="150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Clair Scan Results shown in OpenShift Console (project, pod, cluster views)</a:t>
            </a:r>
            <a:endParaRPr>
              <a:solidFill>
                <a:schemeClr val="dk1"/>
              </a:solidFill>
              <a:latin typeface="Overpass Light"/>
              <a:ea typeface="Overpass Light"/>
              <a:cs typeface="Overpass Light"/>
              <a:sym typeface="Overpass Light"/>
            </a:endParaRPr>
          </a:p>
          <a:p>
            <a:pPr indent="-317500" lvl="0" marL="457200" rtl="0" algn="l">
              <a:lnSpc>
                <a:spcPct val="150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Repository Mirroring Enhancements</a:t>
            </a:r>
            <a:endParaRPr>
              <a:solidFill>
                <a:schemeClr val="dk1"/>
              </a:solidFill>
              <a:latin typeface="Overpass Light"/>
              <a:ea typeface="Overpass Light"/>
              <a:cs typeface="Overpass Light"/>
              <a:sym typeface="Overpass Light"/>
            </a:endParaRPr>
          </a:p>
          <a:p>
            <a:pPr indent="-317500" lvl="0" marL="457200" rtl="0" algn="l">
              <a:lnSpc>
                <a:spcPct val="150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Quay - OpenShift Integration Operator</a:t>
            </a:r>
            <a:endParaRPr>
              <a:solidFill>
                <a:schemeClr val="dk1"/>
              </a:solidFill>
              <a:latin typeface="Overpass Light"/>
              <a:ea typeface="Overpass Light"/>
              <a:cs typeface="Overpass Light"/>
              <a:sym typeface="Overpass Light"/>
            </a:endParaRPr>
          </a:p>
          <a:p>
            <a:pPr indent="-317500" lvl="0" marL="457200" rtl="0" algn="l">
              <a:lnSpc>
                <a:spcPct val="150000"/>
              </a:lnSpc>
              <a:spcBef>
                <a:spcPts val="0"/>
              </a:spcBef>
              <a:spcAft>
                <a:spcPts val="0"/>
              </a:spcAft>
              <a:buClr>
                <a:schemeClr val="dk1"/>
              </a:buClr>
              <a:buSzPts val="1400"/>
              <a:buFont typeface="Overpass Light"/>
              <a:buChar char="●"/>
            </a:pPr>
            <a:r>
              <a:rPr lang="en">
                <a:solidFill>
                  <a:schemeClr val="dk1"/>
                </a:solidFill>
                <a:latin typeface="Overpass Light"/>
                <a:ea typeface="Overpass Light"/>
                <a:cs typeface="Overpass Light"/>
                <a:sym typeface="Overpass Light"/>
              </a:rPr>
              <a:t>Support for RHOCS4 via NooBaa MCG</a:t>
            </a:r>
            <a:endParaRPr>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3255" name="Google Shape;3255;p37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Dirk Herrmann</a:t>
            </a:r>
            <a:endParaRPr sz="900">
              <a:solidFill>
                <a:srgbClr val="999999"/>
              </a:solidFill>
              <a:latin typeface="Overpass Light"/>
              <a:ea typeface="Overpass Light"/>
              <a:cs typeface="Overpass Light"/>
              <a:sym typeface="Overpass Light"/>
            </a:endParaRPr>
          </a:p>
        </p:txBody>
      </p:sp>
      <p:sp>
        <p:nvSpPr>
          <p:cNvPr id="3256" name="Google Shape;3256;p379"/>
          <p:cNvSpPr/>
          <p:nvPr/>
        </p:nvSpPr>
        <p:spPr>
          <a:xfrm>
            <a:off x="4765025" y="1230400"/>
            <a:ext cx="3747000" cy="3244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79"/>
          <p:cNvSpPr/>
          <p:nvPr/>
        </p:nvSpPr>
        <p:spPr>
          <a:xfrm>
            <a:off x="4939117" y="2332358"/>
            <a:ext cx="1985100" cy="1031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8" name="Google Shape;3258;p379"/>
          <p:cNvPicPr preferRelativeResize="0"/>
          <p:nvPr/>
        </p:nvPicPr>
        <p:blipFill>
          <a:blip r:embed="rId3">
            <a:alphaModFix/>
          </a:blip>
          <a:stretch>
            <a:fillRect/>
          </a:stretch>
        </p:blipFill>
        <p:spPr>
          <a:xfrm>
            <a:off x="5081723" y="2693722"/>
            <a:ext cx="308781" cy="308781"/>
          </a:xfrm>
          <a:prstGeom prst="rect">
            <a:avLst/>
          </a:prstGeom>
          <a:noFill/>
          <a:ln>
            <a:noFill/>
          </a:ln>
        </p:spPr>
      </p:pic>
      <p:grpSp>
        <p:nvGrpSpPr>
          <p:cNvPr id="3259" name="Google Shape;3259;p379"/>
          <p:cNvGrpSpPr/>
          <p:nvPr/>
        </p:nvGrpSpPr>
        <p:grpSpPr>
          <a:xfrm>
            <a:off x="5575428" y="2693721"/>
            <a:ext cx="741352" cy="308789"/>
            <a:chOff x="1811675" y="2651375"/>
            <a:chExt cx="1027800" cy="428100"/>
          </a:xfrm>
        </p:grpSpPr>
        <p:sp>
          <p:nvSpPr>
            <p:cNvPr id="3260" name="Google Shape;3260;p379"/>
            <p:cNvSpPr/>
            <p:nvPr/>
          </p:nvSpPr>
          <p:spPr>
            <a:xfrm>
              <a:off x="1811675" y="2651375"/>
              <a:ext cx="1027800" cy="428100"/>
            </a:xfrm>
            <a:prstGeom prst="round2DiagRect">
              <a:avLst>
                <a:gd fmla="val 16667" name="adj1"/>
                <a:gd fmla="val 0"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1" name="Google Shape;3261;p379"/>
            <p:cNvPicPr preferRelativeResize="0"/>
            <p:nvPr/>
          </p:nvPicPr>
          <p:blipFill>
            <a:blip r:embed="rId4">
              <a:alphaModFix/>
            </a:blip>
            <a:stretch>
              <a:fillRect/>
            </a:stretch>
          </p:blipFill>
          <p:spPr>
            <a:xfrm>
              <a:off x="1973747" y="2753380"/>
              <a:ext cx="703659" cy="224100"/>
            </a:xfrm>
            <a:prstGeom prst="rect">
              <a:avLst/>
            </a:prstGeom>
            <a:noFill/>
            <a:ln>
              <a:noFill/>
            </a:ln>
          </p:spPr>
        </p:pic>
      </p:grpSp>
      <p:sp>
        <p:nvSpPr>
          <p:cNvPr id="3262" name="Google Shape;3262;p379"/>
          <p:cNvSpPr/>
          <p:nvPr/>
        </p:nvSpPr>
        <p:spPr>
          <a:xfrm rot="-5400000">
            <a:off x="6486684" y="2708191"/>
            <a:ext cx="309900" cy="27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Overpass"/>
                <a:ea typeface="Overpass"/>
                <a:cs typeface="Overpass"/>
                <a:sym typeface="Overpass"/>
              </a:rPr>
              <a:t>API</a:t>
            </a:r>
            <a:endParaRPr sz="600">
              <a:latin typeface="Overpass"/>
              <a:ea typeface="Overpass"/>
              <a:cs typeface="Overpass"/>
              <a:sym typeface="Overpass"/>
            </a:endParaRPr>
          </a:p>
        </p:txBody>
      </p:sp>
      <p:pic>
        <p:nvPicPr>
          <p:cNvPr id="3263" name="Google Shape;3263;p379"/>
          <p:cNvPicPr preferRelativeResize="0"/>
          <p:nvPr/>
        </p:nvPicPr>
        <p:blipFill>
          <a:blip r:embed="rId5">
            <a:alphaModFix/>
          </a:blip>
          <a:stretch>
            <a:fillRect/>
          </a:stretch>
        </p:blipFill>
        <p:spPr>
          <a:xfrm>
            <a:off x="7234995" y="2661289"/>
            <a:ext cx="1041150" cy="373667"/>
          </a:xfrm>
          <a:prstGeom prst="rect">
            <a:avLst/>
          </a:prstGeom>
          <a:noFill/>
          <a:ln>
            <a:noFill/>
          </a:ln>
        </p:spPr>
      </p:pic>
      <p:cxnSp>
        <p:nvCxnSpPr>
          <p:cNvPr id="3264" name="Google Shape;3264;p379"/>
          <p:cNvCxnSpPr>
            <a:stCxn id="3262" idx="2"/>
          </p:cNvCxnSpPr>
          <p:nvPr/>
        </p:nvCxnSpPr>
        <p:spPr>
          <a:xfrm>
            <a:off x="6781584" y="2848141"/>
            <a:ext cx="361800" cy="300"/>
          </a:xfrm>
          <a:prstGeom prst="straightConnector1">
            <a:avLst/>
          </a:prstGeom>
          <a:noFill/>
          <a:ln cap="flat" cmpd="sng" w="9525">
            <a:solidFill>
              <a:srgbClr val="0B5394"/>
            </a:solidFill>
            <a:prstDash val="solid"/>
            <a:round/>
            <a:headEnd len="med" w="med" type="triangle"/>
            <a:tailEnd len="med" w="med" type="triangle"/>
          </a:ln>
        </p:spPr>
      </p:cxnSp>
      <p:sp>
        <p:nvSpPr>
          <p:cNvPr id="3265" name="Google Shape;3265;p379"/>
          <p:cNvSpPr/>
          <p:nvPr/>
        </p:nvSpPr>
        <p:spPr>
          <a:xfrm>
            <a:off x="4950404" y="1359434"/>
            <a:ext cx="1551300" cy="5652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Overpass"/>
                <a:ea typeface="Overpass"/>
                <a:cs typeface="Overpass"/>
                <a:sym typeface="Overpass"/>
              </a:rPr>
              <a:t>(Curated) Vulnerability Metadata Sources</a:t>
            </a:r>
            <a:endParaRPr b="1" sz="1000">
              <a:solidFill>
                <a:srgbClr val="FFFFFF"/>
              </a:solidFill>
              <a:latin typeface="Overpass"/>
              <a:ea typeface="Overpass"/>
              <a:cs typeface="Overpass"/>
              <a:sym typeface="Overpass"/>
            </a:endParaRPr>
          </a:p>
        </p:txBody>
      </p:sp>
      <p:sp>
        <p:nvSpPr>
          <p:cNvPr id="3266" name="Google Shape;3266;p379"/>
          <p:cNvSpPr/>
          <p:nvPr/>
        </p:nvSpPr>
        <p:spPr>
          <a:xfrm>
            <a:off x="4939117" y="3771466"/>
            <a:ext cx="1551300" cy="5652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Overpass"/>
                <a:ea typeface="Overpass"/>
                <a:cs typeface="Overpass"/>
                <a:sym typeface="Overpass"/>
              </a:rPr>
              <a:t>Scan Results (Attestations)</a:t>
            </a:r>
            <a:endParaRPr b="1" sz="1000">
              <a:solidFill>
                <a:srgbClr val="FFFFFF"/>
              </a:solidFill>
              <a:latin typeface="Overpass"/>
              <a:ea typeface="Overpass"/>
              <a:cs typeface="Overpass"/>
              <a:sym typeface="Overpass"/>
            </a:endParaRPr>
          </a:p>
        </p:txBody>
      </p:sp>
      <p:cxnSp>
        <p:nvCxnSpPr>
          <p:cNvPr id="3267" name="Google Shape;3267;p379"/>
          <p:cNvCxnSpPr>
            <a:stCxn id="3265" idx="3"/>
            <a:endCxn id="3262" idx="3"/>
          </p:cNvCxnSpPr>
          <p:nvPr/>
        </p:nvCxnSpPr>
        <p:spPr>
          <a:xfrm>
            <a:off x="6501704" y="1642034"/>
            <a:ext cx="139800" cy="1051200"/>
          </a:xfrm>
          <a:prstGeom prst="bentConnector2">
            <a:avLst/>
          </a:prstGeom>
          <a:noFill/>
          <a:ln cap="flat" cmpd="sng" w="9525">
            <a:solidFill>
              <a:srgbClr val="0B5394"/>
            </a:solidFill>
            <a:prstDash val="solid"/>
            <a:round/>
            <a:headEnd len="med" w="med" type="none"/>
            <a:tailEnd len="med" w="med" type="triangle"/>
          </a:ln>
        </p:spPr>
      </p:cxnSp>
      <p:cxnSp>
        <p:nvCxnSpPr>
          <p:cNvPr id="3268" name="Google Shape;3268;p379"/>
          <p:cNvCxnSpPr>
            <a:stCxn id="3266" idx="3"/>
            <a:endCxn id="3262" idx="1"/>
          </p:cNvCxnSpPr>
          <p:nvPr/>
        </p:nvCxnSpPr>
        <p:spPr>
          <a:xfrm flipH="1" rot="10800000">
            <a:off x="6490417" y="3003166"/>
            <a:ext cx="151200" cy="1050900"/>
          </a:xfrm>
          <a:prstGeom prst="bentConnector2">
            <a:avLst/>
          </a:prstGeom>
          <a:noFill/>
          <a:ln cap="flat" cmpd="sng" w="9525">
            <a:solidFill>
              <a:srgbClr val="0B5394"/>
            </a:solidFill>
            <a:prstDash val="solid"/>
            <a:round/>
            <a:headEnd len="med" w="med" type="none"/>
            <a:tailEnd len="med" w="med" type="triangle"/>
          </a:ln>
        </p:spPr>
      </p:cxnSp>
      <p:sp>
        <p:nvSpPr>
          <p:cNvPr id="3269" name="Google Shape;3269;p379"/>
          <p:cNvSpPr/>
          <p:nvPr/>
        </p:nvSpPr>
        <p:spPr>
          <a:xfrm>
            <a:off x="7797527" y="3849740"/>
            <a:ext cx="619500" cy="5103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sp>
        <p:nvSpPr>
          <p:cNvPr id="3270" name="Google Shape;3270;p379"/>
          <p:cNvSpPr/>
          <p:nvPr/>
        </p:nvSpPr>
        <p:spPr>
          <a:xfrm>
            <a:off x="7852538" y="3942611"/>
            <a:ext cx="509700" cy="189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3271" name="Google Shape;3271;p379"/>
          <p:cNvSpPr/>
          <p:nvPr/>
        </p:nvSpPr>
        <p:spPr>
          <a:xfrm>
            <a:off x="7093958" y="3849740"/>
            <a:ext cx="619500" cy="5103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Overpass"/>
                <a:ea typeface="Overpass"/>
                <a:cs typeface="Overpass"/>
                <a:sym typeface="Overpass"/>
              </a:rPr>
              <a:t>Pod</a:t>
            </a:r>
            <a:endParaRPr sz="800">
              <a:solidFill>
                <a:srgbClr val="0B5394"/>
              </a:solidFill>
              <a:latin typeface="Overpass"/>
              <a:ea typeface="Overpass"/>
              <a:cs typeface="Overpass"/>
              <a:sym typeface="Overpass"/>
            </a:endParaRPr>
          </a:p>
        </p:txBody>
      </p:sp>
      <p:sp>
        <p:nvSpPr>
          <p:cNvPr id="3272" name="Google Shape;3272;p379"/>
          <p:cNvSpPr/>
          <p:nvPr/>
        </p:nvSpPr>
        <p:spPr>
          <a:xfrm>
            <a:off x="7148969" y="3942611"/>
            <a:ext cx="509700" cy="189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grpSp>
        <p:nvGrpSpPr>
          <p:cNvPr id="3273" name="Google Shape;3273;p379"/>
          <p:cNvGrpSpPr/>
          <p:nvPr/>
        </p:nvGrpSpPr>
        <p:grpSpPr>
          <a:xfrm>
            <a:off x="7563977" y="3250745"/>
            <a:ext cx="383077" cy="383077"/>
            <a:chOff x="3479499" y="3196924"/>
            <a:chExt cx="414900" cy="414900"/>
          </a:xfrm>
        </p:grpSpPr>
        <p:sp>
          <p:nvSpPr>
            <p:cNvPr id="3274" name="Google Shape;3274;p379"/>
            <p:cNvSpPr/>
            <p:nvPr/>
          </p:nvSpPr>
          <p:spPr>
            <a:xfrm>
              <a:off x="3479499" y="3196924"/>
              <a:ext cx="414900" cy="4149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5" name="Google Shape;3275;p379"/>
            <p:cNvPicPr preferRelativeResize="0"/>
            <p:nvPr/>
          </p:nvPicPr>
          <p:blipFill>
            <a:blip r:embed="rId6">
              <a:alphaModFix/>
            </a:blip>
            <a:stretch>
              <a:fillRect/>
            </a:stretch>
          </p:blipFill>
          <p:spPr>
            <a:xfrm>
              <a:off x="3585920" y="3281387"/>
              <a:ext cx="202067" cy="246000"/>
            </a:xfrm>
            <a:prstGeom prst="rect">
              <a:avLst/>
            </a:prstGeom>
            <a:noFill/>
            <a:ln>
              <a:noFill/>
            </a:ln>
          </p:spPr>
        </p:pic>
      </p:grpSp>
      <p:cxnSp>
        <p:nvCxnSpPr>
          <p:cNvPr id="3276" name="Google Shape;3276;p379"/>
          <p:cNvCxnSpPr>
            <a:stCxn id="3274" idx="4"/>
            <a:endCxn id="3271" idx="0"/>
          </p:cNvCxnSpPr>
          <p:nvPr/>
        </p:nvCxnSpPr>
        <p:spPr>
          <a:xfrm rot="5400000">
            <a:off x="7471565" y="3565873"/>
            <a:ext cx="216000" cy="351900"/>
          </a:xfrm>
          <a:prstGeom prst="bentConnector3">
            <a:avLst>
              <a:gd fmla="val 50016" name="adj1"/>
            </a:avLst>
          </a:prstGeom>
          <a:noFill/>
          <a:ln cap="flat" cmpd="sng" w="9525">
            <a:solidFill>
              <a:srgbClr val="0B5394"/>
            </a:solidFill>
            <a:prstDash val="solid"/>
            <a:round/>
            <a:headEnd len="med" w="med" type="none"/>
            <a:tailEnd len="med" w="med" type="triangle"/>
          </a:ln>
        </p:spPr>
      </p:cxnSp>
      <p:cxnSp>
        <p:nvCxnSpPr>
          <p:cNvPr id="3277" name="Google Shape;3277;p379"/>
          <p:cNvCxnSpPr>
            <a:stCxn id="3274" idx="4"/>
            <a:endCxn id="3269" idx="0"/>
          </p:cNvCxnSpPr>
          <p:nvPr/>
        </p:nvCxnSpPr>
        <p:spPr>
          <a:xfrm flipH="1" rot="-5400000">
            <a:off x="7823465" y="3565873"/>
            <a:ext cx="216000" cy="351900"/>
          </a:xfrm>
          <a:prstGeom prst="bentConnector3">
            <a:avLst>
              <a:gd fmla="val 50016" name="adj1"/>
            </a:avLst>
          </a:prstGeom>
          <a:noFill/>
          <a:ln cap="flat" cmpd="sng" w="9525">
            <a:solidFill>
              <a:srgbClr val="0B5394"/>
            </a:solidFill>
            <a:prstDash val="solid"/>
            <a:round/>
            <a:headEnd len="med" w="med" type="none"/>
            <a:tailEnd len="med" w="med" type="triangle"/>
          </a:ln>
        </p:spPr>
      </p:cxnSp>
      <p:cxnSp>
        <p:nvCxnSpPr>
          <p:cNvPr id="3278" name="Google Shape;3278;p379"/>
          <p:cNvCxnSpPr/>
          <p:nvPr/>
        </p:nvCxnSpPr>
        <p:spPr>
          <a:xfrm>
            <a:off x="7755562" y="3072860"/>
            <a:ext cx="0" cy="163200"/>
          </a:xfrm>
          <a:prstGeom prst="straightConnector1">
            <a:avLst/>
          </a:prstGeom>
          <a:noFill/>
          <a:ln cap="flat" cmpd="sng" w="9525">
            <a:solidFill>
              <a:srgbClr val="0B5394"/>
            </a:solidFill>
            <a:prstDash val="solid"/>
            <a:round/>
            <a:headEnd len="med" w="med" type="none"/>
            <a:tailEnd len="med" w="med" type="triangle"/>
          </a:ln>
        </p:spPr>
      </p:cxnSp>
      <p:pic>
        <p:nvPicPr>
          <p:cNvPr id="3279" name="Google Shape;3279;p379"/>
          <p:cNvPicPr preferRelativeResize="0"/>
          <p:nvPr/>
        </p:nvPicPr>
        <p:blipFill>
          <a:blip r:embed="rId7">
            <a:alphaModFix/>
          </a:blip>
          <a:stretch>
            <a:fillRect/>
          </a:stretch>
        </p:blipFill>
        <p:spPr>
          <a:xfrm>
            <a:off x="7268096" y="2248394"/>
            <a:ext cx="974988" cy="510227"/>
          </a:xfrm>
          <a:prstGeom prst="rect">
            <a:avLst/>
          </a:prstGeom>
          <a:noFill/>
          <a:ln>
            <a:noFill/>
          </a:ln>
        </p:spPr>
      </p:pic>
      <p:sp>
        <p:nvSpPr>
          <p:cNvPr id="3280" name="Google Shape;3280;p379"/>
          <p:cNvSpPr txBox="1"/>
          <p:nvPr/>
        </p:nvSpPr>
        <p:spPr>
          <a:xfrm>
            <a:off x="4765025" y="4432775"/>
            <a:ext cx="37911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666666"/>
                </a:solidFill>
                <a:latin typeface="Overpass"/>
                <a:ea typeface="Overpass"/>
                <a:cs typeface="Overpass"/>
                <a:sym typeface="Overpass"/>
              </a:rPr>
              <a:t>Security Annotations Operator (SAO)</a:t>
            </a:r>
            <a:endParaRPr b="1" sz="1000">
              <a:solidFill>
                <a:srgbClr val="666666"/>
              </a:solidFill>
              <a:latin typeface="Overpass"/>
              <a:ea typeface="Overpass"/>
              <a:cs typeface="Overpass"/>
              <a:sym typeface="Overpas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2" name="Shape 2372"/>
        <p:cNvGrpSpPr/>
        <p:nvPr/>
      </p:nvGrpSpPr>
      <p:grpSpPr>
        <a:xfrm>
          <a:off x="0" y="0"/>
          <a:ext cx="0" cy="0"/>
          <a:chOff x="0" y="0"/>
          <a:chExt cx="0" cy="0"/>
        </a:xfrm>
      </p:grpSpPr>
      <p:sp>
        <p:nvSpPr>
          <p:cNvPr id="2373" name="Google Shape;2373;p344"/>
          <p:cNvSpPr txBox="1"/>
          <p:nvPr>
            <p:ph idx="12" type="sldNum"/>
          </p:nvPr>
        </p:nvSpPr>
        <p:spPr>
          <a:xfrm>
            <a:off x="61481" y="44747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74" name="Google Shape;2374;p344"/>
          <p:cNvSpPr txBox="1"/>
          <p:nvPr/>
        </p:nvSpPr>
        <p:spPr>
          <a:xfrm>
            <a:off x="228600" y="179850"/>
            <a:ext cx="8686800" cy="1304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2019 Roadmap</a:t>
            </a:r>
            <a:endParaRPr sz="2600">
              <a:latin typeface="Overpass Light"/>
              <a:ea typeface="Overpass Light"/>
              <a:cs typeface="Overpass Light"/>
              <a:sym typeface="Overpass Light"/>
            </a:endParaRPr>
          </a:p>
        </p:txBody>
      </p:sp>
      <p:sp>
        <p:nvSpPr>
          <p:cNvPr id="2375" name="Google Shape;2375;p344"/>
          <p:cNvSpPr/>
          <p:nvPr/>
        </p:nvSpPr>
        <p:spPr>
          <a:xfrm>
            <a:off x="272725" y="802244"/>
            <a:ext cx="2761500" cy="41796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4"/>
          <p:cNvSpPr/>
          <p:nvPr/>
        </p:nvSpPr>
        <p:spPr>
          <a:xfrm rot="-5400000">
            <a:off x="-281525" y="3262176"/>
            <a:ext cx="1366800" cy="258300"/>
          </a:xfrm>
          <a:prstGeom prst="rect">
            <a:avLst/>
          </a:prstGeom>
          <a:solidFill>
            <a:srgbClr val="C500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PLATFORM</a:t>
            </a:r>
            <a:endParaRPr b="1" sz="1000">
              <a:solidFill>
                <a:srgbClr val="FFFFFF"/>
              </a:solidFill>
              <a:latin typeface="Overpass"/>
              <a:ea typeface="Overpass"/>
              <a:cs typeface="Overpass"/>
              <a:sym typeface="Overpass"/>
            </a:endParaRPr>
          </a:p>
        </p:txBody>
      </p:sp>
      <p:sp>
        <p:nvSpPr>
          <p:cNvPr id="2377" name="Google Shape;2377;p344"/>
          <p:cNvSpPr/>
          <p:nvPr/>
        </p:nvSpPr>
        <p:spPr>
          <a:xfrm rot="-5400000">
            <a:off x="65275" y="2394575"/>
            <a:ext cx="673200" cy="258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APP</a:t>
            </a:r>
            <a:endParaRPr b="1" sz="1000">
              <a:solidFill>
                <a:srgbClr val="FFFFFF"/>
              </a:solidFill>
              <a:latin typeface="Overpass"/>
              <a:ea typeface="Overpass"/>
              <a:cs typeface="Overpass"/>
              <a:sym typeface="Overpass"/>
            </a:endParaRPr>
          </a:p>
        </p:txBody>
      </p:sp>
      <p:sp>
        <p:nvSpPr>
          <p:cNvPr id="2378" name="Google Shape;2378;p344"/>
          <p:cNvSpPr/>
          <p:nvPr/>
        </p:nvSpPr>
        <p:spPr>
          <a:xfrm rot="-5400000">
            <a:off x="-2825" y="1656150"/>
            <a:ext cx="809400" cy="2583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DEV</a:t>
            </a:r>
            <a:endParaRPr b="1" sz="1000">
              <a:solidFill>
                <a:srgbClr val="FFFFFF"/>
              </a:solidFill>
              <a:latin typeface="Overpass"/>
              <a:ea typeface="Overpass"/>
              <a:cs typeface="Overpass"/>
              <a:sym typeface="Overpass"/>
            </a:endParaRPr>
          </a:p>
        </p:txBody>
      </p:sp>
      <p:sp>
        <p:nvSpPr>
          <p:cNvPr id="2379" name="Google Shape;2379;p344"/>
          <p:cNvSpPr txBox="1"/>
          <p:nvPr/>
        </p:nvSpPr>
        <p:spPr>
          <a:xfrm>
            <a:off x="597025" y="1377050"/>
            <a:ext cx="2362500" cy="8067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a:t>
            </a:r>
            <a:r>
              <a:rPr lang="en" sz="900">
                <a:solidFill>
                  <a:srgbClr val="3F9C35"/>
                </a:solidFill>
                <a:latin typeface="Overpass"/>
                <a:ea typeface="Overpass"/>
                <a:cs typeface="Overpass"/>
                <a:sym typeface="Overpass"/>
              </a:rPr>
              <a:t>Serverless (Knative) - DP</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Pipelines (Tekton) DP2</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CodeReady Workspaces</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CodeReady Containers Alpha</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Developer CLI (odo) Beta</a:t>
            </a:r>
            <a:endParaRPr sz="900">
              <a:solidFill>
                <a:srgbClr val="3F9C35"/>
              </a:solidFill>
              <a:latin typeface="Overpass"/>
              <a:ea typeface="Overpass"/>
              <a:cs typeface="Overpass"/>
              <a:sym typeface="Overpass"/>
            </a:endParaRPr>
          </a:p>
        </p:txBody>
      </p:sp>
      <p:sp>
        <p:nvSpPr>
          <p:cNvPr id="2380" name="Google Shape;2380;p344"/>
          <p:cNvSpPr txBox="1"/>
          <p:nvPr/>
        </p:nvSpPr>
        <p:spPr>
          <a:xfrm>
            <a:off x="597025" y="2187126"/>
            <a:ext cx="2286300" cy="6540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OperatorHub</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Operator Lifecycle Manager</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Service Mesh (~4 month after)</a:t>
            </a:r>
            <a:endParaRPr sz="900">
              <a:solidFill>
                <a:srgbClr val="165D80"/>
              </a:solidFill>
              <a:latin typeface="Overpass"/>
              <a:ea typeface="Overpass"/>
              <a:cs typeface="Overpass"/>
              <a:sym typeface="Overpass"/>
            </a:endParaRPr>
          </a:p>
        </p:txBody>
      </p:sp>
      <p:sp>
        <p:nvSpPr>
          <p:cNvPr id="2381" name="Google Shape;2381;p344"/>
          <p:cNvSpPr txBox="1"/>
          <p:nvPr/>
        </p:nvSpPr>
        <p:spPr>
          <a:xfrm>
            <a:off x="597025" y="2843450"/>
            <a:ext cx="2437200" cy="9033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Kubernetes 1.13 with CRI-O runtime</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RHEL CoreOS, RHEL7</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Automated Installer for AWS</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Pre-existing Infra Installer for Bare Metal, VMware, AWS</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Automated, one-click updates</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Multus (Kubernetes multi-network)</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Quay v3</a:t>
            </a:r>
            <a:endParaRPr sz="900">
              <a:solidFill>
                <a:srgbClr val="C5000B"/>
              </a:solidFill>
              <a:latin typeface="Overpass"/>
              <a:ea typeface="Overpass"/>
              <a:cs typeface="Overpass"/>
              <a:sym typeface="Overpass"/>
            </a:endParaRPr>
          </a:p>
        </p:txBody>
      </p:sp>
      <p:sp>
        <p:nvSpPr>
          <p:cNvPr id="2382" name="Google Shape;2382;p344"/>
          <p:cNvSpPr txBox="1"/>
          <p:nvPr/>
        </p:nvSpPr>
        <p:spPr>
          <a:xfrm>
            <a:off x="272725" y="991581"/>
            <a:ext cx="2761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OpenShift 4.1 </a:t>
            </a:r>
            <a:endParaRPr>
              <a:latin typeface="Overpass"/>
              <a:ea typeface="Overpass"/>
              <a:cs typeface="Overpass"/>
              <a:sym typeface="Overpass"/>
            </a:endParaRPr>
          </a:p>
        </p:txBody>
      </p:sp>
      <p:sp>
        <p:nvSpPr>
          <p:cNvPr id="2383" name="Google Shape;2383;p344"/>
          <p:cNvSpPr/>
          <p:nvPr/>
        </p:nvSpPr>
        <p:spPr>
          <a:xfrm rot="-5400000">
            <a:off x="-55775" y="4395176"/>
            <a:ext cx="915300" cy="258300"/>
          </a:xfrm>
          <a:prstGeom prst="rect">
            <a:avLst/>
          </a:prstGeom>
          <a:solidFill>
            <a:srgbClr val="326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HOSTED</a:t>
            </a:r>
            <a:endParaRPr b="1" sz="1000">
              <a:solidFill>
                <a:srgbClr val="FFFFFF"/>
              </a:solidFill>
              <a:latin typeface="Overpass"/>
              <a:ea typeface="Overpass"/>
              <a:cs typeface="Overpass"/>
              <a:sym typeface="Overpass"/>
            </a:endParaRPr>
          </a:p>
        </p:txBody>
      </p:sp>
      <p:sp>
        <p:nvSpPr>
          <p:cNvPr id="2384" name="Google Shape;2384;p344"/>
          <p:cNvSpPr txBox="1"/>
          <p:nvPr/>
        </p:nvSpPr>
        <p:spPr>
          <a:xfrm>
            <a:off x="597025" y="4003326"/>
            <a:ext cx="2286300" cy="9033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cloud.redhat.com - Multi-Cluster Mgmt</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OCP Cluster Subscription Management</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OpenShift Dedicated consumption pricing</a:t>
            </a:r>
            <a:endParaRPr sz="900">
              <a:solidFill>
                <a:srgbClr val="326CE5"/>
              </a:solidFill>
              <a:latin typeface="Overpass"/>
              <a:ea typeface="Overpass"/>
              <a:cs typeface="Overpass"/>
              <a:sym typeface="Overpass"/>
            </a:endParaRPr>
          </a:p>
        </p:txBody>
      </p:sp>
      <p:cxnSp>
        <p:nvCxnSpPr>
          <p:cNvPr id="2385" name="Google Shape;2385;p344"/>
          <p:cNvCxnSpPr/>
          <p:nvPr/>
        </p:nvCxnSpPr>
        <p:spPr>
          <a:xfrm>
            <a:off x="272725" y="1376913"/>
            <a:ext cx="2761500" cy="0"/>
          </a:xfrm>
          <a:prstGeom prst="straightConnector1">
            <a:avLst/>
          </a:prstGeom>
          <a:noFill/>
          <a:ln cap="flat" cmpd="sng" w="9525">
            <a:solidFill>
              <a:srgbClr val="666666"/>
            </a:solidFill>
            <a:prstDash val="solid"/>
            <a:round/>
            <a:headEnd len="med" w="med" type="none"/>
            <a:tailEnd len="med" w="med" type="none"/>
          </a:ln>
        </p:spPr>
      </p:cxnSp>
      <p:sp>
        <p:nvSpPr>
          <p:cNvPr id="2386" name="Google Shape;2386;p344"/>
          <p:cNvSpPr/>
          <p:nvPr/>
        </p:nvSpPr>
        <p:spPr>
          <a:xfrm>
            <a:off x="3244525" y="802244"/>
            <a:ext cx="2761500" cy="41796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4"/>
          <p:cNvSpPr/>
          <p:nvPr/>
        </p:nvSpPr>
        <p:spPr>
          <a:xfrm rot="-5400000">
            <a:off x="2721325" y="3511625"/>
            <a:ext cx="1304700" cy="258300"/>
          </a:xfrm>
          <a:prstGeom prst="rect">
            <a:avLst/>
          </a:prstGeom>
          <a:solidFill>
            <a:srgbClr val="C500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PLATFORM</a:t>
            </a:r>
            <a:endParaRPr b="1" sz="1000">
              <a:solidFill>
                <a:srgbClr val="FFFFFF"/>
              </a:solidFill>
              <a:latin typeface="Overpass"/>
              <a:ea typeface="Overpass"/>
              <a:cs typeface="Overpass"/>
              <a:sym typeface="Overpass"/>
            </a:endParaRPr>
          </a:p>
        </p:txBody>
      </p:sp>
      <p:sp>
        <p:nvSpPr>
          <p:cNvPr id="2388" name="Google Shape;2388;p344"/>
          <p:cNvSpPr/>
          <p:nvPr/>
        </p:nvSpPr>
        <p:spPr>
          <a:xfrm rot="-5400000">
            <a:off x="2954425" y="2513650"/>
            <a:ext cx="838500" cy="258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APP</a:t>
            </a:r>
            <a:endParaRPr b="1" sz="1000">
              <a:solidFill>
                <a:srgbClr val="FFFFFF"/>
              </a:solidFill>
              <a:latin typeface="Overpass"/>
              <a:ea typeface="Overpass"/>
              <a:cs typeface="Overpass"/>
              <a:sym typeface="Overpass"/>
            </a:endParaRPr>
          </a:p>
        </p:txBody>
      </p:sp>
      <p:sp>
        <p:nvSpPr>
          <p:cNvPr id="2389" name="Google Shape;2389;p344"/>
          <p:cNvSpPr/>
          <p:nvPr/>
        </p:nvSpPr>
        <p:spPr>
          <a:xfrm rot="-5400000">
            <a:off x="2952175" y="1673000"/>
            <a:ext cx="843000" cy="2583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DEV</a:t>
            </a:r>
            <a:endParaRPr b="1" sz="1000">
              <a:solidFill>
                <a:srgbClr val="FFFFFF"/>
              </a:solidFill>
              <a:latin typeface="Overpass"/>
              <a:ea typeface="Overpass"/>
              <a:cs typeface="Overpass"/>
              <a:sym typeface="Overpass"/>
            </a:endParaRPr>
          </a:p>
        </p:txBody>
      </p:sp>
      <p:sp>
        <p:nvSpPr>
          <p:cNvPr id="2390" name="Google Shape;2390;p344"/>
          <p:cNvSpPr txBox="1"/>
          <p:nvPr/>
        </p:nvSpPr>
        <p:spPr>
          <a:xfrm>
            <a:off x="3568825" y="1377050"/>
            <a:ext cx="2437200" cy="8874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Developer Console GA</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Serverless (Knative) - TP</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Pipelines (Tekton) DP3</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CodeReady Containers GA</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Developer CLI (odo) GA</a:t>
            </a:r>
            <a:endParaRPr sz="900">
              <a:solidFill>
                <a:srgbClr val="3F9C35"/>
              </a:solidFill>
              <a:latin typeface="Overpass"/>
              <a:ea typeface="Overpass"/>
              <a:cs typeface="Overpass"/>
              <a:sym typeface="Overpass"/>
            </a:endParaRPr>
          </a:p>
          <a:p>
            <a:pPr indent="0" lvl="0" marL="0" rtl="0" algn="l">
              <a:spcBef>
                <a:spcPts val="0"/>
              </a:spcBef>
              <a:spcAft>
                <a:spcPts val="0"/>
              </a:spcAft>
              <a:buNone/>
            </a:pPr>
            <a:r>
              <a:t/>
            </a:r>
            <a:endParaRPr sz="900">
              <a:solidFill>
                <a:srgbClr val="3F9C35"/>
              </a:solidFill>
              <a:latin typeface="Overpass"/>
              <a:ea typeface="Overpass"/>
              <a:cs typeface="Overpass"/>
              <a:sym typeface="Overpass"/>
            </a:endParaRPr>
          </a:p>
          <a:p>
            <a:pPr indent="0" lvl="0" marL="457200" rtl="0" algn="l">
              <a:spcBef>
                <a:spcPts val="0"/>
              </a:spcBef>
              <a:spcAft>
                <a:spcPts val="0"/>
              </a:spcAft>
              <a:buNone/>
            </a:pPr>
            <a:r>
              <a:t/>
            </a:r>
            <a:endParaRPr sz="900">
              <a:solidFill>
                <a:srgbClr val="3F9C35"/>
              </a:solidFill>
              <a:latin typeface="Overpass"/>
              <a:ea typeface="Overpass"/>
              <a:cs typeface="Overpass"/>
              <a:sym typeface="Overpass"/>
            </a:endParaRPr>
          </a:p>
        </p:txBody>
      </p:sp>
      <p:sp>
        <p:nvSpPr>
          <p:cNvPr id="2391" name="Google Shape;2391;p344"/>
          <p:cNvSpPr txBox="1"/>
          <p:nvPr/>
        </p:nvSpPr>
        <p:spPr>
          <a:xfrm>
            <a:off x="3568825" y="2214255"/>
            <a:ext cx="2286300" cy="8067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OperatorHub Enhancements</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Operator Deployment Field Forms</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Application Migration Console</a:t>
            </a:r>
            <a:endParaRPr sz="900">
              <a:solidFill>
                <a:srgbClr val="165D80"/>
              </a:solidFill>
              <a:latin typeface="Overpass"/>
              <a:ea typeface="Overpass"/>
              <a:cs typeface="Overpass"/>
              <a:sym typeface="Overpass"/>
            </a:endParaRPr>
          </a:p>
        </p:txBody>
      </p:sp>
      <p:sp>
        <p:nvSpPr>
          <p:cNvPr id="2392" name="Google Shape;2392;p344"/>
          <p:cNvSpPr txBox="1"/>
          <p:nvPr/>
        </p:nvSpPr>
        <p:spPr>
          <a:xfrm>
            <a:off x="3568825" y="2963607"/>
            <a:ext cx="2286300" cy="9033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Kubernetes 1.14 w/ CRI-O runtime</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Disconnected Install and Update</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Automated Installer for Azure, OSP, GCP</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Pre-existing Infra Installer for GCP</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Cluster-wide Egress Proxy</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OVN Tech Preview</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OpenShift Container Storage 4.2 (1 month after)</a:t>
            </a:r>
            <a:endParaRPr sz="900">
              <a:solidFill>
                <a:srgbClr val="C5000B"/>
              </a:solidFill>
              <a:latin typeface="Overpass"/>
              <a:ea typeface="Overpass"/>
              <a:cs typeface="Overpass"/>
              <a:sym typeface="Overpass"/>
            </a:endParaRPr>
          </a:p>
        </p:txBody>
      </p:sp>
      <p:sp>
        <p:nvSpPr>
          <p:cNvPr id="2393" name="Google Shape;2393;p344"/>
          <p:cNvSpPr txBox="1"/>
          <p:nvPr/>
        </p:nvSpPr>
        <p:spPr>
          <a:xfrm>
            <a:off x="3244525" y="991581"/>
            <a:ext cx="2761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OpenShift 4.2</a:t>
            </a:r>
            <a:endParaRPr>
              <a:latin typeface="Overpass"/>
              <a:ea typeface="Overpass"/>
              <a:cs typeface="Overpass"/>
              <a:sym typeface="Overpass"/>
            </a:endParaRPr>
          </a:p>
        </p:txBody>
      </p:sp>
      <p:sp>
        <p:nvSpPr>
          <p:cNvPr id="2394" name="Google Shape;2394;p344"/>
          <p:cNvSpPr/>
          <p:nvPr/>
        </p:nvSpPr>
        <p:spPr>
          <a:xfrm rot="-5400000">
            <a:off x="3019525" y="4498675"/>
            <a:ext cx="708300" cy="258300"/>
          </a:xfrm>
          <a:prstGeom prst="rect">
            <a:avLst/>
          </a:prstGeom>
          <a:solidFill>
            <a:srgbClr val="326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HOSTED</a:t>
            </a:r>
            <a:endParaRPr b="1" sz="1000">
              <a:solidFill>
                <a:srgbClr val="FFFFFF"/>
              </a:solidFill>
              <a:latin typeface="Overpass"/>
              <a:ea typeface="Overpass"/>
              <a:cs typeface="Overpass"/>
              <a:sym typeface="Overpass"/>
            </a:endParaRPr>
          </a:p>
        </p:txBody>
      </p:sp>
      <p:sp>
        <p:nvSpPr>
          <p:cNvPr id="2395" name="Google Shape;2395;p344"/>
          <p:cNvSpPr txBox="1"/>
          <p:nvPr/>
        </p:nvSpPr>
        <p:spPr>
          <a:xfrm>
            <a:off x="3568825" y="4231925"/>
            <a:ext cx="22863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Insights Operator</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Azure</a:t>
            </a:r>
            <a:r>
              <a:rPr lang="en" sz="900">
                <a:solidFill>
                  <a:srgbClr val="326CE5"/>
                </a:solidFill>
                <a:latin typeface="Overpass"/>
                <a:ea typeface="Overpass"/>
                <a:cs typeface="Overpass"/>
                <a:sym typeface="Overpass"/>
              </a:rPr>
              <a:t> Red Hat OpenShift new features (monitoring, logging)</a:t>
            </a:r>
            <a:endParaRPr sz="900">
              <a:solidFill>
                <a:srgbClr val="326CE5"/>
              </a:solidFill>
              <a:latin typeface="Overpass"/>
              <a:ea typeface="Overpass"/>
              <a:cs typeface="Overpass"/>
              <a:sym typeface="Overpass"/>
            </a:endParaRPr>
          </a:p>
          <a:p>
            <a:pPr indent="0" lvl="0" marL="457200" rtl="0" algn="l">
              <a:spcBef>
                <a:spcPts val="0"/>
              </a:spcBef>
              <a:spcAft>
                <a:spcPts val="0"/>
              </a:spcAft>
              <a:buNone/>
            </a:pPr>
            <a:r>
              <a:t/>
            </a:r>
            <a:endParaRPr sz="900">
              <a:solidFill>
                <a:srgbClr val="326CE5"/>
              </a:solidFill>
              <a:latin typeface="Overpass"/>
              <a:ea typeface="Overpass"/>
              <a:cs typeface="Overpass"/>
              <a:sym typeface="Overpass"/>
            </a:endParaRPr>
          </a:p>
        </p:txBody>
      </p:sp>
      <p:cxnSp>
        <p:nvCxnSpPr>
          <p:cNvPr id="2396" name="Google Shape;2396;p344"/>
          <p:cNvCxnSpPr/>
          <p:nvPr/>
        </p:nvCxnSpPr>
        <p:spPr>
          <a:xfrm>
            <a:off x="3244525" y="1376913"/>
            <a:ext cx="2761500" cy="0"/>
          </a:xfrm>
          <a:prstGeom prst="straightConnector1">
            <a:avLst/>
          </a:prstGeom>
          <a:noFill/>
          <a:ln cap="flat" cmpd="sng" w="9525">
            <a:solidFill>
              <a:srgbClr val="666666"/>
            </a:solidFill>
            <a:prstDash val="solid"/>
            <a:round/>
            <a:headEnd len="med" w="med" type="none"/>
            <a:tailEnd len="med" w="med" type="none"/>
          </a:ln>
        </p:spPr>
      </p:cxnSp>
      <p:sp>
        <p:nvSpPr>
          <p:cNvPr id="2397" name="Google Shape;2397;p344"/>
          <p:cNvSpPr/>
          <p:nvPr/>
        </p:nvSpPr>
        <p:spPr>
          <a:xfrm>
            <a:off x="6140125" y="802244"/>
            <a:ext cx="2761500" cy="41796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44"/>
          <p:cNvSpPr/>
          <p:nvPr/>
        </p:nvSpPr>
        <p:spPr>
          <a:xfrm rot="-5400000">
            <a:off x="5490925" y="3357225"/>
            <a:ext cx="1556700" cy="258300"/>
          </a:xfrm>
          <a:prstGeom prst="rect">
            <a:avLst/>
          </a:prstGeom>
          <a:solidFill>
            <a:srgbClr val="C500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PLATFORM</a:t>
            </a:r>
            <a:endParaRPr b="1" sz="1000">
              <a:solidFill>
                <a:srgbClr val="FFFFFF"/>
              </a:solidFill>
              <a:latin typeface="Overpass"/>
              <a:ea typeface="Overpass"/>
              <a:cs typeface="Overpass"/>
              <a:sym typeface="Overpass"/>
            </a:endParaRPr>
          </a:p>
        </p:txBody>
      </p:sp>
      <p:sp>
        <p:nvSpPr>
          <p:cNvPr id="2399" name="Google Shape;2399;p344"/>
          <p:cNvSpPr/>
          <p:nvPr/>
        </p:nvSpPr>
        <p:spPr>
          <a:xfrm rot="-5400000">
            <a:off x="5883325" y="2192825"/>
            <a:ext cx="771900" cy="258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APP</a:t>
            </a:r>
            <a:endParaRPr b="1" sz="1000">
              <a:solidFill>
                <a:srgbClr val="FFFFFF"/>
              </a:solidFill>
              <a:latin typeface="Overpass"/>
              <a:ea typeface="Overpass"/>
              <a:cs typeface="Overpass"/>
              <a:sym typeface="Overpass"/>
            </a:endParaRPr>
          </a:p>
        </p:txBody>
      </p:sp>
      <p:sp>
        <p:nvSpPr>
          <p:cNvPr id="2400" name="Google Shape;2400;p344"/>
          <p:cNvSpPr/>
          <p:nvPr/>
        </p:nvSpPr>
        <p:spPr>
          <a:xfrm rot="-5400000">
            <a:off x="5986375" y="1534525"/>
            <a:ext cx="565800" cy="2583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DEV</a:t>
            </a:r>
            <a:endParaRPr b="1" sz="1000">
              <a:solidFill>
                <a:srgbClr val="FFFFFF"/>
              </a:solidFill>
              <a:latin typeface="Overpass"/>
              <a:ea typeface="Overpass"/>
              <a:cs typeface="Overpass"/>
              <a:sym typeface="Overpass"/>
            </a:endParaRPr>
          </a:p>
        </p:txBody>
      </p:sp>
      <p:sp>
        <p:nvSpPr>
          <p:cNvPr id="2401" name="Google Shape;2401;p344"/>
          <p:cNvSpPr txBox="1"/>
          <p:nvPr/>
        </p:nvSpPr>
        <p:spPr>
          <a:xfrm>
            <a:off x="6464425" y="1377050"/>
            <a:ext cx="2286300" cy="5274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a:t>
            </a:r>
            <a:r>
              <a:rPr lang="en" sz="900">
                <a:solidFill>
                  <a:srgbClr val="3F9C35"/>
                </a:solidFill>
                <a:latin typeface="Overpass"/>
                <a:ea typeface="Overpass"/>
                <a:cs typeface="Overpass"/>
                <a:sym typeface="Overpass"/>
              </a:rPr>
              <a:t>Serverless (Knative) - GA</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Pipelines (Tekton) TP</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Helm 3 TP</a:t>
            </a:r>
            <a:endParaRPr sz="900">
              <a:solidFill>
                <a:srgbClr val="3F9C35"/>
              </a:solidFill>
              <a:latin typeface="Overpass"/>
              <a:ea typeface="Overpass"/>
              <a:cs typeface="Overpass"/>
              <a:sym typeface="Overpass"/>
            </a:endParaRPr>
          </a:p>
          <a:p>
            <a:pPr indent="0" lvl="0" marL="0" rtl="0" algn="l">
              <a:spcBef>
                <a:spcPts val="0"/>
              </a:spcBef>
              <a:spcAft>
                <a:spcPts val="0"/>
              </a:spcAft>
              <a:buNone/>
            </a:pPr>
            <a:r>
              <a:t/>
            </a:r>
            <a:endParaRPr sz="900">
              <a:solidFill>
                <a:srgbClr val="3F9C35"/>
              </a:solidFill>
              <a:latin typeface="Overpass"/>
              <a:ea typeface="Overpass"/>
              <a:cs typeface="Overpass"/>
              <a:sym typeface="Overpass"/>
            </a:endParaRPr>
          </a:p>
        </p:txBody>
      </p:sp>
      <p:sp>
        <p:nvSpPr>
          <p:cNvPr id="2402" name="Google Shape;2402;p344"/>
          <p:cNvSpPr txBox="1"/>
          <p:nvPr/>
        </p:nvSpPr>
        <p:spPr>
          <a:xfrm>
            <a:off x="6464425" y="1946575"/>
            <a:ext cx="2286300" cy="5136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Metering for Services</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Windows Containers (Planned)</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GPU Metering</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Application Operator Binding - DP</a:t>
            </a:r>
            <a:endParaRPr sz="900">
              <a:solidFill>
                <a:srgbClr val="165D80"/>
              </a:solidFill>
              <a:latin typeface="Overpass"/>
              <a:ea typeface="Overpass"/>
              <a:cs typeface="Overpass"/>
              <a:sym typeface="Overpass"/>
            </a:endParaRPr>
          </a:p>
        </p:txBody>
      </p:sp>
      <p:sp>
        <p:nvSpPr>
          <p:cNvPr id="2403" name="Google Shape;2403;p344"/>
          <p:cNvSpPr txBox="1"/>
          <p:nvPr/>
        </p:nvSpPr>
        <p:spPr>
          <a:xfrm>
            <a:off x="6464425" y="2707925"/>
            <a:ext cx="2437200" cy="15567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Kubernetes </a:t>
            </a:r>
            <a:r>
              <a:rPr lang="en" sz="900">
                <a:solidFill>
                  <a:srgbClr val="C5000B"/>
                </a:solidFill>
                <a:latin typeface="Overpass"/>
                <a:ea typeface="Overpass"/>
                <a:cs typeface="Overpass"/>
                <a:sym typeface="Overpass"/>
              </a:rPr>
              <a:t>1.1</a:t>
            </a:r>
            <a:r>
              <a:rPr lang="en" sz="900">
                <a:solidFill>
                  <a:srgbClr val="C5000B"/>
                </a:solidFill>
                <a:latin typeface="Overpass"/>
                <a:ea typeface="Overpass"/>
                <a:cs typeface="Overpass"/>
                <a:sym typeface="Overpass"/>
              </a:rPr>
              <a:t>6 w/ CRI-O runtime</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Automated Installer for RHV</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Private/Internal Clusters support from the installer</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Deploy to pre-existing VPC &amp; Subnets</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OVN GA w/ Windows Networking Integration (Planned)</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FIPS</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Pre-existing Infra Installer for OSP</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OpenShift Container Storage 4.3</a:t>
            </a:r>
            <a:endParaRPr sz="900">
              <a:solidFill>
                <a:srgbClr val="C5000B"/>
              </a:solidFill>
              <a:latin typeface="Overpass"/>
              <a:ea typeface="Overpass"/>
              <a:cs typeface="Overpass"/>
              <a:sym typeface="Overpass"/>
            </a:endParaRPr>
          </a:p>
          <a:p>
            <a:pPr indent="0" lvl="0" marL="457200" rtl="0" algn="l">
              <a:spcBef>
                <a:spcPts val="0"/>
              </a:spcBef>
              <a:spcAft>
                <a:spcPts val="0"/>
              </a:spcAft>
              <a:buNone/>
            </a:pPr>
            <a:r>
              <a:t/>
            </a:r>
            <a:endParaRPr sz="900">
              <a:solidFill>
                <a:srgbClr val="C5000B"/>
              </a:solidFill>
              <a:latin typeface="Overpass"/>
              <a:ea typeface="Overpass"/>
              <a:cs typeface="Overpass"/>
              <a:sym typeface="Overpass"/>
            </a:endParaRPr>
          </a:p>
        </p:txBody>
      </p:sp>
      <p:sp>
        <p:nvSpPr>
          <p:cNvPr id="2404" name="Google Shape;2404;p344"/>
          <p:cNvSpPr txBox="1"/>
          <p:nvPr/>
        </p:nvSpPr>
        <p:spPr>
          <a:xfrm>
            <a:off x="6140125" y="991581"/>
            <a:ext cx="2761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OpenShift 4.3</a:t>
            </a:r>
            <a:endParaRPr>
              <a:latin typeface="Overpass"/>
              <a:ea typeface="Overpass"/>
              <a:cs typeface="Overpass"/>
              <a:sym typeface="Overpass"/>
            </a:endParaRPr>
          </a:p>
        </p:txBody>
      </p:sp>
      <p:sp>
        <p:nvSpPr>
          <p:cNvPr id="2405" name="Google Shape;2405;p344"/>
          <p:cNvSpPr/>
          <p:nvPr/>
        </p:nvSpPr>
        <p:spPr>
          <a:xfrm rot="-5400000">
            <a:off x="5910625" y="4494175"/>
            <a:ext cx="717300" cy="258300"/>
          </a:xfrm>
          <a:prstGeom prst="rect">
            <a:avLst/>
          </a:prstGeom>
          <a:solidFill>
            <a:srgbClr val="326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HOSTED</a:t>
            </a:r>
            <a:endParaRPr b="1" sz="1000">
              <a:solidFill>
                <a:srgbClr val="FFFFFF"/>
              </a:solidFill>
              <a:latin typeface="Overpass"/>
              <a:ea typeface="Overpass"/>
              <a:cs typeface="Overpass"/>
              <a:sym typeface="Overpass"/>
            </a:endParaRPr>
          </a:p>
        </p:txBody>
      </p:sp>
      <p:sp>
        <p:nvSpPr>
          <p:cNvPr id="2406" name="Google Shape;2406;p344"/>
          <p:cNvSpPr txBox="1"/>
          <p:nvPr/>
        </p:nvSpPr>
        <p:spPr>
          <a:xfrm>
            <a:off x="6464425" y="4100225"/>
            <a:ext cx="2286300" cy="6540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c</a:t>
            </a:r>
            <a:r>
              <a:rPr lang="en" sz="900">
                <a:solidFill>
                  <a:srgbClr val="326CE5"/>
                </a:solidFill>
                <a:latin typeface="Overpass"/>
                <a:ea typeface="Overpass"/>
                <a:cs typeface="Overpass"/>
                <a:sym typeface="Overpass"/>
              </a:rPr>
              <a:t>loud.redhat.com - </a:t>
            </a:r>
            <a:r>
              <a:rPr lang="en" sz="900">
                <a:solidFill>
                  <a:srgbClr val="326CE5"/>
                </a:solidFill>
                <a:latin typeface="Overpass"/>
                <a:ea typeface="Overpass"/>
                <a:cs typeface="Overpass"/>
                <a:sym typeface="Overpass"/>
              </a:rPr>
              <a:t> Subscription Mgmt Improvements</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Azure Red Hat OpenShift new features (private clusters)</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Azure</a:t>
            </a:r>
            <a:r>
              <a:rPr lang="en" sz="900">
                <a:solidFill>
                  <a:srgbClr val="326CE5"/>
                </a:solidFill>
                <a:latin typeface="Overpass"/>
                <a:ea typeface="Overpass"/>
                <a:cs typeface="Overpass"/>
                <a:sym typeface="Overpass"/>
              </a:rPr>
              <a:t> Red Hat OpenShift preview of 4.x</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OSD on Google Cloud preview on 4.x</a:t>
            </a:r>
            <a:endParaRPr sz="900">
              <a:solidFill>
                <a:srgbClr val="326CE5"/>
              </a:solidFill>
              <a:latin typeface="Overpass"/>
              <a:ea typeface="Overpass"/>
              <a:cs typeface="Overpass"/>
              <a:sym typeface="Overpass"/>
            </a:endParaRPr>
          </a:p>
        </p:txBody>
      </p:sp>
      <p:cxnSp>
        <p:nvCxnSpPr>
          <p:cNvPr id="2407" name="Google Shape;2407;p344"/>
          <p:cNvCxnSpPr/>
          <p:nvPr/>
        </p:nvCxnSpPr>
        <p:spPr>
          <a:xfrm>
            <a:off x="6140125" y="1376913"/>
            <a:ext cx="2761500" cy="0"/>
          </a:xfrm>
          <a:prstGeom prst="straightConnector1">
            <a:avLst/>
          </a:prstGeom>
          <a:noFill/>
          <a:ln cap="flat" cmpd="sng" w="9525">
            <a:solidFill>
              <a:srgbClr val="666666"/>
            </a:solidFill>
            <a:prstDash val="solid"/>
            <a:round/>
            <a:headEnd len="med" w="med" type="none"/>
            <a:tailEnd len="med" w="med" type="none"/>
          </a:ln>
        </p:spPr>
      </p:cxnSp>
      <p:sp>
        <p:nvSpPr>
          <p:cNvPr id="2408" name="Google Shape;2408;p344"/>
          <p:cNvSpPr txBox="1"/>
          <p:nvPr/>
        </p:nvSpPr>
        <p:spPr>
          <a:xfrm>
            <a:off x="272725" y="753165"/>
            <a:ext cx="27615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Q2 CY2019</a:t>
            </a:r>
            <a:endParaRPr b="1">
              <a:latin typeface="Overpass"/>
              <a:ea typeface="Overpass"/>
              <a:cs typeface="Overpass"/>
              <a:sym typeface="Overpass"/>
            </a:endParaRPr>
          </a:p>
        </p:txBody>
      </p:sp>
      <p:sp>
        <p:nvSpPr>
          <p:cNvPr id="2409" name="Google Shape;2409;p344"/>
          <p:cNvSpPr txBox="1"/>
          <p:nvPr/>
        </p:nvSpPr>
        <p:spPr>
          <a:xfrm>
            <a:off x="3244525" y="753165"/>
            <a:ext cx="27615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Q3 CY2019</a:t>
            </a:r>
            <a:endParaRPr b="1">
              <a:latin typeface="Overpass"/>
              <a:ea typeface="Overpass"/>
              <a:cs typeface="Overpass"/>
              <a:sym typeface="Overpass"/>
            </a:endParaRPr>
          </a:p>
        </p:txBody>
      </p:sp>
      <p:sp>
        <p:nvSpPr>
          <p:cNvPr id="2410" name="Google Shape;2410;p344"/>
          <p:cNvSpPr txBox="1"/>
          <p:nvPr/>
        </p:nvSpPr>
        <p:spPr>
          <a:xfrm>
            <a:off x="6140125" y="753165"/>
            <a:ext cx="27615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Q4 CY19/Q1 CY20</a:t>
            </a:r>
            <a:endParaRPr b="1">
              <a:latin typeface="Overpass"/>
              <a:ea typeface="Overpass"/>
              <a:cs typeface="Overpass"/>
              <a:sym typeface="Overpas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4" name="Shape 3284"/>
        <p:cNvGrpSpPr/>
        <p:nvPr/>
      </p:nvGrpSpPr>
      <p:grpSpPr>
        <a:xfrm>
          <a:off x="0" y="0"/>
          <a:ext cx="0" cy="0"/>
          <a:chOff x="0" y="0"/>
          <a:chExt cx="0" cy="0"/>
        </a:xfrm>
      </p:grpSpPr>
      <p:sp>
        <p:nvSpPr>
          <p:cNvPr id="3285" name="Google Shape;3285;p3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86" name="Google Shape;3286;p380"/>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Cloud-like Simplicity, Everywhere</a:t>
            </a:r>
            <a:endParaRPr sz="2400">
              <a:solidFill>
                <a:srgbClr val="FFFFFF"/>
              </a:solidFill>
              <a:latin typeface="Overpass"/>
              <a:ea typeface="Overpass"/>
              <a:cs typeface="Overpass"/>
              <a:sym typeface="Overpass"/>
            </a:endParaRPr>
          </a:p>
        </p:txBody>
      </p:sp>
      <p:sp>
        <p:nvSpPr>
          <p:cNvPr id="3287" name="Google Shape;3287;p380"/>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Full-stack automated operations across any on-premises,</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Overpass"/>
                <a:ea typeface="Overpass"/>
                <a:cs typeface="Overpass"/>
                <a:sym typeface="Overpass"/>
              </a:rPr>
              <a:t>cloud, or hybrid infrastructure</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Clr>
                <a:schemeClr val="dk1"/>
              </a:buClr>
              <a:buSzPts val="1100"/>
              <a:buFont typeface="Arial"/>
              <a:buNone/>
            </a:pPr>
            <a:r>
              <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t/>
            </a:r>
            <a:endParaRPr sz="1600">
              <a:solidFill>
                <a:srgbClr val="FFFFFF"/>
              </a:solidFill>
              <a:latin typeface="Overpass"/>
              <a:ea typeface="Overpass"/>
              <a:cs typeface="Overpass"/>
              <a:sym typeface="Overpass"/>
            </a:endParaRPr>
          </a:p>
        </p:txBody>
      </p:sp>
      <p:sp>
        <p:nvSpPr>
          <p:cNvPr id="3288" name="Google Shape;3288;p380"/>
          <p:cNvSpPr/>
          <p:nvPr/>
        </p:nvSpPr>
        <p:spPr>
          <a:xfrm>
            <a:off x="5628515" y="3022187"/>
            <a:ext cx="965700" cy="542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80"/>
          <p:cNvSpPr/>
          <p:nvPr/>
        </p:nvSpPr>
        <p:spPr>
          <a:xfrm>
            <a:off x="2549575" y="2228075"/>
            <a:ext cx="4044900" cy="3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C5000B"/>
                </a:solidFill>
                <a:latin typeface="Overpass"/>
                <a:ea typeface="Overpass"/>
                <a:cs typeface="Overpass"/>
                <a:sym typeface="Overpass"/>
              </a:rPr>
              <a:t>cloud.redhat.com</a:t>
            </a:r>
            <a:endParaRPr sz="1000">
              <a:solidFill>
                <a:srgbClr val="C5000B"/>
              </a:solidFill>
              <a:latin typeface="Overpass"/>
              <a:ea typeface="Overpass"/>
              <a:cs typeface="Overpass"/>
              <a:sym typeface="Overpass"/>
            </a:endParaRPr>
          </a:p>
        </p:txBody>
      </p:sp>
      <p:sp>
        <p:nvSpPr>
          <p:cNvPr id="3290" name="Google Shape;3290;p380"/>
          <p:cNvSpPr/>
          <p:nvPr/>
        </p:nvSpPr>
        <p:spPr>
          <a:xfrm>
            <a:off x="2549575" y="3022187"/>
            <a:ext cx="965700" cy="542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1" name="Google Shape;3291;p380"/>
          <p:cNvPicPr preferRelativeResize="0"/>
          <p:nvPr/>
        </p:nvPicPr>
        <p:blipFill rotWithShape="1">
          <a:blip r:embed="rId3">
            <a:alphaModFix/>
          </a:blip>
          <a:srcRect b="0" l="0" r="67163" t="0"/>
          <a:stretch/>
        </p:blipFill>
        <p:spPr>
          <a:xfrm>
            <a:off x="2850115" y="3140137"/>
            <a:ext cx="424398" cy="331751"/>
          </a:xfrm>
          <a:prstGeom prst="rect">
            <a:avLst/>
          </a:prstGeom>
          <a:noFill/>
          <a:ln>
            <a:noFill/>
          </a:ln>
        </p:spPr>
      </p:pic>
      <p:sp>
        <p:nvSpPr>
          <p:cNvPr id="3292" name="Google Shape;3292;p380"/>
          <p:cNvSpPr/>
          <p:nvPr/>
        </p:nvSpPr>
        <p:spPr>
          <a:xfrm>
            <a:off x="2549575" y="3558888"/>
            <a:ext cx="965700" cy="25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AWS</a:t>
            </a:r>
            <a:endParaRPr sz="900">
              <a:solidFill>
                <a:srgbClr val="FFFFFF"/>
              </a:solidFill>
              <a:latin typeface="Overpass"/>
              <a:ea typeface="Overpass"/>
              <a:cs typeface="Overpass"/>
              <a:sym typeface="Overpass"/>
            </a:endParaRPr>
          </a:p>
        </p:txBody>
      </p:sp>
      <p:sp>
        <p:nvSpPr>
          <p:cNvPr id="3293" name="Google Shape;3293;p380"/>
          <p:cNvSpPr/>
          <p:nvPr/>
        </p:nvSpPr>
        <p:spPr>
          <a:xfrm>
            <a:off x="3575888" y="3022187"/>
            <a:ext cx="965700" cy="542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4" name="Google Shape;3294;p380"/>
          <p:cNvPicPr preferRelativeResize="0"/>
          <p:nvPr/>
        </p:nvPicPr>
        <p:blipFill rotWithShape="1">
          <a:blip r:embed="rId3">
            <a:alphaModFix/>
          </a:blip>
          <a:srcRect b="0" l="0" r="67163" t="0"/>
          <a:stretch/>
        </p:blipFill>
        <p:spPr>
          <a:xfrm>
            <a:off x="3879679" y="3140137"/>
            <a:ext cx="424398" cy="331751"/>
          </a:xfrm>
          <a:prstGeom prst="rect">
            <a:avLst/>
          </a:prstGeom>
          <a:noFill/>
          <a:ln>
            <a:noFill/>
          </a:ln>
        </p:spPr>
      </p:pic>
      <p:sp>
        <p:nvSpPr>
          <p:cNvPr id="3295" name="Google Shape;3295;p380"/>
          <p:cNvSpPr/>
          <p:nvPr/>
        </p:nvSpPr>
        <p:spPr>
          <a:xfrm>
            <a:off x="3575888" y="3558888"/>
            <a:ext cx="965700" cy="25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VMware</a:t>
            </a:r>
            <a:endParaRPr sz="900">
              <a:solidFill>
                <a:srgbClr val="FFFFFF"/>
              </a:solidFill>
              <a:latin typeface="Overpass"/>
              <a:ea typeface="Overpass"/>
              <a:cs typeface="Overpass"/>
              <a:sym typeface="Overpass"/>
            </a:endParaRPr>
          </a:p>
        </p:txBody>
      </p:sp>
      <p:sp>
        <p:nvSpPr>
          <p:cNvPr id="3296" name="Google Shape;3296;p380"/>
          <p:cNvSpPr/>
          <p:nvPr/>
        </p:nvSpPr>
        <p:spPr>
          <a:xfrm>
            <a:off x="4602202" y="3022187"/>
            <a:ext cx="965700" cy="542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7" name="Google Shape;3297;p380"/>
          <p:cNvPicPr preferRelativeResize="0"/>
          <p:nvPr/>
        </p:nvPicPr>
        <p:blipFill rotWithShape="1">
          <a:blip r:embed="rId3">
            <a:alphaModFix/>
          </a:blip>
          <a:srcRect b="0" l="0" r="67163" t="0"/>
          <a:stretch/>
        </p:blipFill>
        <p:spPr>
          <a:xfrm>
            <a:off x="4909243" y="3140137"/>
            <a:ext cx="424398" cy="331751"/>
          </a:xfrm>
          <a:prstGeom prst="rect">
            <a:avLst/>
          </a:prstGeom>
          <a:noFill/>
          <a:ln>
            <a:noFill/>
          </a:ln>
        </p:spPr>
      </p:pic>
      <p:sp>
        <p:nvSpPr>
          <p:cNvPr id="3298" name="Google Shape;3298;p380"/>
          <p:cNvSpPr/>
          <p:nvPr/>
        </p:nvSpPr>
        <p:spPr>
          <a:xfrm>
            <a:off x="4602202" y="3558888"/>
            <a:ext cx="965700" cy="25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verpass"/>
                <a:ea typeface="Overpass"/>
                <a:cs typeface="Overpass"/>
                <a:sym typeface="Overpass"/>
              </a:rPr>
              <a:t>Bare Metal</a:t>
            </a:r>
            <a:endParaRPr sz="900">
              <a:solidFill>
                <a:srgbClr val="FFFFFF"/>
              </a:solidFill>
              <a:latin typeface="Overpass"/>
              <a:ea typeface="Overpass"/>
              <a:cs typeface="Overpass"/>
              <a:sym typeface="Overpass"/>
            </a:endParaRPr>
          </a:p>
        </p:txBody>
      </p:sp>
      <p:sp>
        <p:nvSpPr>
          <p:cNvPr id="3299" name="Google Shape;3299;p380"/>
          <p:cNvSpPr/>
          <p:nvPr/>
        </p:nvSpPr>
        <p:spPr>
          <a:xfrm>
            <a:off x="5628515" y="3558888"/>
            <a:ext cx="965700" cy="25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a:t>
            </a:r>
            <a:endParaRPr b="1" sz="900">
              <a:solidFill>
                <a:srgbClr val="FFFFFF"/>
              </a:solidFill>
              <a:latin typeface="Overpass"/>
              <a:ea typeface="Overpass"/>
              <a:cs typeface="Overpass"/>
              <a:sym typeface="Overpass"/>
            </a:endParaRPr>
          </a:p>
        </p:txBody>
      </p:sp>
      <p:pic>
        <p:nvPicPr>
          <p:cNvPr id="3300" name="Google Shape;3300;p380"/>
          <p:cNvPicPr preferRelativeResize="0"/>
          <p:nvPr/>
        </p:nvPicPr>
        <p:blipFill rotWithShape="1">
          <a:blip r:embed="rId3">
            <a:alphaModFix/>
          </a:blip>
          <a:srcRect b="0" l="0" r="67163" t="0"/>
          <a:stretch/>
        </p:blipFill>
        <p:spPr>
          <a:xfrm>
            <a:off x="5938807" y="3140137"/>
            <a:ext cx="424398" cy="331751"/>
          </a:xfrm>
          <a:prstGeom prst="rect">
            <a:avLst/>
          </a:prstGeom>
          <a:noFill/>
          <a:ln>
            <a:noFill/>
          </a:ln>
        </p:spPr>
      </p:pic>
      <p:cxnSp>
        <p:nvCxnSpPr>
          <p:cNvPr id="3301" name="Google Shape;3301;p380"/>
          <p:cNvCxnSpPr>
            <a:stCxn id="3289" idx="2"/>
            <a:endCxn id="3290" idx="0"/>
          </p:cNvCxnSpPr>
          <p:nvPr/>
        </p:nvCxnSpPr>
        <p:spPr>
          <a:xfrm rot="5400000">
            <a:off x="3603625" y="2053775"/>
            <a:ext cx="397200" cy="1539600"/>
          </a:xfrm>
          <a:prstGeom prst="bentConnector3">
            <a:avLst>
              <a:gd fmla="val 50002" name="adj1"/>
            </a:avLst>
          </a:prstGeom>
          <a:noFill/>
          <a:ln cap="flat" cmpd="sng" w="19050">
            <a:solidFill>
              <a:srgbClr val="FFFFFF"/>
            </a:solidFill>
            <a:prstDash val="solid"/>
            <a:round/>
            <a:headEnd len="med" w="med" type="none"/>
            <a:tailEnd len="med" w="med" type="triangle"/>
          </a:ln>
        </p:spPr>
      </p:cxnSp>
      <p:cxnSp>
        <p:nvCxnSpPr>
          <p:cNvPr id="3302" name="Google Shape;3302;p380"/>
          <p:cNvCxnSpPr>
            <a:stCxn id="3289" idx="2"/>
            <a:endCxn id="3293" idx="0"/>
          </p:cNvCxnSpPr>
          <p:nvPr/>
        </p:nvCxnSpPr>
        <p:spPr>
          <a:xfrm rot="5400000">
            <a:off x="4116775" y="2566925"/>
            <a:ext cx="397200" cy="513300"/>
          </a:xfrm>
          <a:prstGeom prst="bentConnector3">
            <a:avLst>
              <a:gd fmla="val 50002" name="adj1"/>
            </a:avLst>
          </a:prstGeom>
          <a:noFill/>
          <a:ln cap="flat" cmpd="sng" w="19050">
            <a:solidFill>
              <a:srgbClr val="FFFFFF"/>
            </a:solidFill>
            <a:prstDash val="solid"/>
            <a:round/>
            <a:headEnd len="med" w="med" type="none"/>
            <a:tailEnd len="med" w="med" type="triangle"/>
          </a:ln>
        </p:spPr>
      </p:cxnSp>
      <p:cxnSp>
        <p:nvCxnSpPr>
          <p:cNvPr id="3303" name="Google Shape;3303;p380"/>
          <p:cNvCxnSpPr>
            <a:stCxn id="3296" idx="0"/>
            <a:endCxn id="3289" idx="2"/>
          </p:cNvCxnSpPr>
          <p:nvPr/>
        </p:nvCxnSpPr>
        <p:spPr>
          <a:xfrm flipH="1" rot="5400000">
            <a:off x="4629952" y="2567087"/>
            <a:ext cx="397200" cy="513000"/>
          </a:xfrm>
          <a:prstGeom prst="bentConnector3">
            <a:avLst>
              <a:gd fmla="val 50002" name="adj1"/>
            </a:avLst>
          </a:prstGeom>
          <a:noFill/>
          <a:ln cap="flat" cmpd="sng" w="19050">
            <a:solidFill>
              <a:srgbClr val="FFFFFF"/>
            </a:solidFill>
            <a:prstDash val="solid"/>
            <a:round/>
            <a:headEnd len="med" w="med" type="triangle"/>
            <a:tailEnd len="med" w="med" type="none"/>
          </a:ln>
        </p:spPr>
      </p:cxnSp>
      <p:cxnSp>
        <p:nvCxnSpPr>
          <p:cNvPr id="3304" name="Google Shape;3304;p380"/>
          <p:cNvCxnSpPr>
            <a:stCxn id="3288" idx="0"/>
            <a:endCxn id="3289" idx="2"/>
          </p:cNvCxnSpPr>
          <p:nvPr/>
        </p:nvCxnSpPr>
        <p:spPr>
          <a:xfrm flipH="1" rot="5400000">
            <a:off x="5143115" y="2053937"/>
            <a:ext cx="397200" cy="1539300"/>
          </a:xfrm>
          <a:prstGeom prst="bentConnector3">
            <a:avLst>
              <a:gd fmla="val 50002" name="adj1"/>
            </a:avLst>
          </a:prstGeom>
          <a:noFill/>
          <a:ln cap="flat" cmpd="sng" w="19050">
            <a:solidFill>
              <a:srgbClr val="FFFFFF"/>
            </a:solidFill>
            <a:prstDash val="solid"/>
            <a:round/>
            <a:headEnd len="med" w="med" type="triangl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8" name="Shape 3308"/>
        <p:cNvGrpSpPr/>
        <p:nvPr/>
      </p:nvGrpSpPr>
      <p:grpSpPr>
        <a:xfrm>
          <a:off x="0" y="0"/>
          <a:ext cx="0" cy="0"/>
          <a:chOff x="0" y="0"/>
          <a:chExt cx="0" cy="0"/>
        </a:xfrm>
      </p:grpSpPr>
      <p:sp>
        <p:nvSpPr>
          <p:cNvPr id="3309" name="Google Shape;3309;p38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3310" name="Google Shape;3310;p38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311" name="Google Shape;3311;p38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Jake Lucky</a:t>
            </a:r>
            <a:endParaRPr sz="900">
              <a:solidFill>
                <a:srgbClr val="999999"/>
              </a:solidFill>
              <a:latin typeface="Overpass Light"/>
              <a:ea typeface="Overpass Light"/>
              <a:cs typeface="Overpass Light"/>
              <a:sym typeface="Overpass Light"/>
            </a:endParaRPr>
          </a:p>
        </p:txBody>
      </p:sp>
      <p:sp>
        <p:nvSpPr>
          <p:cNvPr id="3312" name="Google Shape;3312;p38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solidFill>
                  <a:schemeClr val="dk1"/>
                </a:solidFill>
                <a:latin typeface="Overpass Light"/>
                <a:ea typeface="Overpass Light"/>
                <a:cs typeface="Overpass Light"/>
                <a:sym typeface="Overpass Light"/>
              </a:rPr>
              <a:t>OpenShift Cluster Manager</a:t>
            </a:r>
            <a:r>
              <a:rPr lang="en" sz="2600">
                <a:solidFill>
                  <a:schemeClr val="dk1"/>
                </a:solidFill>
                <a:latin typeface="Overpass Light"/>
                <a:ea typeface="Overpass Light"/>
                <a:cs typeface="Overpass Light"/>
                <a:sym typeface="Overpass Light"/>
              </a:rPr>
              <a:t> </a:t>
            </a:r>
            <a:r>
              <a:rPr b="1" lang="en">
                <a:solidFill>
                  <a:srgbClr val="666666"/>
                </a:solidFill>
                <a:latin typeface="Overpass"/>
                <a:ea typeface="Overpass"/>
                <a:cs typeface="Overpass"/>
                <a:sym typeface="Overpass"/>
              </a:rPr>
              <a:t>cloud.redhat.com/openshift</a:t>
            </a:r>
            <a:endParaRPr sz="2600">
              <a:latin typeface="Overpass Light"/>
              <a:ea typeface="Overpass Light"/>
              <a:cs typeface="Overpass Light"/>
              <a:sym typeface="Overpass Light"/>
            </a:endParaRPr>
          </a:p>
        </p:txBody>
      </p:sp>
      <p:sp>
        <p:nvSpPr>
          <p:cNvPr id="3313" name="Google Shape;3313;p381"/>
          <p:cNvSpPr txBox="1"/>
          <p:nvPr/>
        </p:nvSpPr>
        <p:spPr>
          <a:xfrm>
            <a:off x="343650" y="1212842"/>
            <a:ext cx="4240500" cy="3584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000">
                <a:latin typeface="Overpass"/>
                <a:ea typeface="Overpass"/>
                <a:cs typeface="Overpass"/>
                <a:sym typeface="Overpass"/>
              </a:rPr>
              <a:t>Enhanced OpenShift Web Console Integration</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1000">
                <a:latin typeface="Overpass Light"/>
                <a:ea typeface="Overpass Light"/>
                <a:cs typeface="Overpass Light"/>
                <a:sym typeface="Overpass Light"/>
              </a:rPr>
              <a:t>Bi-directional navigation to and from the OpenShift web console for cluster administrators. Deep linking from OCM to the console where relevant.</a:t>
            </a:r>
            <a:endParaRPr sz="1000">
              <a:solidFill>
                <a:srgbClr val="000000"/>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sz="1000">
              <a:solidFill>
                <a:srgbClr val="000000"/>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rPr b="1" lang="en" sz="1000">
                <a:solidFill>
                  <a:srgbClr val="000000"/>
                </a:solidFill>
                <a:latin typeface="Overpass"/>
                <a:ea typeface="Overpass"/>
                <a:cs typeface="Overpass"/>
                <a:sym typeface="Overpass"/>
              </a:rPr>
              <a:t>OpenShift Dedicated cluster management</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1000">
                <a:solidFill>
                  <a:srgbClr val="000000"/>
                </a:solidFill>
                <a:latin typeface="Overpass Light"/>
                <a:ea typeface="Overpass Light"/>
                <a:cs typeface="Overpass Light"/>
                <a:sym typeface="Overpass Light"/>
              </a:rPr>
              <a:t>Self-service cluster </a:t>
            </a:r>
            <a:r>
              <a:rPr lang="en" sz="1000">
                <a:latin typeface="Overpass Light"/>
                <a:ea typeface="Overpass Light"/>
                <a:cs typeface="Overpass Light"/>
                <a:sym typeface="Overpass Light"/>
              </a:rPr>
              <a:t>provisioning</a:t>
            </a:r>
            <a:r>
              <a:rPr lang="en" sz="1000">
                <a:solidFill>
                  <a:srgbClr val="000000"/>
                </a:solidFill>
                <a:latin typeface="Overpass Light"/>
                <a:ea typeface="Overpass Light"/>
                <a:cs typeface="Overpass Light"/>
                <a:sym typeface="Overpass Light"/>
              </a:rPr>
              <a:t>, scaling, and basic management for OpenShift Dedicated</a:t>
            </a:r>
            <a:r>
              <a:rPr lang="en" sz="1000">
                <a:latin typeface="Overpass Light"/>
                <a:ea typeface="Overpass Light"/>
                <a:cs typeface="Overpass Light"/>
                <a:sym typeface="Overpass Light"/>
              </a:rPr>
              <a:t> customers (4.1+)</a:t>
            </a:r>
            <a:r>
              <a:rPr lang="en" sz="1000">
                <a:solidFill>
                  <a:srgbClr val="000000"/>
                </a:solidFill>
                <a:latin typeface="Overpass Light"/>
                <a:ea typeface="Overpass Light"/>
                <a:cs typeface="Overpass Light"/>
                <a:sym typeface="Overpass Light"/>
              </a:rPr>
              <a:t>.</a:t>
            </a:r>
            <a:endParaRPr sz="1000">
              <a:solidFill>
                <a:srgbClr val="000000"/>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sz="1000">
              <a:solidFill>
                <a:srgbClr val="000000"/>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rPr b="1" lang="en" sz="1000">
                <a:latin typeface="Overpass"/>
                <a:ea typeface="Overpass"/>
                <a:cs typeface="Overpass"/>
                <a:sym typeface="Overpass"/>
              </a:rPr>
              <a:t>Cluster Monitoring</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1000">
                <a:latin typeface="Overpass Light"/>
                <a:ea typeface="Overpass Light"/>
                <a:cs typeface="Overpass Light"/>
                <a:sym typeface="Overpass Light"/>
              </a:rPr>
              <a:t>New tab available on all cluster detail pages helps cluster administrators discover critical issues impacting their clusters</a:t>
            </a:r>
            <a:r>
              <a:rPr lang="en" sz="1000">
                <a:solidFill>
                  <a:srgbClr val="000000"/>
                </a:solidFill>
                <a:latin typeface="Overpass Light"/>
                <a:ea typeface="Overpass Light"/>
                <a:cs typeface="Overpass Light"/>
                <a:sym typeface="Overpass Light"/>
              </a:rPr>
              <a:t>. </a:t>
            </a:r>
            <a:br>
              <a:rPr lang="en" sz="1000">
                <a:latin typeface="Overpass Light"/>
                <a:ea typeface="Overpass Light"/>
                <a:cs typeface="Overpass Light"/>
                <a:sym typeface="Overpass Light"/>
              </a:rPr>
            </a:br>
            <a:endParaRPr sz="1000">
              <a:latin typeface="Overpass Light"/>
              <a:ea typeface="Overpass Light"/>
              <a:cs typeface="Overpass Light"/>
              <a:sym typeface="Overpass Light"/>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Overpass"/>
                <a:ea typeface="Overpass"/>
                <a:cs typeface="Overpass"/>
                <a:sym typeface="Overpass"/>
              </a:rPr>
              <a:t>Cluster Updates &amp; New Metrics</a:t>
            </a:r>
            <a:endParaRPr b="1" sz="10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OCM provides a link to your cluster’s settings page when updates are available for your cluster. Infrastructure provider and region are now captured and displayed for all clusters, where available.</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Overpass"/>
                <a:ea typeface="Overpass"/>
                <a:cs typeface="Overpass"/>
                <a:sym typeface="Overpass"/>
              </a:rPr>
              <a:t>More OpenShift Install Options</a:t>
            </a:r>
            <a:endParaRPr b="1" sz="10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New infrastructure providers, including CodeReady Containers, are now listed as install options.</a:t>
            </a:r>
            <a:endParaRPr sz="1000">
              <a:solidFill>
                <a:schemeClr val="dk1"/>
              </a:solidFill>
              <a:latin typeface="Overpass Light"/>
              <a:ea typeface="Overpass Light"/>
              <a:cs typeface="Overpass Light"/>
              <a:sym typeface="Overpass Light"/>
            </a:endParaRPr>
          </a:p>
        </p:txBody>
      </p:sp>
      <p:pic>
        <p:nvPicPr>
          <p:cNvPr id="3314" name="Google Shape;3314;p381"/>
          <p:cNvPicPr preferRelativeResize="0"/>
          <p:nvPr/>
        </p:nvPicPr>
        <p:blipFill>
          <a:blip r:embed="rId3">
            <a:alphaModFix/>
          </a:blip>
          <a:stretch>
            <a:fillRect/>
          </a:stretch>
        </p:blipFill>
        <p:spPr>
          <a:xfrm>
            <a:off x="4694847" y="1280624"/>
            <a:ext cx="4276125" cy="32527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8" name="Shape 3318"/>
        <p:cNvGrpSpPr/>
        <p:nvPr/>
      </p:nvGrpSpPr>
      <p:grpSpPr>
        <a:xfrm>
          <a:off x="0" y="0"/>
          <a:ext cx="0" cy="0"/>
          <a:chOff x="0" y="0"/>
          <a:chExt cx="0" cy="0"/>
        </a:xfrm>
      </p:grpSpPr>
      <p:sp>
        <p:nvSpPr>
          <p:cNvPr id="3319" name="Google Shape;3319;p38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3320" name="Google Shape;3320;p38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321" name="Google Shape;3321;p382"/>
          <p:cNvSpPr txBox="1"/>
          <p:nvPr/>
        </p:nvSpPr>
        <p:spPr>
          <a:xfrm>
            <a:off x="333500" y="1262800"/>
            <a:ext cx="3926700" cy="27663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Disconnected Cluster Registration</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Register your disconnected clusters with Red Hat to receive support and updates using the online process.</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Subscription Compliance Summary</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View subscription compliance status across all of your clusters at a glance.</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Public Documentation</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Outlining the OpenShift 4 subscription management process, added to the public OCP 4.X docs.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200" u="sng">
                <a:solidFill>
                  <a:schemeClr val="hlink"/>
                </a:solidFill>
                <a:latin typeface="Overpass Light"/>
                <a:ea typeface="Overpass Light"/>
                <a:cs typeface="Overpass Light"/>
                <a:sym typeface="Overpass Light"/>
                <a:hlinkClick r:id="rId3"/>
              </a:rPr>
              <a:t>OCP 4 Subscription Management</a:t>
            </a:r>
            <a:endParaRPr sz="1200">
              <a:solidFill>
                <a:schemeClr val="dk1"/>
              </a:solidFill>
              <a:latin typeface="Overpass Light"/>
              <a:ea typeface="Overpass Light"/>
              <a:cs typeface="Overpass Light"/>
              <a:sym typeface="Overpass Light"/>
            </a:endParaRPr>
          </a:p>
        </p:txBody>
      </p:sp>
      <p:sp>
        <p:nvSpPr>
          <p:cNvPr id="3322" name="Google Shape;3322;p382"/>
          <p:cNvSpPr txBox="1"/>
          <p:nvPr/>
        </p:nvSpPr>
        <p:spPr>
          <a:xfrm>
            <a:off x="333498" y="48345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Jake Lucky</a:t>
            </a:r>
            <a:endParaRPr sz="900">
              <a:solidFill>
                <a:srgbClr val="999999"/>
              </a:solidFill>
              <a:latin typeface="Overpass Light"/>
              <a:ea typeface="Overpass Light"/>
              <a:cs typeface="Overpass Light"/>
              <a:sym typeface="Overpass Light"/>
            </a:endParaRPr>
          </a:p>
        </p:txBody>
      </p:sp>
      <p:sp>
        <p:nvSpPr>
          <p:cNvPr id="3323" name="Google Shape;3323;p382"/>
          <p:cNvSpPr txBox="1"/>
          <p:nvPr/>
        </p:nvSpPr>
        <p:spPr>
          <a:xfrm>
            <a:off x="4642900" y="1262800"/>
            <a:ext cx="4113000" cy="23886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Improved Metrics Collection</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RHEL workers, entitled via RHSM, are automatically excluded from remaining entitlement required for your cluster.</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Infrastructure Node Labeling</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Nodes labeled with the infra node role will be excluded from entitlement required for your cluster.</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pic>
        <p:nvPicPr>
          <p:cNvPr id="3324" name="Google Shape;3324;p382"/>
          <p:cNvPicPr preferRelativeResize="0"/>
          <p:nvPr/>
        </p:nvPicPr>
        <p:blipFill rotWithShape="1">
          <a:blip r:embed="rId4">
            <a:alphaModFix/>
          </a:blip>
          <a:srcRect b="13790" l="2713" r="21073" t="11140"/>
          <a:stretch/>
        </p:blipFill>
        <p:spPr>
          <a:xfrm>
            <a:off x="4411100" y="3165125"/>
            <a:ext cx="4576601" cy="1379175"/>
          </a:xfrm>
          <a:prstGeom prst="rect">
            <a:avLst/>
          </a:prstGeom>
          <a:noFill/>
          <a:ln>
            <a:noFill/>
          </a:ln>
          <a:effectLst>
            <a:outerShdw blurRad="57150" rotWithShape="0" algn="bl" dir="5400000" dist="19050">
              <a:srgbClr val="000000">
                <a:alpha val="50000"/>
              </a:srgbClr>
            </a:outerShdw>
          </a:effectLst>
        </p:spPr>
      </p:pic>
      <p:sp>
        <p:nvSpPr>
          <p:cNvPr id="3325" name="Google Shape;3325;p382"/>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solidFill>
                  <a:schemeClr val="dk1"/>
                </a:solidFill>
                <a:latin typeface="Overpass Light"/>
                <a:ea typeface="Overpass Light"/>
                <a:cs typeface="Overpass Light"/>
                <a:sym typeface="Overpass Light"/>
              </a:rPr>
              <a:t>Subscription Management</a:t>
            </a:r>
            <a:r>
              <a:rPr lang="en" sz="2600">
                <a:solidFill>
                  <a:schemeClr val="dk1"/>
                </a:solidFill>
                <a:latin typeface="Overpass Light"/>
                <a:ea typeface="Overpass Light"/>
                <a:cs typeface="Overpass Light"/>
                <a:sym typeface="Overpass Light"/>
              </a:rPr>
              <a:t> </a:t>
            </a:r>
            <a:r>
              <a:rPr b="1" lang="en">
                <a:solidFill>
                  <a:srgbClr val="666666"/>
                </a:solidFill>
                <a:latin typeface="Overpass"/>
                <a:ea typeface="Overpass"/>
                <a:cs typeface="Overpass"/>
                <a:sym typeface="Overpass"/>
              </a:rPr>
              <a:t>cloud.redhat.com/openshift</a:t>
            </a:r>
            <a:endParaRPr sz="2600">
              <a:latin typeface="Overpass Light"/>
              <a:ea typeface="Overpass Light"/>
              <a:cs typeface="Overpass Light"/>
              <a:sym typeface="Overpass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9" name="Shape 3329"/>
        <p:cNvGrpSpPr/>
        <p:nvPr/>
      </p:nvGrpSpPr>
      <p:grpSpPr>
        <a:xfrm>
          <a:off x="0" y="0"/>
          <a:ext cx="0" cy="0"/>
          <a:chOff x="0" y="0"/>
          <a:chExt cx="0" cy="0"/>
        </a:xfrm>
      </p:grpSpPr>
      <p:sp>
        <p:nvSpPr>
          <p:cNvPr id="3330" name="Google Shape;3330;p383"/>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More visibility for OpenShift Components</a:t>
            </a:r>
            <a:endParaRPr b="1">
              <a:solidFill>
                <a:srgbClr val="666666"/>
              </a:solidFill>
              <a:latin typeface="Overpass"/>
              <a:ea typeface="Overpass"/>
              <a:cs typeface="Overpass"/>
              <a:sym typeface="Overpass"/>
            </a:endParaRPr>
          </a:p>
        </p:txBody>
      </p:sp>
      <p:sp>
        <p:nvSpPr>
          <p:cNvPr id="3331" name="Google Shape;3331;p383"/>
          <p:cNvSpPr txBox="1"/>
          <p:nvPr/>
        </p:nvSpPr>
        <p:spPr>
          <a:xfrm>
            <a:off x="279475" y="1282875"/>
            <a:ext cx="3588000" cy="34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Our goal is to provide a 360° view for Openshift</a:t>
            </a:r>
            <a:endParaRPr b="1" sz="1200">
              <a:solidFill>
                <a:schemeClr val="dk1"/>
              </a:solidFill>
              <a:latin typeface="Overpass"/>
              <a:ea typeface="Overpass"/>
              <a:cs typeface="Overpass"/>
              <a:sym typeface="Overpass"/>
            </a:endParaRPr>
          </a:p>
          <a:p>
            <a:pPr indent="0" lvl="0" marL="0" marR="0" rtl="0" algn="l">
              <a:lnSpc>
                <a:spcPct val="140000"/>
              </a:lnSpc>
              <a:spcBef>
                <a:spcPts val="1000"/>
              </a:spcBef>
              <a:spcAft>
                <a:spcPts val="0"/>
              </a:spcAft>
              <a:buNone/>
            </a:pPr>
            <a:r>
              <a:rPr lang="en" sz="1000">
                <a:solidFill>
                  <a:schemeClr val="dk1"/>
                </a:solidFill>
                <a:latin typeface="Overpass Light"/>
                <a:ea typeface="Overpass Light"/>
                <a:cs typeface="Overpass Light"/>
                <a:sym typeface="Overpass Light"/>
              </a:rPr>
              <a:t>.</a:t>
            </a:r>
            <a:endParaRPr sz="1000">
              <a:solidFill>
                <a:schemeClr val="dk1"/>
              </a:solidFill>
              <a:latin typeface="Overpass Light"/>
              <a:ea typeface="Overpass Light"/>
              <a:cs typeface="Overpass Light"/>
              <a:sym typeface="Overpass Light"/>
            </a:endParaRPr>
          </a:p>
          <a:p>
            <a:pPr indent="0" lvl="0" marL="0" marR="0" rtl="0" algn="l">
              <a:lnSpc>
                <a:spcPct val="115000"/>
              </a:lnSpc>
              <a:spcBef>
                <a:spcPts val="0"/>
              </a:spcBef>
              <a:spcAft>
                <a:spcPts val="1000"/>
              </a:spcAft>
              <a:buNone/>
            </a:pPr>
            <a:r>
              <a:t/>
            </a:r>
            <a:endParaRPr b="1" sz="1200">
              <a:solidFill>
                <a:schemeClr val="dk1"/>
              </a:solidFill>
              <a:latin typeface="Overpass"/>
              <a:ea typeface="Overpass"/>
              <a:cs typeface="Overpass"/>
              <a:sym typeface="Overpass"/>
            </a:endParaRPr>
          </a:p>
        </p:txBody>
      </p:sp>
      <p:sp>
        <p:nvSpPr>
          <p:cNvPr id="3332" name="Google Shape;3332;p383"/>
          <p:cNvSpPr txBox="1"/>
          <p:nvPr/>
        </p:nvSpPr>
        <p:spPr>
          <a:xfrm>
            <a:off x="485250" y="4809900"/>
            <a:ext cx="27540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Christian Heidenreich </a:t>
            </a:r>
            <a:endParaRPr sz="900">
              <a:solidFill>
                <a:srgbClr val="999999"/>
              </a:solidFill>
              <a:latin typeface="Overpass Light"/>
              <a:ea typeface="Overpass Light"/>
              <a:cs typeface="Overpass Light"/>
              <a:sym typeface="Overpass Light"/>
            </a:endParaRPr>
          </a:p>
        </p:txBody>
      </p:sp>
      <p:sp>
        <p:nvSpPr>
          <p:cNvPr id="3333" name="Google Shape;3333;p383"/>
          <p:cNvSpPr txBox="1"/>
          <p:nvPr/>
        </p:nvSpPr>
        <p:spPr>
          <a:xfrm>
            <a:off x="176500" y="1581300"/>
            <a:ext cx="3690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In every release, we are increasing the number of OpenShift components monitored out of the box.</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If you don’t see a component being yet monitored, please reach out the the respective engineering team. </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More than 30 OpenShift-related services we monitor w/ OCP 4.2 (compared to ~5-8 in 3.11).</a:t>
            </a:r>
            <a:endParaRPr sz="1200">
              <a:solidFill>
                <a:schemeClr val="dk1"/>
              </a:solidFill>
              <a:latin typeface="Overpass Light"/>
              <a:ea typeface="Overpass Light"/>
              <a:cs typeface="Overpass Light"/>
              <a:sym typeface="Overpass Light"/>
            </a:endParaRPr>
          </a:p>
        </p:txBody>
      </p:sp>
      <p:sp>
        <p:nvSpPr>
          <p:cNvPr id="3334" name="Google Shape;3334;p38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IMPROVE OBSERVABILITY</a:t>
            </a:r>
            <a:endParaRPr sz="900">
              <a:solidFill>
                <a:srgbClr val="C5000B"/>
              </a:solidFill>
              <a:latin typeface="Overpass SemiBold"/>
              <a:ea typeface="Overpass SemiBold"/>
              <a:cs typeface="Overpass SemiBold"/>
              <a:sym typeface="Overpass SemiBold"/>
            </a:endParaRPr>
          </a:p>
        </p:txBody>
      </p:sp>
      <p:sp>
        <p:nvSpPr>
          <p:cNvPr id="3335" name="Google Shape;3335;p38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pic>
        <p:nvPicPr>
          <p:cNvPr id="3336" name="Google Shape;3336;p383"/>
          <p:cNvPicPr preferRelativeResize="0"/>
          <p:nvPr/>
        </p:nvPicPr>
        <p:blipFill rotWithShape="1">
          <a:blip r:embed="rId3">
            <a:alphaModFix/>
          </a:blip>
          <a:srcRect b="22142" l="7076" r="6313" t="0"/>
          <a:stretch/>
        </p:blipFill>
        <p:spPr>
          <a:xfrm>
            <a:off x="5467650" y="1985626"/>
            <a:ext cx="1701850" cy="1616777"/>
          </a:xfrm>
          <a:prstGeom prst="rect">
            <a:avLst/>
          </a:prstGeom>
          <a:noFill/>
          <a:ln>
            <a:noFill/>
          </a:ln>
        </p:spPr>
      </p:pic>
      <p:sp>
        <p:nvSpPr>
          <p:cNvPr id="3337" name="Google Shape;3337;p383"/>
          <p:cNvSpPr/>
          <p:nvPr/>
        </p:nvSpPr>
        <p:spPr>
          <a:xfrm>
            <a:off x="5085375" y="2853650"/>
            <a:ext cx="2570100" cy="986100"/>
          </a:xfrm>
          <a:prstGeom prst="curvedUpArrow">
            <a:avLst>
              <a:gd fmla="val 25000" name="adj1"/>
              <a:gd fmla="val 49964"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83"/>
          <p:cNvSpPr/>
          <p:nvPr/>
        </p:nvSpPr>
        <p:spPr>
          <a:xfrm rot="10800000">
            <a:off x="4987075" y="1657500"/>
            <a:ext cx="2570100" cy="986100"/>
          </a:xfrm>
          <a:prstGeom prst="curvedUpArrow">
            <a:avLst>
              <a:gd fmla="val 25000" name="adj1"/>
              <a:gd fmla="val 49964"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42" name="Shape 3342"/>
        <p:cNvGrpSpPr/>
        <p:nvPr/>
      </p:nvGrpSpPr>
      <p:grpSpPr>
        <a:xfrm>
          <a:off x="0" y="0"/>
          <a:ext cx="0" cy="0"/>
          <a:chOff x="0" y="0"/>
          <a:chExt cx="0" cy="0"/>
        </a:xfrm>
      </p:grpSpPr>
      <p:sp>
        <p:nvSpPr>
          <p:cNvPr id="3343" name="Google Shape;3343;p384"/>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Configure tolerations for monitoring components</a:t>
            </a:r>
            <a:endParaRPr b="1">
              <a:solidFill>
                <a:srgbClr val="666666"/>
              </a:solidFill>
              <a:latin typeface="Overpass"/>
              <a:ea typeface="Overpass"/>
              <a:cs typeface="Overpass"/>
              <a:sym typeface="Overpass"/>
            </a:endParaRPr>
          </a:p>
        </p:txBody>
      </p:sp>
      <p:sp>
        <p:nvSpPr>
          <p:cNvPr id="3344" name="Google Shape;3344;p384"/>
          <p:cNvSpPr txBox="1"/>
          <p:nvPr/>
        </p:nvSpPr>
        <p:spPr>
          <a:xfrm>
            <a:off x="279475" y="1282875"/>
            <a:ext cx="3588000" cy="34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Allow customers to deploy Prometheus and other components of the cluster monitoring stack on tainted nodes.</a:t>
            </a:r>
            <a:endParaRPr b="1" sz="1200">
              <a:solidFill>
                <a:schemeClr val="dk1"/>
              </a:solidFill>
              <a:latin typeface="Overpass"/>
              <a:ea typeface="Overpass"/>
              <a:cs typeface="Overpass"/>
              <a:sym typeface="Overpass"/>
            </a:endParaRPr>
          </a:p>
          <a:p>
            <a:pPr indent="0" lvl="0" marL="0" marR="0" rtl="0" algn="l">
              <a:lnSpc>
                <a:spcPct val="140000"/>
              </a:lnSpc>
              <a:spcBef>
                <a:spcPts val="1000"/>
              </a:spcBef>
              <a:spcAft>
                <a:spcPts val="0"/>
              </a:spcAft>
              <a:buNone/>
            </a:pPr>
            <a:r>
              <a:rPr lang="en" sz="1000">
                <a:solidFill>
                  <a:schemeClr val="dk1"/>
                </a:solidFill>
                <a:latin typeface="Overpass Light"/>
                <a:ea typeface="Overpass Light"/>
                <a:cs typeface="Overpass Light"/>
                <a:sym typeface="Overpass Light"/>
              </a:rPr>
              <a:t>.</a:t>
            </a:r>
            <a:endParaRPr sz="1000">
              <a:solidFill>
                <a:schemeClr val="dk1"/>
              </a:solidFill>
              <a:latin typeface="Overpass Light"/>
              <a:ea typeface="Overpass Light"/>
              <a:cs typeface="Overpass Light"/>
              <a:sym typeface="Overpass Light"/>
            </a:endParaRPr>
          </a:p>
          <a:p>
            <a:pPr indent="0" lvl="0" marL="0" marR="0" rtl="0" algn="l">
              <a:lnSpc>
                <a:spcPct val="115000"/>
              </a:lnSpc>
              <a:spcBef>
                <a:spcPts val="0"/>
              </a:spcBef>
              <a:spcAft>
                <a:spcPts val="1000"/>
              </a:spcAft>
              <a:buNone/>
            </a:pPr>
            <a:r>
              <a:t/>
            </a:r>
            <a:endParaRPr b="1" sz="1200">
              <a:solidFill>
                <a:schemeClr val="dk1"/>
              </a:solidFill>
              <a:latin typeface="Overpass"/>
              <a:ea typeface="Overpass"/>
              <a:cs typeface="Overpass"/>
              <a:sym typeface="Overpass"/>
            </a:endParaRPr>
          </a:p>
        </p:txBody>
      </p:sp>
      <p:sp>
        <p:nvSpPr>
          <p:cNvPr id="3345" name="Google Shape;3345;p384"/>
          <p:cNvSpPr txBox="1"/>
          <p:nvPr/>
        </p:nvSpPr>
        <p:spPr>
          <a:xfrm>
            <a:off x="485250" y="4809900"/>
            <a:ext cx="27540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Christian Heidenreich </a:t>
            </a:r>
            <a:endParaRPr sz="900">
              <a:solidFill>
                <a:srgbClr val="999999"/>
              </a:solidFill>
              <a:latin typeface="Overpass Light"/>
              <a:ea typeface="Overpass Light"/>
              <a:cs typeface="Overpass Light"/>
              <a:sym typeface="Overpass Light"/>
            </a:endParaRPr>
          </a:p>
        </p:txBody>
      </p:sp>
      <p:sp>
        <p:nvSpPr>
          <p:cNvPr id="3346" name="Google Shape;3346;p38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IMPROVE OBSERVABILITY</a:t>
            </a:r>
            <a:endParaRPr sz="900">
              <a:solidFill>
                <a:srgbClr val="C5000B"/>
              </a:solidFill>
              <a:latin typeface="Overpass SemiBold"/>
              <a:ea typeface="Overpass SemiBold"/>
              <a:cs typeface="Overpass SemiBold"/>
              <a:sym typeface="Overpass SemiBold"/>
            </a:endParaRPr>
          </a:p>
        </p:txBody>
      </p:sp>
      <p:sp>
        <p:nvSpPr>
          <p:cNvPr id="3347" name="Google Shape;3347;p38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348" name="Google Shape;3348;p384"/>
          <p:cNvSpPr txBox="1"/>
          <p:nvPr/>
        </p:nvSpPr>
        <p:spPr>
          <a:xfrm>
            <a:off x="3595550" y="1335625"/>
            <a:ext cx="5385600" cy="318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dk1"/>
                </a:solidFill>
                <a:latin typeface="Overpass Light"/>
                <a:ea typeface="Overpass Light"/>
                <a:cs typeface="Overpass Light"/>
                <a:sym typeface="Overpass Light"/>
              </a:rPr>
              <a:t>1. Edit the cluster-monitoring-config ConfigMap:</a:t>
            </a:r>
            <a:endParaRPr sz="8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sz="8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oc -n openshift-monitoring edit configmap cluster-monitoring-config</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Overpass Light"/>
                <a:ea typeface="Overpass Light"/>
                <a:cs typeface="Overpass Light"/>
                <a:sym typeface="Overpass Light"/>
              </a:rPr>
              <a:t>2. Specify tolerations for the component:</a:t>
            </a:r>
            <a:endParaRPr sz="8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sz="8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apiVersion: v1</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kind: ConfigMap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metadata:</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name: cluster-monitoring-config</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namespace: openshift-monitoring</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data:</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config.yaml: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prometheus: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nodeSelector: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foo: bar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tolerations: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 key: “key1”</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operator: “Equal”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value: “value1”</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effect: “NoSchedule”</a:t>
            </a:r>
            <a:endParaRPr sz="800">
              <a:solidFill>
                <a:schemeClr val="dk1"/>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2" name="Shape 3352"/>
        <p:cNvGrpSpPr/>
        <p:nvPr/>
      </p:nvGrpSpPr>
      <p:grpSpPr>
        <a:xfrm>
          <a:off x="0" y="0"/>
          <a:ext cx="0" cy="0"/>
          <a:chOff x="0" y="0"/>
          <a:chExt cx="0" cy="0"/>
        </a:xfrm>
      </p:grpSpPr>
      <p:sp>
        <p:nvSpPr>
          <p:cNvPr id="3353" name="Google Shape;3353;p385"/>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Metering</a:t>
            </a:r>
            <a:endParaRPr b="1">
              <a:solidFill>
                <a:srgbClr val="666666"/>
              </a:solidFill>
              <a:latin typeface="Overpass"/>
              <a:ea typeface="Overpass"/>
              <a:cs typeface="Overpass"/>
              <a:sym typeface="Overpass"/>
            </a:endParaRPr>
          </a:p>
        </p:txBody>
      </p:sp>
      <p:sp>
        <p:nvSpPr>
          <p:cNvPr id="3354" name="Google Shape;3354;p385"/>
          <p:cNvSpPr txBox="1"/>
          <p:nvPr/>
        </p:nvSpPr>
        <p:spPr>
          <a:xfrm>
            <a:off x="279475" y="1282875"/>
            <a:ext cx="2570100" cy="67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ShowBack</a:t>
            </a:r>
            <a:r>
              <a:rPr b="1" lang="en" sz="1200">
                <a:solidFill>
                  <a:schemeClr val="dk1"/>
                </a:solidFill>
                <a:latin typeface="Overpass"/>
                <a:ea typeface="Overpass"/>
                <a:cs typeface="Overpass"/>
                <a:sym typeface="Overpass"/>
              </a:rPr>
              <a:t>/ChargeBack Reports available from OperatorHub</a:t>
            </a:r>
            <a:endParaRPr b="1" sz="1200">
              <a:solidFill>
                <a:schemeClr val="dk1"/>
              </a:solidFill>
              <a:latin typeface="Overpass"/>
              <a:ea typeface="Overpass"/>
              <a:cs typeface="Overpass"/>
              <a:sym typeface="Overpass"/>
            </a:endParaRPr>
          </a:p>
          <a:p>
            <a:pPr indent="0" lvl="0" marL="0" marR="0" rtl="0" algn="l">
              <a:lnSpc>
                <a:spcPct val="140000"/>
              </a:lnSpc>
              <a:spcBef>
                <a:spcPts val="1000"/>
              </a:spcBef>
              <a:spcAft>
                <a:spcPts val="0"/>
              </a:spcAft>
              <a:buNone/>
            </a:pPr>
            <a:r>
              <a:rPr lang="en" sz="1000">
                <a:solidFill>
                  <a:schemeClr val="dk1"/>
                </a:solidFill>
                <a:latin typeface="Overpass Light"/>
                <a:ea typeface="Overpass Light"/>
                <a:cs typeface="Overpass Light"/>
                <a:sym typeface="Overpass Light"/>
              </a:rPr>
              <a:t>.</a:t>
            </a:r>
            <a:endParaRPr sz="1000">
              <a:solidFill>
                <a:schemeClr val="dk1"/>
              </a:solidFill>
              <a:latin typeface="Overpass Light"/>
              <a:ea typeface="Overpass Light"/>
              <a:cs typeface="Overpass Light"/>
              <a:sym typeface="Overpass Light"/>
            </a:endParaRPr>
          </a:p>
          <a:p>
            <a:pPr indent="0" lvl="0" marL="0" marR="0" rtl="0" algn="l">
              <a:lnSpc>
                <a:spcPct val="115000"/>
              </a:lnSpc>
              <a:spcBef>
                <a:spcPts val="0"/>
              </a:spcBef>
              <a:spcAft>
                <a:spcPts val="1000"/>
              </a:spcAft>
              <a:buNone/>
            </a:pPr>
            <a:r>
              <a:t/>
            </a:r>
            <a:endParaRPr b="1" sz="1200">
              <a:solidFill>
                <a:schemeClr val="dk1"/>
              </a:solidFill>
              <a:latin typeface="Overpass"/>
              <a:ea typeface="Overpass"/>
              <a:cs typeface="Overpass"/>
              <a:sym typeface="Overpass"/>
            </a:endParaRPr>
          </a:p>
        </p:txBody>
      </p:sp>
      <p:sp>
        <p:nvSpPr>
          <p:cNvPr id="3355" name="Google Shape;3355;p385"/>
          <p:cNvSpPr txBox="1"/>
          <p:nvPr/>
        </p:nvSpPr>
        <p:spPr>
          <a:xfrm>
            <a:off x="485250" y="4809900"/>
            <a:ext cx="27540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Christian Heidenreich </a:t>
            </a:r>
            <a:endParaRPr sz="900">
              <a:solidFill>
                <a:srgbClr val="999999"/>
              </a:solidFill>
              <a:latin typeface="Overpass Light"/>
              <a:ea typeface="Overpass Light"/>
              <a:cs typeface="Overpass Light"/>
              <a:sym typeface="Overpass Light"/>
            </a:endParaRPr>
          </a:p>
        </p:txBody>
      </p:sp>
      <p:pic>
        <p:nvPicPr>
          <p:cNvPr id="3356" name="Google Shape;3356;p385"/>
          <p:cNvPicPr preferRelativeResize="0"/>
          <p:nvPr/>
        </p:nvPicPr>
        <p:blipFill rotWithShape="1">
          <a:blip r:embed="rId3">
            <a:alphaModFix/>
          </a:blip>
          <a:srcRect b="13143" l="0" r="1293" t="9992"/>
          <a:stretch/>
        </p:blipFill>
        <p:spPr>
          <a:xfrm>
            <a:off x="3671225" y="1222950"/>
            <a:ext cx="4793720" cy="2332874"/>
          </a:xfrm>
          <a:prstGeom prst="rect">
            <a:avLst/>
          </a:prstGeom>
          <a:noFill/>
          <a:ln>
            <a:noFill/>
          </a:ln>
        </p:spPr>
      </p:pic>
      <p:sp>
        <p:nvSpPr>
          <p:cNvPr id="3357" name="Google Shape;3357;p385"/>
          <p:cNvSpPr/>
          <p:nvPr/>
        </p:nvSpPr>
        <p:spPr>
          <a:xfrm>
            <a:off x="4172450" y="3783150"/>
            <a:ext cx="947400" cy="834900"/>
          </a:xfrm>
          <a:prstGeom prst="bracketPair">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CPU</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Memory</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Storage</a:t>
            </a:r>
            <a:endParaRPr sz="1000">
              <a:latin typeface="Overpass SemiBold"/>
              <a:ea typeface="Overpass SemiBold"/>
              <a:cs typeface="Overpass SemiBold"/>
              <a:sym typeface="Overpass SemiBold"/>
            </a:endParaRPr>
          </a:p>
        </p:txBody>
      </p:sp>
      <p:sp>
        <p:nvSpPr>
          <p:cNvPr id="3358" name="Google Shape;3358;p385"/>
          <p:cNvSpPr/>
          <p:nvPr/>
        </p:nvSpPr>
        <p:spPr>
          <a:xfrm>
            <a:off x="5528271" y="3783150"/>
            <a:ext cx="1020300" cy="834900"/>
          </a:xfrm>
          <a:prstGeom prst="bracketPair">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Request</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Actual Usage</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Utilization %</a:t>
            </a:r>
            <a:endParaRPr sz="1000">
              <a:latin typeface="Overpass SemiBold"/>
              <a:ea typeface="Overpass SemiBold"/>
              <a:cs typeface="Overpass SemiBold"/>
              <a:sym typeface="Overpass SemiBold"/>
            </a:endParaRPr>
          </a:p>
        </p:txBody>
      </p:sp>
      <p:sp>
        <p:nvSpPr>
          <p:cNvPr id="3359" name="Google Shape;3359;p385"/>
          <p:cNvSpPr/>
          <p:nvPr/>
        </p:nvSpPr>
        <p:spPr>
          <a:xfrm>
            <a:off x="6958428" y="3783150"/>
            <a:ext cx="947400" cy="834900"/>
          </a:xfrm>
          <a:prstGeom prst="bracketPair">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Pod</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Namespace</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Node</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Cluster</a:t>
            </a:r>
            <a:endParaRPr sz="1000">
              <a:latin typeface="Overpass SemiBold"/>
              <a:ea typeface="Overpass SemiBold"/>
              <a:cs typeface="Overpass SemiBold"/>
              <a:sym typeface="Overpass SemiBold"/>
            </a:endParaRPr>
          </a:p>
        </p:txBody>
      </p:sp>
      <p:sp>
        <p:nvSpPr>
          <p:cNvPr id="3360" name="Google Shape;3360;p385"/>
          <p:cNvSpPr/>
          <p:nvPr/>
        </p:nvSpPr>
        <p:spPr>
          <a:xfrm>
            <a:off x="5233649" y="4098721"/>
            <a:ext cx="203700" cy="203700"/>
          </a:xfrm>
          <a:prstGeom prst="mathMultiply">
            <a:avLst>
              <a:gd fmla="val 23520" name="adj1"/>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85"/>
          <p:cNvSpPr/>
          <p:nvPr/>
        </p:nvSpPr>
        <p:spPr>
          <a:xfrm>
            <a:off x="6647256" y="4098721"/>
            <a:ext cx="203700" cy="203700"/>
          </a:xfrm>
          <a:prstGeom prst="mathMultiply">
            <a:avLst>
              <a:gd fmla="val 23520" name="adj1"/>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85"/>
          <p:cNvSpPr txBox="1"/>
          <p:nvPr/>
        </p:nvSpPr>
        <p:spPr>
          <a:xfrm>
            <a:off x="176500" y="18099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Base functionality on all providers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Tie into cloud providers for $$</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Included reports for 80% use-case</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Customers can write custom reports and time periods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Offer basic UI reporting but main use is to plug into customer’s BI tool of choice</a:t>
            </a:r>
            <a:endParaRPr sz="1200">
              <a:solidFill>
                <a:schemeClr val="dk1"/>
              </a:solidFill>
              <a:latin typeface="Overpass Light"/>
              <a:ea typeface="Overpass Light"/>
              <a:cs typeface="Overpass Light"/>
              <a:sym typeface="Overpass Light"/>
            </a:endParaRPr>
          </a:p>
        </p:txBody>
      </p:sp>
      <p:sp>
        <p:nvSpPr>
          <p:cNvPr id="3363" name="Google Shape;3363;p38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IMPROVE OBSERVABILITY</a:t>
            </a:r>
            <a:endParaRPr sz="900">
              <a:solidFill>
                <a:srgbClr val="C5000B"/>
              </a:solidFill>
              <a:latin typeface="Overpass SemiBold"/>
              <a:ea typeface="Overpass SemiBold"/>
              <a:cs typeface="Overpass SemiBold"/>
              <a:sym typeface="Overpass SemiBold"/>
            </a:endParaRPr>
          </a:p>
        </p:txBody>
      </p:sp>
      <p:sp>
        <p:nvSpPr>
          <p:cNvPr id="3364" name="Google Shape;3364;p38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8" name="Shape 3368"/>
        <p:cNvGrpSpPr/>
        <p:nvPr/>
      </p:nvGrpSpPr>
      <p:grpSpPr>
        <a:xfrm>
          <a:off x="0" y="0"/>
          <a:ext cx="0" cy="0"/>
          <a:chOff x="0" y="0"/>
          <a:chExt cx="0" cy="0"/>
        </a:xfrm>
      </p:grpSpPr>
      <p:sp>
        <p:nvSpPr>
          <p:cNvPr id="3369" name="Google Shape;3369;p386"/>
          <p:cNvSpPr txBox="1"/>
          <p:nvPr>
            <p:ph type="title"/>
          </p:nvPr>
        </p:nvSpPr>
        <p:spPr>
          <a:xfrm>
            <a:off x="1314450" y="695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Cluster Logging </a:t>
            </a:r>
            <a:endParaRPr sz="2600"/>
          </a:p>
        </p:txBody>
      </p:sp>
      <p:sp>
        <p:nvSpPr>
          <p:cNvPr id="3370" name="Google Shape;3370;p38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IMPROVE OBSERVABILITY</a:t>
            </a:r>
            <a:endParaRPr sz="900">
              <a:solidFill>
                <a:srgbClr val="C5000B"/>
              </a:solidFill>
              <a:latin typeface="Overpass SemiBold"/>
              <a:ea typeface="Overpass SemiBold"/>
              <a:cs typeface="Overpass SemiBold"/>
              <a:sym typeface="Overpass SemiBold"/>
            </a:endParaRPr>
          </a:p>
        </p:txBody>
      </p:sp>
      <p:sp>
        <p:nvSpPr>
          <p:cNvPr id="3371" name="Google Shape;3371;p386"/>
          <p:cNvSpPr txBox="1"/>
          <p:nvPr/>
        </p:nvSpPr>
        <p:spPr>
          <a:xfrm>
            <a:off x="343650" y="1339000"/>
            <a:ext cx="3695400" cy="1489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Overall performance improvements in collecting logs in 4.x w/ fluentd</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Tripled the amount of logs we collect and at the same time reduced resource consumption by ~50%</a:t>
            </a:r>
            <a:endParaRPr sz="1200">
              <a:solidFill>
                <a:schemeClr val="dk1"/>
              </a:solidFill>
              <a:latin typeface="Overpass Light"/>
              <a:ea typeface="Overpass Light"/>
              <a:cs typeface="Overpass Light"/>
              <a:sym typeface="Overpass Light"/>
            </a:endParaRPr>
          </a:p>
        </p:txBody>
      </p:sp>
      <p:sp>
        <p:nvSpPr>
          <p:cNvPr id="3372" name="Google Shape;3372;p38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373" name="Google Shape;3373;p38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Christian Heidenreich</a:t>
            </a:r>
            <a:endParaRPr sz="900">
              <a:solidFill>
                <a:srgbClr val="999999"/>
              </a:solidFill>
              <a:latin typeface="Overpass Light"/>
              <a:ea typeface="Overpass Light"/>
              <a:cs typeface="Overpass Light"/>
              <a:sym typeface="Overpass Light"/>
            </a:endParaRPr>
          </a:p>
        </p:txBody>
      </p:sp>
      <p:graphicFrame>
        <p:nvGraphicFramePr>
          <p:cNvPr id="3374" name="Google Shape;3374;p386"/>
          <p:cNvGraphicFramePr/>
          <p:nvPr/>
        </p:nvGraphicFramePr>
        <p:xfrm>
          <a:off x="4686150" y="1338925"/>
          <a:ext cx="3000000" cy="3000000"/>
        </p:xfrm>
        <a:graphic>
          <a:graphicData uri="http://schemas.openxmlformats.org/drawingml/2006/table">
            <a:tbl>
              <a:tblPr>
                <a:noFill/>
                <a:tableStyleId>{3D8489E7-2D54-49E9-B752-E0E336A2EEB7}</a:tableStyleId>
              </a:tblPr>
              <a:tblGrid>
                <a:gridCol w="1847700"/>
                <a:gridCol w="1847700"/>
              </a:tblGrid>
              <a:tr h="233625">
                <a:tc>
                  <a:txBody>
                    <a:bodyPr/>
                    <a:lstStyle/>
                    <a:p>
                      <a:pPr indent="0" lvl="0" marL="0" rtl="0" algn="ctr">
                        <a:spcBef>
                          <a:spcPts val="0"/>
                        </a:spcBef>
                        <a:spcAft>
                          <a:spcPts val="0"/>
                        </a:spcAft>
                        <a:buNone/>
                      </a:pPr>
                      <a:r>
                        <a:rPr b="1" lang="en">
                          <a:latin typeface="Overpass"/>
                          <a:ea typeface="Overpass"/>
                          <a:cs typeface="Overpass"/>
                          <a:sym typeface="Overpass"/>
                        </a:rPr>
                        <a:t>3.11</a:t>
                      </a:r>
                      <a:endParaRPr b="1">
                        <a:latin typeface="Overpass"/>
                        <a:ea typeface="Overpass"/>
                        <a:cs typeface="Overpass"/>
                        <a:sym typeface="Overpass"/>
                      </a:endParaRPr>
                    </a:p>
                  </a:txBody>
                  <a:tcPr marT="91425" marB="91425" marR="91425" marL="91425"/>
                </a:tc>
                <a:tc>
                  <a:txBody>
                    <a:bodyPr/>
                    <a:lstStyle/>
                    <a:p>
                      <a:pPr indent="0" lvl="0" marL="0" rtl="0" algn="ct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a:txBody>
                  <a:tcPr marT="91425" marB="91425" marR="91425" marL="91425"/>
                </a:tc>
              </a:tr>
              <a:tr h="759725">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Overpass"/>
                          <a:ea typeface="Overpass"/>
                          <a:cs typeface="Overpass"/>
                          <a:sym typeface="Overpass"/>
                        </a:rPr>
                        <a:t>750 - 1000</a:t>
                      </a:r>
                      <a:r>
                        <a:rPr lang="en" sz="1000">
                          <a:solidFill>
                            <a:schemeClr val="dk1"/>
                          </a:solidFill>
                          <a:latin typeface="Overpass"/>
                          <a:ea typeface="Overpass"/>
                          <a:cs typeface="Overpass"/>
                          <a:sym typeface="Overpass"/>
                        </a:rPr>
                        <a:t> 1Kb messages/second/fluentd over 10 namespaces at </a:t>
                      </a:r>
                      <a:r>
                        <a:rPr b="1" lang="en" sz="1000">
                          <a:solidFill>
                            <a:schemeClr val="dk1"/>
                          </a:solidFill>
                          <a:latin typeface="Overpass"/>
                          <a:ea typeface="Overpass"/>
                          <a:cs typeface="Overpass"/>
                          <a:sym typeface="Overpass"/>
                        </a:rPr>
                        <a:t>~600Mb</a:t>
                      </a:r>
                      <a:r>
                        <a:rPr lang="en" sz="1000">
                          <a:solidFill>
                            <a:schemeClr val="dk1"/>
                          </a:solidFill>
                          <a:latin typeface="Overpass"/>
                          <a:ea typeface="Overpass"/>
                          <a:cs typeface="Overpass"/>
                          <a:sym typeface="Overpass"/>
                        </a:rPr>
                        <a:t> RSS memory used and </a:t>
                      </a:r>
                      <a:r>
                        <a:rPr b="1" lang="en" sz="1000">
                          <a:solidFill>
                            <a:schemeClr val="dk1"/>
                          </a:solidFill>
                          <a:latin typeface="Overpass"/>
                          <a:ea typeface="Overpass"/>
                          <a:cs typeface="Overpass"/>
                          <a:sym typeface="Overpass"/>
                        </a:rPr>
                        <a:t>75-85%</a:t>
                      </a:r>
                      <a:r>
                        <a:rPr lang="en" sz="1000">
                          <a:solidFill>
                            <a:schemeClr val="dk1"/>
                          </a:solidFill>
                          <a:latin typeface="Overpass"/>
                          <a:ea typeface="Overpass"/>
                          <a:cs typeface="Overpass"/>
                          <a:sym typeface="Overpass"/>
                        </a:rPr>
                        <a:t> utilization of a single core.</a:t>
                      </a:r>
                      <a:endParaRPr sz="1000">
                        <a:latin typeface="Overpass"/>
                        <a:ea typeface="Overpass"/>
                        <a:cs typeface="Overpass"/>
                        <a:sym typeface="Overpas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Overpass"/>
                          <a:ea typeface="Overpass"/>
                          <a:cs typeface="Overpass"/>
                          <a:sym typeface="Overpass"/>
                        </a:rPr>
                        <a:t>2250 - 2500</a:t>
                      </a:r>
                      <a:r>
                        <a:rPr lang="en" sz="1000">
                          <a:solidFill>
                            <a:schemeClr val="dk1"/>
                          </a:solidFill>
                          <a:latin typeface="Overpass"/>
                          <a:ea typeface="Overpass"/>
                          <a:cs typeface="Overpass"/>
                          <a:sym typeface="Overpass"/>
                        </a:rPr>
                        <a:t> 1Kb messages/second/fluentd over 10 namespaces at </a:t>
                      </a:r>
                      <a:r>
                        <a:rPr b="1" lang="en" sz="1000">
                          <a:solidFill>
                            <a:schemeClr val="dk1"/>
                          </a:solidFill>
                          <a:latin typeface="Overpass"/>
                          <a:ea typeface="Overpass"/>
                          <a:cs typeface="Overpass"/>
                          <a:sym typeface="Overpass"/>
                        </a:rPr>
                        <a:t>~325Mb</a:t>
                      </a:r>
                      <a:r>
                        <a:rPr lang="en" sz="1000">
                          <a:solidFill>
                            <a:schemeClr val="dk1"/>
                          </a:solidFill>
                          <a:latin typeface="Overpass"/>
                          <a:ea typeface="Overpass"/>
                          <a:cs typeface="Overpass"/>
                          <a:sym typeface="Overpass"/>
                        </a:rPr>
                        <a:t> RSS memory used and </a:t>
                      </a:r>
                      <a:r>
                        <a:rPr b="1" lang="en" sz="1000">
                          <a:solidFill>
                            <a:schemeClr val="dk1"/>
                          </a:solidFill>
                          <a:latin typeface="Overpass"/>
                          <a:ea typeface="Overpass"/>
                          <a:cs typeface="Overpass"/>
                          <a:sym typeface="Overpass"/>
                        </a:rPr>
                        <a:t>35%</a:t>
                      </a:r>
                      <a:r>
                        <a:rPr lang="en" sz="1000">
                          <a:solidFill>
                            <a:schemeClr val="dk1"/>
                          </a:solidFill>
                          <a:latin typeface="Overpass"/>
                          <a:ea typeface="Overpass"/>
                          <a:cs typeface="Overpass"/>
                          <a:sym typeface="Overpass"/>
                        </a:rPr>
                        <a:t> utilization of a single core.</a:t>
                      </a:r>
                      <a:endParaRPr sz="1000">
                        <a:latin typeface="Overpass"/>
                        <a:ea typeface="Overpass"/>
                        <a:cs typeface="Overpass"/>
                        <a:sym typeface="Overpass"/>
                      </a:endParaRPr>
                    </a:p>
                  </a:txBody>
                  <a:tcPr marT="91425" marB="91425" marR="91425" marL="91425"/>
                </a:tc>
              </a:tr>
            </a:tbl>
          </a:graphicData>
        </a:graphic>
      </p:graphicFrame>
      <p:sp>
        <p:nvSpPr>
          <p:cNvPr id="3375" name="Google Shape;3375;p386"/>
          <p:cNvSpPr txBox="1"/>
          <p:nvPr/>
        </p:nvSpPr>
        <p:spPr>
          <a:xfrm>
            <a:off x="343650" y="3307888"/>
            <a:ext cx="3695400" cy="894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Be notified when something is wrong with Fluentd with new alerting rules in OCP 4.2. </a:t>
            </a:r>
            <a:endParaRPr sz="1200">
              <a:solidFill>
                <a:schemeClr val="dk1"/>
              </a:solidFill>
              <a:latin typeface="Overpass Light"/>
              <a:ea typeface="Overpass Light"/>
              <a:cs typeface="Overpass Light"/>
              <a:sym typeface="Overpass Light"/>
            </a:endParaRPr>
          </a:p>
        </p:txBody>
      </p:sp>
      <p:cxnSp>
        <p:nvCxnSpPr>
          <p:cNvPr id="3376" name="Google Shape;3376;p386"/>
          <p:cNvCxnSpPr/>
          <p:nvPr/>
        </p:nvCxnSpPr>
        <p:spPr>
          <a:xfrm>
            <a:off x="245400" y="3060175"/>
            <a:ext cx="8317200" cy="0"/>
          </a:xfrm>
          <a:prstGeom prst="straightConnector1">
            <a:avLst/>
          </a:prstGeom>
          <a:noFill/>
          <a:ln cap="flat" cmpd="sng" w="9525">
            <a:solidFill>
              <a:schemeClr val="dk2"/>
            </a:solidFill>
            <a:prstDash val="solid"/>
            <a:round/>
            <a:headEnd len="med" w="med" type="none"/>
            <a:tailEnd len="med" w="med" type="none"/>
          </a:ln>
        </p:spPr>
      </p:cxnSp>
      <p:pic>
        <p:nvPicPr>
          <p:cNvPr id="3377" name="Google Shape;3377;p386"/>
          <p:cNvPicPr preferRelativeResize="0"/>
          <p:nvPr/>
        </p:nvPicPr>
        <p:blipFill rotWithShape="1">
          <a:blip r:embed="rId3">
            <a:alphaModFix/>
          </a:blip>
          <a:srcRect b="22142" l="7076" r="6313" t="0"/>
          <a:stretch/>
        </p:blipFill>
        <p:spPr>
          <a:xfrm>
            <a:off x="7126745" y="3447132"/>
            <a:ext cx="805524" cy="765251"/>
          </a:xfrm>
          <a:prstGeom prst="rect">
            <a:avLst/>
          </a:prstGeom>
          <a:noFill/>
          <a:ln>
            <a:noFill/>
          </a:ln>
        </p:spPr>
      </p:pic>
      <p:sp>
        <p:nvSpPr>
          <p:cNvPr id="3378" name="Google Shape;3378;p386"/>
          <p:cNvSpPr/>
          <p:nvPr/>
        </p:nvSpPr>
        <p:spPr>
          <a:xfrm>
            <a:off x="6945805" y="3857985"/>
            <a:ext cx="1216500" cy="466800"/>
          </a:xfrm>
          <a:prstGeom prst="curvedUpArrow">
            <a:avLst>
              <a:gd fmla="val 25000" name="adj1"/>
              <a:gd fmla="val 49964"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86"/>
          <p:cNvSpPr/>
          <p:nvPr/>
        </p:nvSpPr>
        <p:spPr>
          <a:xfrm rot="10800000">
            <a:off x="6899266" y="3291764"/>
            <a:ext cx="1216500" cy="466800"/>
          </a:xfrm>
          <a:prstGeom prst="curvedUpArrow">
            <a:avLst>
              <a:gd fmla="val 25000" name="adj1"/>
              <a:gd fmla="val 49964"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3" name="Shape 3383"/>
        <p:cNvGrpSpPr/>
        <p:nvPr/>
      </p:nvGrpSpPr>
      <p:grpSpPr>
        <a:xfrm>
          <a:off x="0" y="0"/>
          <a:ext cx="0" cy="0"/>
          <a:chOff x="0" y="0"/>
          <a:chExt cx="0" cy="0"/>
        </a:xfrm>
      </p:grpSpPr>
      <p:sp>
        <p:nvSpPr>
          <p:cNvPr id="3384" name="Google Shape;3384;p38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85" name="Google Shape;3385;p387"/>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A broad ecosystem of workloads</a:t>
            </a:r>
            <a:endParaRPr sz="2400">
              <a:solidFill>
                <a:srgbClr val="FFFFFF"/>
              </a:solidFill>
              <a:latin typeface="Overpass"/>
              <a:ea typeface="Overpass"/>
              <a:cs typeface="Overpass"/>
              <a:sym typeface="Overpass"/>
            </a:endParaRPr>
          </a:p>
        </p:txBody>
      </p:sp>
      <p:sp>
        <p:nvSpPr>
          <p:cNvPr id="3386" name="Google Shape;3386;p387"/>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Overpass"/>
                <a:ea typeface="Overpass"/>
                <a:cs typeface="Overpass"/>
                <a:sym typeface="Overpass"/>
              </a:rPr>
              <a:t>Operator-backed services allow for a</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SaaS experience on your own infrastructure</a:t>
            </a:r>
            <a:endParaRPr sz="1600">
              <a:solidFill>
                <a:srgbClr val="FFFFFF"/>
              </a:solidFill>
              <a:latin typeface="Overpass"/>
              <a:ea typeface="Overpass"/>
              <a:cs typeface="Overpass"/>
              <a:sym typeface="Overpass"/>
            </a:endParaRPr>
          </a:p>
        </p:txBody>
      </p:sp>
      <p:grpSp>
        <p:nvGrpSpPr>
          <p:cNvPr id="3387" name="Google Shape;3387;p387"/>
          <p:cNvGrpSpPr/>
          <p:nvPr/>
        </p:nvGrpSpPr>
        <p:grpSpPr>
          <a:xfrm>
            <a:off x="4112283" y="2687852"/>
            <a:ext cx="915586" cy="891841"/>
            <a:chOff x="1019543" y="127700"/>
            <a:chExt cx="973200" cy="947960"/>
          </a:xfrm>
        </p:grpSpPr>
        <p:sp>
          <p:nvSpPr>
            <p:cNvPr id="3388" name="Google Shape;3388;p387"/>
            <p:cNvSpPr/>
            <p:nvPr/>
          </p:nvSpPr>
          <p:spPr>
            <a:xfrm>
              <a:off x="1039825" y="127700"/>
              <a:ext cx="914100" cy="914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9" name="Google Shape;3389;p387"/>
            <p:cNvPicPr preferRelativeResize="0"/>
            <p:nvPr/>
          </p:nvPicPr>
          <p:blipFill rotWithShape="1">
            <a:blip r:embed="rId3">
              <a:alphaModFix/>
            </a:blip>
            <a:srcRect b="9726" l="5808" r="59557" t="14699"/>
            <a:stretch/>
          </p:blipFill>
          <p:spPr>
            <a:xfrm>
              <a:off x="1019543" y="161510"/>
              <a:ext cx="973200" cy="914150"/>
            </a:xfrm>
            <a:prstGeom prst="rect">
              <a:avLst/>
            </a:prstGeom>
            <a:noFill/>
            <a:ln>
              <a:noFill/>
            </a:ln>
          </p:spPr>
        </p:pic>
      </p:grpSp>
      <p:cxnSp>
        <p:nvCxnSpPr>
          <p:cNvPr id="3390" name="Google Shape;3390;p387"/>
          <p:cNvCxnSpPr/>
          <p:nvPr/>
        </p:nvCxnSpPr>
        <p:spPr>
          <a:xfrm rot="10800000">
            <a:off x="3700544" y="2692943"/>
            <a:ext cx="519300" cy="202500"/>
          </a:xfrm>
          <a:prstGeom prst="straightConnector1">
            <a:avLst/>
          </a:prstGeom>
          <a:noFill/>
          <a:ln cap="flat" cmpd="sng" w="19050">
            <a:solidFill>
              <a:srgbClr val="FFFFFF"/>
            </a:solidFill>
            <a:prstDash val="solid"/>
            <a:round/>
            <a:headEnd len="med" w="med" type="none"/>
            <a:tailEnd len="med" w="med" type="none"/>
          </a:ln>
        </p:spPr>
      </p:cxnSp>
      <p:cxnSp>
        <p:nvCxnSpPr>
          <p:cNvPr id="3391" name="Google Shape;3391;p387"/>
          <p:cNvCxnSpPr/>
          <p:nvPr/>
        </p:nvCxnSpPr>
        <p:spPr>
          <a:xfrm rot="10800000">
            <a:off x="3704911" y="2448237"/>
            <a:ext cx="0" cy="253500"/>
          </a:xfrm>
          <a:prstGeom prst="straightConnector1">
            <a:avLst/>
          </a:prstGeom>
          <a:noFill/>
          <a:ln cap="flat" cmpd="sng" w="19050">
            <a:solidFill>
              <a:srgbClr val="FFFFFF"/>
            </a:solidFill>
            <a:prstDash val="solid"/>
            <a:round/>
            <a:headEnd len="med" w="med" type="none"/>
            <a:tailEnd len="med" w="med" type="oval"/>
          </a:ln>
        </p:spPr>
      </p:cxnSp>
      <p:sp>
        <p:nvSpPr>
          <p:cNvPr id="3392" name="Google Shape;3392;p387"/>
          <p:cNvSpPr txBox="1"/>
          <p:nvPr/>
        </p:nvSpPr>
        <p:spPr>
          <a:xfrm>
            <a:off x="2790178" y="2134083"/>
            <a:ext cx="11622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Overpass"/>
                <a:ea typeface="Overpass"/>
                <a:cs typeface="Overpass"/>
                <a:sym typeface="Overpass"/>
              </a:rPr>
              <a:t>Relational DBs</a:t>
            </a:r>
            <a:endParaRPr sz="1000">
              <a:solidFill>
                <a:srgbClr val="FFFFFF"/>
              </a:solidFill>
              <a:latin typeface="Overpass"/>
              <a:ea typeface="Overpass"/>
              <a:cs typeface="Overpass"/>
              <a:sym typeface="Overpass"/>
            </a:endParaRPr>
          </a:p>
        </p:txBody>
      </p:sp>
      <p:sp>
        <p:nvSpPr>
          <p:cNvPr id="3393" name="Google Shape;3393;p387"/>
          <p:cNvSpPr txBox="1"/>
          <p:nvPr/>
        </p:nvSpPr>
        <p:spPr>
          <a:xfrm>
            <a:off x="2490237" y="2953797"/>
            <a:ext cx="11622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Overpass"/>
                <a:ea typeface="Overpass"/>
                <a:cs typeface="Overpass"/>
                <a:sym typeface="Overpass"/>
              </a:rPr>
              <a:t>NoSQL DBs</a:t>
            </a:r>
            <a:endParaRPr sz="1000">
              <a:solidFill>
                <a:srgbClr val="FFFFFF"/>
              </a:solidFill>
              <a:latin typeface="Overpass"/>
              <a:ea typeface="Overpass"/>
              <a:cs typeface="Overpass"/>
              <a:sym typeface="Overpass"/>
            </a:endParaRPr>
          </a:p>
        </p:txBody>
      </p:sp>
      <p:sp>
        <p:nvSpPr>
          <p:cNvPr id="3394" name="Google Shape;3394;p387"/>
          <p:cNvSpPr txBox="1"/>
          <p:nvPr/>
        </p:nvSpPr>
        <p:spPr>
          <a:xfrm>
            <a:off x="3627765" y="3872602"/>
            <a:ext cx="1162200" cy="3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Storage</a:t>
            </a:r>
            <a:endParaRPr sz="1000">
              <a:solidFill>
                <a:srgbClr val="FFFFFF"/>
              </a:solidFill>
              <a:latin typeface="Overpass"/>
              <a:ea typeface="Overpass"/>
              <a:cs typeface="Overpass"/>
              <a:sym typeface="Overpass"/>
            </a:endParaRPr>
          </a:p>
        </p:txBody>
      </p:sp>
      <p:sp>
        <p:nvSpPr>
          <p:cNvPr id="3395" name="Google Shape;3395;p387"/>
          <p:cNvSpPr txBox="1"/>
          <p:nvPr/>
        </p:nvSpPr>
        <p:spPr>
          <a:xfrm>
            <a:off x="5264462" y="3643804"/>
            <a:ext cx="1162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Messaging</a:t>
            </a:r>
            <a:endParaRPr sz="1000">
              <a:solidFill>
                <a:srgbClr val="FFFFFF"/>
              </a:solidFill>
              <a:latin typeface="Overpass"/>
              <a:ea typeface="Overpass"/>
              <a:cs typeface="Overpass"/>
              <a:sym typeface="Overpass"/>
            </a:endParaRPr>
          </a:p>
        </p:txBody>
      </p:sp>
      <p:sp>
        <p:nvSpPr>
          <p:cNvPr id="3396" name="Google Shape;3396;p387"/>
          <p:cNvSpPr txBox="1"/>
          <p:nvPr/>
        </p:nvSpPr>
        <p:spPr>
          <a:xfrm>
            <a:off x="5470221" y="2761401"/>
            <a:ext cx="1162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Security</a:t>
            </a:r>
            <a:endParaRPr sz="1000">
              <a:solidFill>
                <a:srgbClr val="FFFFFF"/>
              </a:solidFill>
              <a:latin typeface="Overpass"/>
              <a:ea typeface="Overpass"/>
              <a:cs typeface="Overpass"/>
              <a:sym typeface="Overpass"/>
            </a:endParaRPr>
          </a:p>
        </p:txBody>
      </p:sp>
      <p:sp>
        <p:nvSpPr>
          <p:cNvPr id="3397" name="Google Shape;3397;p387"/>
          <p:cNvSpPr txBox="1"/>
          <p:nvPr/>
        </p:nvSpPr>
        <p:spPr>
          <a:xfrm>
            <a:off x="5430106" y="2389868"/>
            <a:ext cx="1162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Monitoring</a:t>
            </a:r>
            <a:endParaRPr sz="1000">
              <a:solidFill>
                <a:srgbClr val="FFFFFF"/>
              </a:solidFill>
              <a:latin typeface="Overpass"/>
              <a:ea typeface="Overpass"/>
              <a:cs typeface="Overpass"/>
              <a:sym typeface="Overpass"/>
            </a:endParaRPr>
          </a:p>
        </p:txBody>
      </p:sp>
      <p:cxnSp>
        <p:nvCxnSpPr>
          <p:cNvPr id="3398" name="Google Shape;3398;p387"/>
          <p:cNvCxnSpPr/>
          <p:nvPr/>
        </p:nvCxnSpPr>
        <p:spPr>
          <a:xfrm flipH="1">
            <a:off x="4897671" y="2572728"/>
            <a:ext cx="372900" cy="322500"/>
          </a:xfrm>
          <a:prstGeom prst="straightConnector1">
            <a:avLst/>
          </a:prstGeom>
          <a:noFill/>
          <a:ln cap="flat" cmpd="sng" w="19050">
            <a:solidFill>
              <a:srgbClr val="FFFFFF"/>
            </a:solidFill>
            <a:prstDash val="solid"/>
            <a:round/>
            <a:headEnd len="med" w="med" type="none"/>
            <a:tailEnd len="med" w="med" type="none"/>
          </a:ln>
        </p:spPr>
      </p:cxnSp>
      <p:cxnSp>
        <p:nvCxnSpPr>
          <p:cNvPr id="3399" name="Google Shape;3399;p387"/>
          <p:cNvCxnSpPr/>
          <p:nvPr/>
        </p:nvCxnSpPr>
        <p:spPr>
          <a:xfrm>
            <a:off x="5264981" y="2574314"/>
            <a:ext cx="172500" cy="0"/>
          </a:xfrm>
          <a:prstGeom prst="straightConnector1">
            <a:avLst/>
          </a:prstGeom>
          <a:noFill/>
          <a:ln cap="flat" cmpd="sng" w="19050">
            <a:solidFill>
              <a:srgbClr val="FFFFFF"/>
            </a:solidFill>
            <a:prstDash val="solid"/>
            <a:round/>
            <a:headEnd len="med" w="med" type="none"/>
            <a:tailEnd len="med" w="med" type="oval"/>
          </a:ln>
        </p:spPr>
      </p:cxnSp>
      <p:cxnSp>
        <p:nvCxnSpPr>
          <p:cNvPr id="3400" name="Google Shape;3400;p387"/>
          <p:cNvCxnSpPr>
            <a:stCxn id="3396" idx="1"/>
          </p:cNvCxnSpPr>
          <p:nvPr/>
        </p:nvCxnSpPr>
        <p:spPr>
          <a:xfrm flipH="1">
            <a:off x="4964121" y="2955201"/>
            <a:ext cx="506100" cy="110400"/>
          </a:xfrm>
          <a:prstGeom prst="straightConnector1">
            <a:avLst/>
          </a:prstGeom>
          <a:noFill/>
          <a:ln cap="flat" cmpd="sng" w="19050">
            <a:solidFill>
              <a:srgbClr val="FFFFFF"/>
            </a:solidFill>
            <a:prstDash val="solid"/>
            <a:round/>
            <a:headEnd len="med" w="med" type="oval"/>
            <a:tailEnd len="med" w="med" type="none"/>
          </a:ln>
        </p:spPr>
      </p:cxnSp>
      <p:cxnSp>
        <p:nvCxnSpPr>
          <p:cNvPr id="3401" name="Google Shape;3401;p387"/>
          <p:cNvCxnSpPr/>
          <p:nvPr/>
        </p:nvCxnSpPr>
        <p:spPr>
          <a:xfrm rot="10800000">
            <a:off x="3678713" y="3133757"/>
            <a:ext cx="470700" cy="0"/>
          </a:xfrm>
          <a:prstGeom prst="straightConnector1">
            <a:avLst/>
          </a:prstGeom>
          <a:noFill/>
          <a:ln cap="flat" cmpd="sng" w="19050">
            <a:solidFill>
              <a:srgbClr val="FFFFFF"/>
            </a:solidFill>
            <a:prstDash val="solid"/>
            <a:round/>
            <a:headEnd len="med" w="med" type="none"/>
            <a:tailEnd len="med" w="med" type="oval"/>
          </a:ln>
        </p:spPr>
      </p:cxnSp>
      <p:cxnSp>
        <p:nvCxnSpPr>
          <p:cNvPr id="3402" name="Google Shape;3402;p387"/>
          <p:cNvCxnSpPr/>
          <p:nvPr/>
        </p:nvCxnSpPr>
        <p:spPr>
          <a:xfrm rot="10800000">
            <a:off x="4747919" y="3485437"/>
            <a:ext cx="246600" cy="315300"/>
          </a:xfrm>
          <a:prstGeom prst="straightConnector1">
            <a:avLst/>
          </a:prstGeom>
          <a:noFill/>
          <a:ln cap="flat" cmpd="sng" w="19050">
            <a:solidFill>
              <a:srgbClr val="FFFFFF"/>
            </a:solidFill>
            <a:prstDash val="solid"/>
            <a:round/>
            <a:headEnd len="med" w="med" type="none"/>
            <a:tailEnd len="med" w="med" type="none"/>
          </a:ln>
        </p:spPr>
      </p:cxnSp>
      <p:cxnSp>
        <p:nvCxnSpPr>
          <p:cNvPr id="3403" name="Google Shape;3403;p387"/>
          <p:cNvCxnSpPr/>
          <p:nvPr/>
        </p:nvCxnSpPr>
        <p:spPr>
          <a:xfrm>
            <a:off x="4992510" y="3802329"/>
            <a:ext cx="228300" cy="0"/>
          </a:xfrm>
          <a:prstGeom prst="straightConnector1">
            <a:avLst/>
          </a:prstGeom>
          <a:noFill/>
          <a:ln cap="flat" cmpd="sng" w="19050">
            <a:solidFill>
              <a:srgbClr val="FFFFFF"/>
            </a:solidFill>
            <a:prstDash val="solid"/>
            <a:round/>
            <a:headEnd len="med" w="med" type="none"/>
            <a:tailEnd len="med" w="med" type="oval"/>
          </a:ln>
        </p:spPr>
      </p:cxnSp>
      <p:cxnSp>
        <p:nvCxnSpPr>
          <p:cNvPr id="3404" name="Google Shape;3404;p387"/>
          <p:cNvCxnSpPr/>
          <p:nvPr/>
        </p:nvCxnSpPr>
        <p:spPr>
          <a:xfrm flipH="1">
            <a:off x="4222009" y="3485309"/>
            <a:ext cx="156300" cy="431400"/>
          </a:xfrm>
          <a:prstGeom prst="straightConnector1">
            <a:avLst/>
          </a:prstGeom>
          <a:noFill/>
          <a:ln cap="flat" cmpd="sng" w="19050">
            <a:solidFill>
              <a:srgbClr val="FFFFFF"/>
            </a:solidFill>
            <a:prstDash val="solid"/>
            <a:round/>
            <a:headEnd len="med" w="med" type="none"/>
            <a:tailEnd len="med" w="med" type="oval"/>
          </a:ln>
        </p:spPr>
      </p:cxnSp>
      <p:sp>
        <p:nvSpPr>
          <p:cNvPr id="3405" name="Google Shape;3405;p387"/>
          <p:cNvSpPr txBox="1"/>
          <p:nvPr/>
        </p:nvSpPr>
        <p:spPr>
          <a:xfrm>
            <a:off x="2326351" y="3491031"/>
            <a:ext cx="11622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Overpass"/>
                <a:ea typeface="Overpass"/>
                <a:cs typeface="Overpass"/>
                <a:sym typeface="Overpass"/>
              </a:rPr>
              <a:t>AL/ML</a:t>
            </a:r>
            <a:endParaRPr sz="1000">
              <a:solidFill>
                <a:srgbClr val="FFFFFF"/>
              </a:solidFill>
              <a:latin typeface="Overpass"/>
              <a:ea typeface="Overpass"/>
              <a:cs typeface="Overpass"/>
              <a:sym typeface="Overpass"/>
            </a:endParaRPr>
          </a:p>
        </p:txBody>
      </p:sp>
      <p:sp>
        <p:nvSpPr>
          <p:cNvPr id="3406" name="Google Shape;3406;p387"/>
          <p:cNvSpPr txBox="1"/>
          <p:nvPr/>
        </p:nvSpPr>
        <p:spPr>
          <a:xfrm>
            <a:off x="3988964" y="2048126"/>
            <a:ext cx="1162200" cy="3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Big Data</a:t>
            </a:r>
            <a:endParaRPr sz="1000">
              <a:solidFill>
                <a:srgbClr val="FFFFFF"/>
              </a:solidFill>
              <a:latin typeface="Overpass"/>
              <a:ea typeface="Overpass"/>
              <a:cs typeface="Overpass"/>
              <a:sym typeface="Overpass"/>
            </a:endParaRPr>
          </a:p>
        </p:txBody>
      </p:sp>
      <p:cxnSp>
        <p:nvCxnSpPr>
          <p:cNvPr id="3407" name="Google Shape;3407;p387"/>
          <p:cNvCxnSpPr/>
          <p:nvPr/>
        </p:nvCxnSpPr>
        <p:spPr>
          <a:xfrm flipH="1">
            <a:off x="3559342" y="3326844"/>
            <a:ext cx="642900" cy="308100"/>
          </a:xfrm>
          <a:prstGeom prst="straightConnector1">
            <a:avLst/>
          </a:prstGeom>
          <a:noFill/>
          <a:ln cap="flat" cmpd="sng" w="19050">
            <a:solidFill>
              <a:srgbClr val="FFFFFF"/>
            </a:solidFill>
            <a:prstDash val="solid"/>
            <a:round/>
            <a:headEnd len="med" w="med" type="none"/>
            <a:tailEnd len="med" w="med" type="oval"/>
          </a:ln>
        </p:spPr>
      </p:cxnSp>
      <p:cxnSp>
        <p:nvCxnSpPr>
          <p:cNvPr id="3408" name="Google Shape;3408;p387"/>
          <p:cNvCxnSpPr/>
          <p:nvPr/>
        </p:nvCxnSpPr>
        <p:spPr>
          <a:xfrm>
            <a:off x="4570049" y="2367196"/>
            <a:ext cx="0" cy="363900"/>
          </a:xfrm>
          <a:prstGeom prst="straightConnector1">
            <a:avLst/>
          </a:prstGeom>
          <a:noFill/>
          <a:ln cap="flat" cmpd="sng" w="19050">
            <a:solidFill>
              <a:srgbClr val="FFFFFF"/>
            </a:solidFill>
            <a:prstDash val="solid"/>
            <a:round/>
            <a:headEnd len="med" w="med" type="oval"/>
            <a:tailEnd len="med" w="med" type="none"/>
          </a:ln>
        </p:spPr>
      </p:cxnSp>
      <p:sp>
        <p:nvSpPr>
          <p:cNvPr id="3409" name="Google Shape;3409;p387"/>
          <p:cNvSpPr txBox="1"/>
          <p:nvPr/>
        </p:nvSpPr>
        <p:spPr>
          <a:xfrm>
            <a:off x="5617804" y="3239824"/>
            <a:ext cx="1162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DevOps</a:t>
            </a:r>
            <a:endParaRPr sz="1000">
              <a:solidFill>
                <a:srgbClr val="FFFFFF"/>
              </a:solidFill>
              <a:latin typeface="Overpass"/>
              <a:ea typeface="Overpass"/>
              <a:cs typeface="Overpass"/>
              <a:sym typeface="Overpass"/>
            </a:endParaRPr>
          </a:p>
        </p:txBody>
      </p:sp>
      <p:cxnSp>
        <p:nvCxnSpPr>
          <p:cNvPr id="3410" name="Google Shape;3410;p387"/>
          <p:cNvCxnSpPr>
            <a:stCxn id="3409" idx="1"/>
          </p:cNvCxnSpPr>
          <p:nvPr/>
        </p:nvCxnSpPr>
        <p:spPr>
          <a:xfrm rot="10800000">
            <a:off x="4941904" y="3309424"/>
            <a:ext cx="675900" cy="124200"/>
          </a:xfrm>
          <a:prstGeom prst="straightConnector1">
            <a:avLst/>
          </a:prstGeom>
          <a:noFill/>
          <a:ln cap="flat" cmpd="sng" w="19050">
            <a:solidFill>
              <a:srgbClr val="FFFFFF"/>
            </a:solidFill>
            <a:prstDash val="solid"/>
            <a:round/>
            <a:headEnd len="med" w="med" type="oval"/>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14" name="Shape 3414"/>
        <p:cNvGrpSpPr/>
        <p:nvPr/>
      </p:nvGrpSpPr>
      <p:grpSpPr>
        <a:xfrm>
          <a:off x="0" y="0"/>
          <a:ext cx="0" cy="0"/>
          <a:chOff x="0" y="0"/>
          <a:chExt cx="0" cy="0"/>
        </a:xfrm>
      </p:grpSpPr>
      <p:sp>
        <p:nvSpPr>
          <p:cNvPr id="3415" name="Google Shape;3415;p38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Certified Operators</a:t>
            </a:r>
            <a:endParaRPr sz="2600">
              <a:latin typeface="Overpass Light"/>
              <a:ea typeface="Overpass Light"/>
              <a:cs typeface="Overpass Light"/>
              <a:sym typeface="Overpass Light"/>
            </a:endParaRPr>
          </a:p>
        </p:txBody>
      </p:sp>
      <p:sp>
        <p:nvSpPr>
          <p:cNvPr id="3416" name="Google Shape;3416;p38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417" name="Google Shape;3417;p38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418" name="Google Shape;3418;p38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3419" name="Google Shape;3419;p388"/>
          <p:cNvSpPr/>
          <p:nvPr/>
        </p:nvSpPr>
        <p:spPr>
          <a:xfrm>
            <a:off x="790700" y="3960300"/>
            <a:ext cx="74463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STORAGE</a:t>
            </a:r>
            <a:endParaRPr b="1" sz="1300">
              <a:latin typeface="Overpass"/>
              <a:ea typeface="Overpass"/>
              <a:cs typeface="Overpass"/>
              <a:sym typeface="Overpass"/>
            </a:endParaRPr>
          </a:p>
        </p:txBody>
      </p:sp>
      <p:sp>
        <p:nvSpPr>
          <p:cNvPr id="3420" name="Google Shape;3420;p388"/>
          <p:cNvSpPr/>
          <p:nvPr/>
        </p:nvSpPr>
        <p:spPr>
          <a:xfrm>
            <a:off x="790675" y="3426900"/>
            <a:ext cx="74463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SECURITY</a:t>
            </a:r>
            <a:endParaRPr b="1" sz="1300">
              <a:latin typeface="Overpass"/>
              <a:ea typeface="Overpass"/>
              <a:cs typeface="Overpass"/>
              <a:sym typeface="Overpass"/>
            </a:endParaRPr>
          </a:p>
        </p:txBody>
      </p:sp>
      <p:sp>
        <p:nvSpPr>
          <p:cNvPr id="3421" name="Google Shape;3421;p388"/>
          <p:cNvSpPr/>
          <p:nvPr/>
        </p:nvSpPr>
        <p:spPr>
          <a:xfrm>
            <a:off x="790700" y="2893500"/>
            <a:ext cx="74463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DATABASE</a:t>
            </a:r>
            <a:endParaRPr b="1" sz="1300">
              <a:latin typeface="Overpass"/>
              <a:ea typeface="Overpass"/>
              <a:cs typeface="Overpass"/>
              <a:sym typeface="Overpass"/>
            </a:endParaRPr>
          </a:p>
        </p:txBody>
      </p:sp>
      <p:sp>
        <p:nvSpPr>
          <p:cNvPr id="3422" name="Google Shape;3422;p388"/>
          <p:cNvSpPr/>
          <p:nvPr/>
        </p:nvSpPr>
        <p:spPr>
          <a:xfrm>
            <a:off x="790700" y="2360100"/>
            <a:ext cx="74463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DATA SERVICES</a:t>
            </a:r>
            <a:endParaRPr b="1" sz="1300">
              <a:latin typeface="Overpass"/>
              <a:ea typeface="Overpass"/>
              <a:cs typeface="Overpass"/>
              <a:sym typeface="Overpass"/>
            </a:endParaRPr>
          </a:p>
        </p:txBody>
      </p:sp>
      <p:sp>
        <p:nvSpPr>
          <p:cNvPr id="3423" name="Google Shape;3423;p388"/>
          <p:cNvSpPr/>
          <p:nvPr/>
        </p:nvSpPr>
        <p:spPr>
          <a:xfrm>
            <a:off x="790700" y="1826700"/>
            <a:ext cx="74463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APM</a:t>
            </a:r>
            <a:endParaRPr b="1" sz="1300">
              <a:latin typeface="Overpass"/>
              <a:ea typeface="Overpass"/>
              <a:cs typeface="Overpass"/>
              <a:sym typeface="Overpass"/>
            </a:endParaRPr>
          </a:p>
        </p:txBody>
      </p:sp>
      <p:sp>
        <p:nvSpPr>
          <p:cNvPr id="3424" name="Google Shape;3424;p388"/>
          <p:cNvSpPr/>
          <p:nvPr/>
        </p:nvSpPr>
        <p:spPr>
          <a:xfrm>
            <a:off x="790700" y="1293300"/>
            <a:ext cx="74463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DEVOPS</a:t>
            </a:r>
            <a:endParaRPr b="1" sz="1300">
              <a:latin typeface="Overpass"/>
              <a:ea typeface="Overpass"/>
              <a:cs typeface="Overpass"/>
              <a:sym typeface="Overpass"/>
            </a:endParaRPr>
          </a:p>
        </p:txBody>
      </p:sp>
      <p:pic>
        <p:nvPicPr>
          <p:cNvPr id="3425" name="Google Shape;3425;p388"/>
          <p:cNvPicPr preferRelativeResize="0"/>
          <p:nvPr/>
        </p:nvPicPr>
        <p:blipFill rotWithShape="1">
          <a:blip r:embed="rId3">
            <a:alphaModFix/>
          </a:blip>
          <a:srcRect b="23867" l="0" r="0" t="23872"/>
          <a:stretch/>
        </p:blipFill>
        <p:spPr>
          <a:xfrm>
            <a:off x="4251807" y="4023856"/>
            <a:ext cx="741800" cy="334869"/>
          </a:xfrm>
          <a:prstGeom prst="rect">
            <a:avLst/>
          </a:prstGeom>
          <a:noFill/>
          <a:ln>
            <a:noFill/>
          </a:ln>
        </p:spPr>
      </p:pic>
      <p:pic>
        <p:nvPicPr>
          <p:cNvPr id="3426" name="Google Shape;3426;p388"/>
          <p:cNvPicPr preferRelativeResize="0"/>
          <p:nvPr/>
        </p:nvPicPr>
        <p:blipFill>
          <a:blip r:embed="rId4">
            <a:alphaModFix/>
          </a:blip>
          <a:stretch>
            <a:fillRect/>
          </a:stretch>
        </p:blipFill>
        <p:spPr>
          <a:xfrm>
            <a:off x="3848824" y="2994888"/>
            <a:ext cx="865376" cy="234625"/>
          </a:xfrm>
          <a:prstGeom prst="rect">
            <a:avLst/>
          </a:prstGeom>
          <a:noFill/>
          <a:ln>
            <a:noFill/>
          </a:ln>
        </p:spPr>
      </p:pic>
      <p:pic>
        <p:nvPicPr>
          <p:cNvPr id="3427" name="Google Shape;3427;p388"/>
          <p:cNvPicPr preferRelativeResize="0"/>
          <p:nvPr/>
        </p:nvPicPr>
        <p:blipFill>
          <a:blip r:embed="rId5">
            <a:alphaModFix/>
          </a:blip>
          <a:stretch>
            <a:fillRect/>
          </a:stretch>
        </p:blipFill>
        <p:spPr>
          <a:xfrm>
            <a:off x="2253775" y="1367671"/>
            <a:ext cx="968925" cy="314292"/>
          </a:xfrm>
          <a:prstGeom prst="rect">
            <a:avLst/>
          </a:prstGeom>
          <a:noFill/>
          <a:ln>
            <a:noFill/>
          </a:ln>
        </p:spPr>
      </p:pic>
      <p:pic>
        <p:nvPicPr>
          <p:cNvPr id="3428" name="Google Shape;3428;p388"/>
          <p:cNvPicPr preferRelativeResize="0"/>
          <p:nvPr/>
        </p:nvPicPr>
        <p:blipFill>
          <a:blip r:embed="rId6">
            <a:alphaModFix/>
          </a:blip>
          <a:stretch>
            <a:fillRect/>
          </a:stretch>
        </p:blipFill>
        <p:spPr>
          <a:xfrm>
            <a:off x="3879998" y="1914052"/>
            <a:ext cx="994422" cy="262675"/>
          </a:xfrm>
          <a:prstGeom prst="rect">
            <a:avLst/>
          </a:prstGeom>
          <a:noFill/>
          <a:ln>
            <a:noFill/>
          </a:ln>
        </p:spPr>
      </p:pic>
      <p:pic>
        <p:nvPicPr>
          <p:cNvPr id="3429" name="Google Shape;3429;p388"/>
          <p:cNvPicPr preferRelativeResize="0"/>
          <p:nvPr/>
        </p:nvPicPr>
        <p:blipFill>
          <a:blip r:embed="rId7">
            <a:alphaModFix/>
          </a:blip>
          <a:stretch>
            <a:fillRect/>
          </a:stretch>
        </p:blipFill>
        <p:spPr>
          <a:xfrm>
            <a:off x="5303475" y="3514263"/>
            <a:ext cx="741808" cy="262675"/>
          </a:xfrm>
          <a:prstGeom prst="rect">
            <a:avLst/>
          </a:prstGeom>
          <a:noFill/>
          <a:ln>
            <a:noFill/>
          </a:ln>
        </p:spPr>
      </p:pic>
      <p:pic>
        <p:nvPicPr>
          <p:cNvPr id="3430" name="Google Shape;3430;p388"/>
          <p:cNvPicPr preferRelativeResize="0"/>
          <p:nvPr/>
        </p:nvPicPr>
        <p:blipFill>
          <a:blip r:embed="rId8">
            <a:alphaModFix/>
          </a:blip>
          <a:stretch>
            <a:fillRect/>
          </a:stretch>
        </p:blipFill>
        <p:spPr>
          <a:xfrm>
            <a:off x="4111051" y="3508506"/>
            <a:ext cx="968926" cy="274192"/>
          </a:xfrm>
          <a:prstGeom prst="rect">
            <a:avLst/>
          </a:prstGeom>
          <a:noFill/>
          <a:ln>
            <a:noFill/>
          </a:ln>
        </p:spPr>
      </p:pic>
      <p:pic>
        <p:nvPicPr>
          <p:cNvPr id="3431" name="Google Shape;3431;p388"/>
          <p:cNvPicPr preferRelativeResize="0"/>
          <p:nvPr/>
        </p:nvPicPr>
        <p:blipFill>
          <a:blip r:embed="rId9">
            <a:alphaModFix/>
          </a:blip>
          <a:stretch>
            <a:fillRect/>
          </a:stretch>
        </p:blipFill>
        <p:spPr>
          <a:xfrm>
            <a:off x="3022185" y="3533088"/>
            <a:ext cx="865390" cy="225000"/>
          </a:xfrm>
          <a:prstGeom prst="rect">
            <a:avLst/>
          </a:prstGeom>
          <a:noFill/>
          <a:ln>
            <a:noFill/>
          </a:ln>
        </p:spPr>
      </p:pic>
      <p:pic>
        <p:nvPicPr>
          <p:cNvPr id="3432" name="Google Shape;3432;p388"/>
          <p:cNvPicPr preferRelativeResize="0"/>
          <p:nvPr/>
        </p:nvPicPr>
        <p:blipFill>
          <a:blip r:embed="rId10">
            <a:alphaModFix/>
          </a:blip>
          <a:stretch>
            <a:fillRect/>
          </a:stretch>
        </p:blipFill>
        <p:spPr>
          <a:xfrm>
            <a:off x="5037861" y="1918571"/>
            <a:ext cx="889526" cy="253654"/>
          </a:xfrm>
          <a:prstGeom prst="rect">
            <a:avLst/>
          </a:prstGeom>
          <a:noFill/>
          <a:ln>
            <a:noFill/>
          </a:ln>
        </p:spPr>
      </p:pic>
      <p:grpSp>
        <p:nvGrpSpPr>
          <p:cNvPr id="3433" name="Google Shape;3433;p388"/>
          <p:cNvGrpSpPr/>
          <p:nvPr/>
        </p:nvGrpSpPr>
        <p:grpSpPr>
          <a:xfrm>
            <a:off x="2439716" y="2492655"/>
            <a:ext cx="1165014" cy="172279"/>
            <a:chOff x="533121" y="4033050"/>
            <a:chExt cx="2268329" cy="393600"/>
          </a:xfrm>
        </p:grpSpPr>
        <p:pic>
          <p:nvPicPr>
            <p:cNvPr id="3434" name="Google Shape;3434;p388"/>
            <p:cNvPicPr preferRelativeResize="0"/>
            <p:nvPr/>
          </p:nvPicPr>
          <p:blipFill rotWithShape="1">
            <a:blip r:embed="rId11">
              <a:alphaModFix/>
            </a:blip>
            <a:srcRect b="0" l="0" r="80586" t="0"/>
            <a:stretch/>
          </p:blipFill>
          <p:spPr>
            <a:xfrm>
              <a:off x="533121" y="4033050"/>
              <a:ext cx="437950" cy="393600"/>
            </a:xfrm>
            <a:prstGeom prst="rect">
              <a:avLst/>
            </a:prstGeom>
            <a:noFill/>
            <a:ln>
              <a:noFill/>
            </a:ln>
          </p:spPr>
        </p:pic>
        <p:pic>
          <p:nvPicPr>
            <p:cNvPr id="3435" name="Google Shape;3435;p388"/>
            <p:cNvPicPr preferRelativeResize="0"/>
            <p:nvPr/>
          </p:nvPicPr>
          <p:blipFill rotWithShape="1">
            <a:blip r:embed="rId11">
              <a:alphaModFix/>
            </a:blip>
            <a:srcRect b="29343" l="19417" r="-559" t="0"/>
            <a:stretch/>
          </p:blipFill>
          <p:spPr>
            <a:xfrm>
              <a:off x="971075" y="4109250"/>
              <a:ext cx="1830375" cy="278100"/>
            </a:xfrm>
            <a:prstGeom prst="rect">
              <a:avLst/>
            </a:prstGeom>
            <a:noFill/>
            <a:ln>
              <a:noFill/>
            </a:ln>
          </p:spPr>
        </p:pic>
      </p:grpSp>
      <p:pic>
        <p:nvPicPr>
          <p:cNvPr id="3436" name="Google Shape;3436;p388"/>
          <p:cNvPicPr preferRelativeResize="0"/>
          <p:nvPr/>
        </p:nvPicPr>
        <p:blipFill rotWithShape="1">
          <a:blip r:embed="rId12">
            <a:alphaModFix/>
          </a:blip>
          <a:srcRect b="28450" l="0" r="0" t="28450"/>
          <a:stretch/>
        </p:blipFill>
        <p:spPr>
          <a:xfrm>
            <a:off x="3712641" y="2466295"/>
            <a:ext cx="994425" cy="225017"/>
          </a:xfrm>
          <a:prstGeom prst="rect">
            <a:avLst/>
          </a:prstGeom>
          <a:noFill/>
          <a:ln>
            <a:noFill/>
          </a:ln>
        </p:spPr>
      </p:pic>
      <p:pic>
        <p:nvPicPr>
          <p:cNvPr id="3437" name="Google Shape;3437;p388"/>
          <p:cNvPicPr preferRelativeResize="0"/>
          <p:nvPr/>
        </p:nvPicPr>
        <p:blipFill rotWithShape="1">
          <a:blip r:embed="rId13">
            <a:alphaModFix/>
          </a:blip>
          <a:srcRect b="33546" l="0" r="0" t="21052"/>
          <a:stretch/>
        </p:blipFill>
        <p:spPr>
          <a:xfrm>
            <a:off x="1589935" y="1908291"/>
            <a:ext cx="1073670" cy="274199"/>
          </a:xfrm>
          <a:prstGeom prst="rect">
            <a:avLst/>
          </a:prstGeom>
          <a:noFill/>
          <a:ln>
            <a:noFill/>
          </a:ln>
        </p:spPr>
      </p:pic>
      <p:pic>
        <p:nvPicPr>
          <p:cNvPr id="3438" name="Google Shape;3438;p388"/>
          <p:cNvPicPr preferRelativeResize="0"/>
          <p:nvPr/>
        </p:nvPicPr>
        <p:blipFill>
          <a:blip r:embed="rId14">
            <a:alphaModFix/>
          </a:blip>
          <a:stretch>
            <a:fillRect/>
          </a:stretch>
        </p:blipFill>
        <p:spPr>
          <a:xfrm>
            <a:off x="2087736" y="3511889"/>
            <a:ext cx="741800" cy="267412"/>
          </a:xfrm>
          <a:prstGeom prst="rect">
            <a:avLst/>
          </a:prstGeom>
          <a:noFill/>
          <a:ln>
            <a:noFill/>
          </a:ln>
        </p:spPr>
      </p:pic>
      <p:pic>
        <p:nvPicPr>
          <p:cNvPr id="3439" name="Google Shape;3439;p388"/>
          <p:cNvPicPr preferRelativeResize="0"/>
          <p:nvPr/>
        </p:nvPicPr>
        <p:blipFill rotWithShape="1">
          <a:blip r:embed="rId15">
            <a:alphaModFix/>
          </a:blip>
          <a:srcRect b="29518" l="8137" r="8145" t="29518"/>
          <a:stretch/>
        </p:blipFill>
        <p:spPr>
          <a:xfrm>
            <a:off x="2710948" y="1967676"/>
            <a:ext cx="994425" cy="155438"/>
          </a:xfrm>
          <a:prstGeom prst="rect">
            <a:avLst/>
          </a:prstGeom>
          <a:noFill/>
          <a:ln>
            <a:noFill/>
          </a:ln>
        </p:spPr>
      </p:pic>
      <p:pic>
        <p:nvPicPr>
          <p:cNvPr id="3440" name="Google Shape;3440;p388"/>
          <p:cNvPicPr preferRelativeResize="0"/>
          <p:nvPr/>
        </p:nvPicPr>
        <p:blipFill>
          <a:blip r:embed="rId16">
            <a:alphaModFix/>
          </a:blip>
          <a:stretch>
            <a:fillRect/>
          </a:stretch>
        </p:blipFill>
        <p:spPr>
          <a:xfrm>
            <a:off x="4913887" y="2972097"/>
            <a:ext cx="377502" cy="253675"/>
          </a:xfrm>
          <a:prstGeom prst="rect">
            <a:avLst/>
          </a:prstGeom>
          <a:noFill/>
          <a:ln>
            <a:noFill/>
          </a:ln>
        </p:spPr>
      </p:pic>
      <p:pic>
        <p:nvPicPr>
          <p:cNvPr id="3441" name="Google Shape;3441;p388"/>
          <p:cNvPicPr preferRelativeResize="0"/>
          <p:nvPr/>
        </p:nvPicPr>
        <p:blipFill>
          <a:blip r:embed="rId17">
            <a:alphaModFix/>
          </a:blip>
          <a:stretch>
            <a:fillRect/>
          </a:stretch>
        </p:blipFill>
        <p:spPr>
          <a:xfrm>
            <a:off x="6299612" y="3533088"/>
            <a:ext cx="606285" cy="225000"/>
          </a:xfrm>
          <a:prstGeom prst="rect">
            <a:avLst/>
          </a:prstGeom>
          <a:noFill/>
          <a:ln>
            <a:noFill/>
          </a:ln>
        </p:spPr>
      </p:pic>
      <p:pic>
        <p:nvPicPr>
          <p:cNvPr id="3442" name="Google Shape;3442;p388"/>
          <p:cNvPicPr preferRelativeResize="0"/>
          <p:nvPr/>
        </p:nvPicPr>
        <p:blipFill rotWithShape="1">
          <a:blip r:embed="rId18">
            <a:alphaModFix/>
          </a:blip>
          <a:srcRect b="16789" l="7249" r="7258" t="16796"/>
          <a:stretch/>
        </p:blipFill>
        <p:spPr>
          <a:xfrm>
            <a:off x="2867461" y="3002187"/>
            <a:ext cx="777490" cy="220025"/>
          </a:xfrm>
          <a:prstGeom prst="rect">
            <a:avLst/>
          </a:prstGeom>
          <a:noFill/>
          <a:ln>
            <a:noFill/>
          </a:ln>
        </p:spPr>
      </p:pic>
      <p:pic>
        <p:nvPicPr>
          <p:cNvPr id="3443" name="Google Shape;3443;p388"/>
          <p:cNvPicPr preferRelativeResize="0"/>
          <p:nvPr/>
        </p:nvPicPr>
        <p:blipFill rotWithShape="1">
          <a:blip r:embed="rId19">
            <a:alphaModFix/>
          </a:blip>
          <a:srcRect b="28201" l="15611" r="15617" t="28197"/>
          <a:stretch/>
        </p:blipFill>
        <p:spPr>
          <a:xfrm>
            <a:off x="4825093" y="2386602"/>
            <a:ext cx="606275" cy="384374"/>
          </a:xfrm>
          <a:prstGeom prst="rect">
            <a:avLst/>
          </a:prstGeom>
          <a:noFill/>
          <a:ln>
            <a:noFill/>
          </a:ln>
        </p:spPr>
      </p:pic>
      <p:pic>
        <p:nvPicPr>
          <p:cNvPr id="3444" name="Google Shape;3444;p388"/>
          <p:cNvPicPr preferRelativeResize="0"/>
          <p:nvPr/>
        </p:nvPicPr>
        <p:blipFill>
          <a:blip r:embed="rId20">
            <a:alphaModFix/>
          </a:blip>
          <a:stretch>
            <a:fillRect/>
          </a:stretch>
        </p:blipFill>
        <p:spPr>
          <a:xfrm>
            <a:off x="5496959" y="2991739"/>
            <a:ext cx="674166" cy="240900"/>
          </a:xfrm>
          <a:prstGeom prst="rect">
            <a:avLst/>
          </a:prstGeom>
          <a:noFill/>
          <a:ln>
            <a:noFill/>
          </a:ln>
        </p:spPr>
      </p:pic>
      <p:grpSp>
        <p:nvGrpSpPr>
          <p:cNvPr id="3445" name="Google Shape;3445;p388"/>
          <p:cNvGrpSpPr/>
          <p:nvPr/>
        </p:nvGrpSpPr>
        <p:grpSpPr>
          <a:xfrm>
            <a:off x="2710939" y="4068989"/>
            <a:ext cx="1090501" cy="210948"/>
            <a:chOff x="1432800" y="3307175"/>
            <a:chExt cx="1462975" cy="310400"/>
          </a:xfrm>
        </p:grpSpPr>
        <p:pic>
          <p:nvPicPr>
            <p:cNvPr id="3446" name="Google Shape;3446;p388"/>
            <p:cNvPicPr preferRelativeResize="0"/>
            <p:nvPr/>
          </p:nvPicPr>
          <p:blipFill rotWithShape="1">
            <a:blip r:embed="rId21">
              <a:alphaModFix/>
            </a:blip>
            <a:srcRect b="0" l="0" r="75351" t="0"/>
            <a:stretch/>
          </p:blipFill>
          <p:spPr>
            <a:xfrm>
              <a:off x="1432800" y="3307175"/>
              <a:ext cx="360601" cy="310400"/>
            </a:xfrm>
            <a:prstGeom prst="rect">
              <a:avLst/>
            </a:prstGeom>
            <a:noFill/>
            <a:ln>
              <a:noFill/>
            </a:ln>
          </p:spPr>
        </p:pic>
        <p:pic>
          <p:nvPicPr>
            <p:cNvPr id="3447" name="Google Shape;3447;p388"/>
            <p:cNvPicPr preferRelativeResize="0"/>
            <p:nvPr/>
          </p:nvPicPr>
          <p:blipFill rotWithShape="1">
            <a:blip r:embed="rId22">
              <a:alphaModFix/>
            </a:blip>
            <a:srcRect b="0" l="23318" r="0" t="0"/>
            <a:stretch/>
          </p:blipFill>
          <p:spPr>
            <a:xfrm>
              <a:off x="1773950" y="3307175"/>
              <a:ext cx="1121825" cy="310400"/>
            </a:xfrm>
            <a:prstGeom prst="rect">
              <a:avLst/>
            </a:prstGeom>
            <a:noFill/>
            <a:ln>
              <a:noFill/>
            </a:ln>
          </p:spPr>
        </p:pic>
      </p:grpSp>
      <p:pic>
        <p:nvPicPr>
          <p:cNvPr id="3448" name="Google Shape;3448;p388"/>
          <p:cNvPicPr preferRelativeResize="0"/>
          <p:nvPr/>
        </p:nvPicPr>
        <p:blipFill>
          <a:blip r:embed="rId23">
            <a:alphaModFix/>
          </a:blip>
          <a:stretch>
            <a:fillRect/>
          </a:stretch>
        </p:blipFill>
        <p:spPr>
          <a:xfrm>
            <a:off x="1921797" y="3026552"/>
            <a:ext cx="741799" cy="171305"/>
          </a:xfrm>
          <a:prstGeom prst="rect">
            <a:avLst/>
          </a:prstGeom>
          <a:noFill/>
          <a:ln>
            <a:noFill/>
          </a:ln>
        </p:spPr>
      </p:pic>
      <p:pic>
        <p:nvPicPr>
          <p:cNvPr id="3449" name="Google Shape;3449;p388"/>
          <p:cNvPicPr preferRelativeResize="0"/>
          <p:nvPr/>
        </p:nvPicPr>
        <p:blipFill>
          <a:blip r:embed="rId24">
            <a:alphaModFix/>
          </a:blip>
          <a:stretch>
            <a:fillRect/>
          </a:stretch>
        </p:blipFill>
        <p:spPr>
          <a:xfrm>
            <a:off x="7438900" y="3002175"/>
            <a:ext cx="674150" cy="220028"/>
          </a:xfrm>
          <a:prstGeom prst="rect">
            <a:avLst/>
          </a:prstGeom>
          <a:noFill/>
          <a:ln>
            <a:noFill/>
          </a:ln>
        </p:spPr>
      </p:pic>
      <p:pic>
        <p:nvPicPr>
          <p:cNvPr id="3450" name="Google Shape;3450;p388"/>
          <p:cNvPicPr preferRelativeResize="0"/>
          <p:nvPr/>
        </p:nvPicPr>
        <p:blipFill>
          <a:blip r:embed="rId25">
            <a:alphaModFix/>
          </a:blip>
          <a:stretch>
            <a:fillRect/>
          </a:stretch>
        </p:blipFill>
        <p:spPr>
          <a:xfrm>
            <a:off x="7196900" y="3545566"/>
            <a:ext cx="741799" cy="200048"/>
          </a:xfrm>
          <a:prstGeom prst="rect">
            <a:avLst/>
          </a:prstGeom>
          <a:noFill/>
          <a:ln>
            <a:noFill/>
          </a:ln>
        </p:spPr>
      </p:pic>
      <p:pic>
        <p:nvPicPr>
          <p:cNvPr id="3451" name="Google Shape;3451;p388"/>
          <p:cNvPicPr preferRelativeResize="0"/>
          <p:nvPr/>
        </p:nvPicPr>
        <p:blipFill>
          <a:blip r:embed="rId26">
            <a:alphaModFix/>
          </a:blip>
          <a:stretch>
            <a:fillRect/>
          </a:stretch>
        </p:blipFill>
        <p:spPr>
          <a:xfrm>
            <a:off x="5549400" y="2474226"/>
            <a:ext cx="836421" cy="225000"/>
          </a:xfrm>
          <a:prstGeom prst="rect">
            <a:avLst/>
          </a:prstGeom>
          <a:noFill/>
          <a:ln>
            <a:noFill/>
          </a:ln>
        </p:spPr>
      </p:pic>
      <p:pic>
        <p:nvPicPr>
          <p:cNvPr id="3452" name="Google Shape;3452;p388"/>
          <p:cNvPicPr preferRelativeResize="0"/>
          <p:nvPr/>
        </p:nvPicPr>
        <p:blipFill>
          <a:blip r:embed="rId27">
            <a:alphaModFix/>
          </a:blip>
          <a:stretch>
            <a:fillRect/>
          </a:stretch>
        </p:blipFill>
        <p:spPr>
          <a:xfrm>
            <a:off x="6090800" y="1890002"/>
            <a:ext cx="889525" cy="310798"/>
          </a:xfrm>
          <a:prstGeom prst="rect">
            <a:avLst/>
          </a:prstGeom>
          <a:noFill/>
          <a:ln>
            <a:noFill/>
          </a:ln>
        </p:spPr>
      </p:pic>
      <p:pic>
        <p:nvPicPr>
          <p:cNvPr id="3453" name="Google Shape;3453;p388"/>
          <p:cNvPicPr preferRelativeResize="0"/>
          <p:nvPr/>
        </p:nvPicPr>
        <p:blipFill>
          <a:blip r:embed="rId28">
            <a:alphaModFix/>
          </a:blip>
          <a:stretch>
            <a:fillRect/>
          </a:stretch>
        </p:blipFill>
        <p:spPr>
          <a:xfrm>
            <a:off x="3487330" y="1382596"/>
            <a:ext cx="674150" cy="284467"/>
          </a:xfrm>
          <a:prstGeom prst="rect">
            <a:avLst/>
          </a:prstGeom>
          <a:noFill/>
          <a:ln>
            <a:noFill/>
          </a:ln>
        </p:spPr>
      </p:pic>
      <p:pic>
        <p:nvPicPr>
          <p:cNvPr id="3454" name="Google Shape;3454;p388"/>
          <p:cNvPicPr preferRelativeResize="0"/>
          <p:nvPr/>
        </p:nvPicPr>
        <p:blipFill>
          <a:blip r:embed="rId29">
            <a:alphaModFix/>
          </a:blip>
          <a:stretch>
            <a:fillRect/>
          </a:stretch>
        </p:blipFill>
        <p:spPr>
          <a:xfrm>
            <a:off x="6420432" y="2409622"/>
            <a:ext cx="674175" cy="338359"/>
          </a:xfrm>
          <a:prstGeom prst="rect">
            <a:avLst/>
          </a:prstGeom>
          <a:noFill/>
          <a:ln>
            <a:noFill/>
          </a:ln>
        </p:spPr>
      </p:pic>
      <p:pic>
        <p:nvPicPr>
          <p:cNvPr id="3455" name="Google Shape;3455;p388"/>
          <p:cNvPicPr preferRelativeResize="0"/>
          <p:nvPr/>
        </p:nvPicPr>
        <p:blipFill>
          <a:blip r:embed="rId30">
            <a:alphaModFix/>
          </a:blip>
          <a:stretch>
            <a:fillRect/>
          </a:stretch>
        </p:blipFill>
        <p:spPr>
          <a:xfrm>
            <a:off x="7022556" y="1907692"/>
            <a:ext cx="1090500" cy="275433"/>
          </a:xfrm>
          <a:prstGeom prst="rect">
            <a:avLst/>
          </a:prstGeom>
          <a:noFill/>
          <a:ln>
            <a:noFill/>
          </a:ln>
        </p:spPr>
      </p:pic>
      <p:pic>
        <p:nvPicPr>
          <p:cNvPr id="3456" name="Google Shape;3456;p388"/>
          <p:cNvPicPr preferRelativeResize="0"/>
          <p:nvPr/>
        </p:nvPicPr>
        <p:blipFill>
          <a:blip r:embed="rId31">
            <a:alphaModFix/>
          </a:blip>
          <a:stretch>
            <a:fillRect/>
          </a:stretch>
        </p:blipFill>
        <p:spPr>
          <a:xfrm>
            <a:off x="7196899" y="2424350"/>
            <a:ext cx="994425" cy="308906"/>
          </a:xfrm>
          <a:prstGeom prst="rect">
            <a:avLst/>
          </a:prstGeom>
          <a:noFill/>
          <a:ln>
            <a:noFill/>
          </a:ln>
        </p:spPr>
      </p:pic>
      <p:pic>
        <p:nvPicPr>
          <p:cNvPr id="3457" name="Google Shape;3457;p388"/>
          <p:cNvPicPr preferRelativeResize="0"/>
          <p:nvPr/>
        </p:nvPicPr>
        <p:blipFill>
          <a:blip r:embed="rId32">
            <a:alphaModFix/>
          </a:blip>
          <a:stretch>
            <a:fillRect/>
          </a:stretch>
        </p:blipFill>
        <p:spPr>
          <a:xfrm>
            <a:off x="4478875" y="1374350"/>
            <a:ext cx="674150" cy="300960"/>
          </a:xfrm>
          <a:prstGeom prst="rect">
            <a:avLst/>
          </a:prstGeom>
          <a:noFill/>
          <a:ln>
            <a:noFill/>
          </a:ln>
        </p:spPr>
      </p:pic>
      <p:pic>
        <p:nvPicPr>
          <p:cNvPr id="3458" name="Google Shape;3458;p388"/>
          <p:cNvPicPr preferRelativeResize="0"/>
          <p:nvPr/>
        </p:nvPicPr>
        <p:blipFill>
          <a:blip r:embed="rId33">
            <a:alphaModFix/>
          </a:blip>
          <a:stretch>
            <a:fillRect/>
          </a:stretch>
        </p:blipFill>
        <p:spPr>
          <a:xfrm>
            <a:off x="5431375" y="1385008"/>
            <a:ext cx="741800" cy="279642"/>
          </a:xfrm>
          <a:prstGeom prst="rect">
            <a:avLst/>
          </a:prstGeom>
          <a:noFill/>
          <a:ln>
            <a:noFill/>
          </a:ln>
        </p:spPr>
      </p:pic>
      <p:pic>
        <p:nvPicPr>
          <p:cNvPr id="3459" name="Google Shape;3459;p388"/>
          <p:cNvPicPr preferRelativeResize="0"/>
          <p:nvPr/>
        </p:nvPicPr>
        <p:blipFill>
          <a:blip r:embed="rId34">
            <a:alphaModFix/>
          </a:blip>
          <a:stretch>
            <a:fillRect/>
          </a:stretch>
        </p:blipFill>
        <p:spPr>
          <a:xfrm>
            <a:off x="6670125" y="1403565"/>
            <a:ext cx="606275" cy="242510"/>
          </a:xfrm>
          <a:prstGeom prst="rect">
            <a:avLst/>
          </a:prstGeom>
          <a:noFill/>
          <a:ln>
            <a:noFill/>
          </a:ln>
        </p:spPr>
      </p:pic>
      <p:pic>
        <p:nvPicPr>
          <p:cNvPr id="3460" name="Google Shape;3460;p388"/>
          <p:cNvPicPr preferRelativeResize="0"/>
          <p:nvPr/>
        </p:nvPicPr>
        <p:blipFill>
          <a:blip r:embed="rId35">
            <a:alphaModFix/>
          </a:blip>
          <a:stretch>
            <a:fillRect/>
          </a:stretch>
        </p:blipFill>
        <p:spPr>
          <a:xfrm>
            <a:off x="5401350" y="3989656"/>
            <a:ext cx="865374" cy="369607"/>
          </a:xfrm>
          <a:prstGeom prst="rect">
            <a:avLst/>
          </a:prstGeom>
          <a:noFill/>
          <a:ln>
            <a:noFill/>
          </a:ln>
        </p:spPr>
      </p:pic>
      <p:pic>
        <p:nvPicPr>
          <p:cNvPr id="3461" name="Google Shape;3461;p388"/>
          <p:cNvPicPr preferRelativeResize="0"/>
          <p:nvPr/>
        </p:nvPicPr>
        <p:blipFill>
          <a:blip r:embed="rId36">
            <a:alphaModFix/>
          </a:blip>
          <a:stretch>
            <a:fillRect/>
          </a:stretch>
        </p:blipFill>
        <p:spPr>
          <a:xfrm>
            <a:off x="6299602" y="2989574"/>
            <a:ext cx="1090500" cy="28057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5" name="Shape 3465"/>
        <p:cNvGrpSpPr/>
        <p:nvPr/>
      </p:nvGrpSpPr>
      <p:grpSpPr>
        <a:xfrm>
          <a:off x="0" y="0"/>
          <a:ext cx="0" cy="0"/>
          <a:chOff x="0" y="0"/>
          <a:chExt cx="0" cy="0"/>
        </a:xfrm>
      </p:grpSpPr>
      <p:sp>
        <p:nvSpPr>
          <p:cNvPr id="3466" name="Google Shape;3466;p389"/>
          <p:cNvSpPr/>
          <p:nvPr/>
        </p:nvSpPr>
        <p:spPr>
          <a:xfrm>
            <a:off x="5293275" y="2062825"/>
            <a:ext cx="3821400" cy="1878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67" name="Google Shape;3467;p389"/>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OperatorHub data sources</a:t>
            </a:r>
            <a:endParaRPr sz="2600">
              <a:latin typeface="Overpass Light"/>
              <a:ea typeface="Overpass Light"/>
              <a:cs typeface="Overpass Light"/>
              <a:sym typeface="Overpass Light"/>
            </a:endParaRPr>
          </a:p>
        </p:txBody>
      </p:sp>
      <p:sp>
        <p:nvSpPr>
          <p:cNvPr id="3468" name="Google Shape;3468;p38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469" name="Google Shape;3469;p38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470" name="Google Shape;3470;p38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3471" name="Google Shape;3471;p389"/>
          <p:cNvSpPr txBox="1"/>
          <p:nvPr/>
        </p:nvSpPr>
        <p:spPr>
          <a:xfrm>
            <a:off x="343650" y="1339000"/>
            <a:ext cx="47802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Operator Metadata from quay.io</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Backend for all default sources, cluster needs to be online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Supplies Red Hat Operators, ISV Operators and Community Operator</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Custom sources supported in customer-owned quay.io namespaces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Operator Metadata in container images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Already used internally used by OLM</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Operator package data is served from a SQlite database, bundled up in a container image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Custom sources supported in customer-owner image registries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Cluster can be disconnected / air-gapped</a:t>
            </a:r>
            <a:endParaRPr sz="1200">
              <a:solidFill>
                <a:schemeClr val="dk1"/>
              </a:solidFill>
              <a:latin typeface="Overpass Light"/>
              <a:ea typeface="Overpass Light"/>
              <a:cs typeface="Overpass Light"/>
              <a:sym typeface="Overpass Light"/>
            </a:endParaRPr>
          </a:p>
        </p:txBody>
      </p:sp>
      <p:sp>
        <p:nvSpPr>
          <p:cNvPr id="3472" name="Google Shape;3472;p389"/>
          <p:cNvSpPr txBox="1"/>
          <p:nvPr/>
        </p:nvSpPr>
        <p:spPr>
          <a:xfrm>
            <a:off x="5676000" y="2406800"/>
            <a:ext cx="1148100" cy="3357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FFFFFF"/>
                </a:solidFill>
                <a:latin typeface="Overpass"/>
                <a:ea typeface="Overpass"/>
                <a:cs typeface="Overpass"/>
                <a:sym typeface="Overpass"/>
              </a:rPr>
              <a:t>Package name</a:t>
            </a:r>
            <a:br>
              <a:rPr b="1" lang="en" sz="1000">
                <a:solidFill>
                  <a:srgbClr val="FFFFFF"/>
                </a:solidFill>
                <a:latin typeface="Overpass"/>
                <a:ea typeface="Overpass"/>
                <a:cs typeface="Overpass"/>
                <a:sym typeface="Overpass"/>
              </a:rPr>
            </a:br>
            <a:r>
              <a:rPr lang="en" sz="600">
                <a:solidFill>
                  <a:srgbClr val="FFFFFF"/>
                </a:solidFill>
                <a:latin typeface="Overpass"/>
                <a:ea typeface="Overpass"/>
                <a:cs typeface="Overpass"/>
                <a:sym typeface="Overpass"/>
              </a:rPr>
              <a:t>e</a:t>
            </a:r>
            <a:r>
              <a:rPr lang="en" sz="600">
                <a:solidFill>
                  <a:srgbClr val="FFFFFF"/>
                </a:solidFill>
                <a:latin typeface="Overpass"/>
                <a:ea typeface="Overpass"/>
                <a:cs typeface="Overpass"/>
                <a:sym typeface="Overpass"/>
              </a:rPr>
              <a:t>.g. prometheus</a:t>
            </a:r>
            <a:endParaRPr sz="600">
              <a:solidFill>
                <a:srgbClr val="FFFFFF"/>
              </a:solidFill>
              <a:latin typeface="Overpass"/>
              <a:ea typeface="Overpass"/>
              <a:cs typeface="Overpass"/>
              <a:sym typeface="Overpass"/>
            </a:endParaRPr>
          </a:p>
        </p:txBody>
      </p:sp>
      <p:sp>
        <p:nvSpPr>
          <p:cNvPr id="3473" name="Google Shape;3473;p389"/>
          <p:cNvSpPr txBox="1"/>
          <p:nvPr/>
        </p:nvSpPr>
        <p:spPr>
          <a:xfrm>
            <a:off x="5946175" y="2900700"/>
            <a:ext cx="1148100" cy="3357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latin typeface="Overpass"/>
                <a:ea typeface="Overpass"/>
                <a:cs typeface="Overpass"/>
                <a:sym typeface="Overpass"/>
              </a:rPr>
              <a:t>Channel</a:t>
            </a:r>
            <a:r>
              <a:rPr lang="en" sz="1000">
                <a:latin typeface="Overpass"/>
                <a:ea typeface="Overpass"/>
                <a:cs typeface="Overpass"/>
                <a:sym typeface="Overpass"/>
              </a:rPr>
              <a:t> name</a:t>
            </a:r>
            <a:br>
              <a:rPr lang="en" sz="1000">
                <a:latin typeface="Overpass"/>
                <a:ea typeface="Overpass"/>
                <a:cs typeface="Overpass"/>
                <a:sym typeface="Overpass"/>
              </a:rPr>
            </a:br>
            <a:r>
              <a:rPr lang="en" sz="600">
                <a:latin typeface="Overpass"/>
                <a:ea typeface="Overpass"/>
                <a:cs typeface="Overpass"/>
                <a:sym typeface="Overpass"/>
              </a:rPr>
              <a:t>e.g. stable</a:t>
            </a:r>
            <a:endParaRPr sz="600">
              <a:latin typeface="Overpass"/>
              <a:ea typeface="Overpass"/>
              <a:cs typeface="Overpass"/>
              <a:sym typeface="Overpass"/>
            </a:endParaRPr>
          </a:p>
        </p:txBody>
      </p:sp>
      <p:sp>
        <p:nvSpPr>
          <p:cNvPr id="3474" name="Google Shape;3474;p389"/>
          <p:cNvSpPr txBox="1"/>
          <p:nvPr/>
        </p:nvSpPr>
        <p:spPr>
          <a:xfrm>
            <a:off x="7241575" y="2900700"/>
            <a:ext cx="654300" cy="3357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Overpass"/>
                <a:ea typeface="Overpass"/>
                <a:cs typeface="Overpass"/>
                <a:sym typeface="Overpass"/>
              </a:rPr>
              <a:t>Operator Bundle 1</a:t>
            </a:r>
            <a:endParaRPr sz="700">
              <a:latin typeface="Overpass"/>
              <a:ea typeface="Overpass"/>
              <a:cs typeface="Overpass"/>
              <a:sym typeface="Overpass"/>
            </a:endParaRPr>
          </a:p>
        </p:txBody>
      </p:sp>
      <p:sp>
        <p:nvSpPr>
          <p:cNvPr id="3475" name="Google Shape;3475;p389"/>
          <p:cNvSpPr txBox="1"/>
          <p:nvPr/>
        </p:nvSpPr>
        <p:spPr>
          <a:xfrm>
            <a:off x="8044791" y="2900700"/>
            <a:ext cx="654300" cy="3357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Overpass"/>
                <a:ea typeface="Overpass"/>
                <a:cs typeface="Overpass"/>
                <a:sym typeface="Overpass"/>
              </a:rPr>
              <a:t>Operator Bundle 2</a:t>
            </a:r>
            <a:endParaRPr sz="700">
              <a:latin typeface="Overpass"/>
              <a:ea typeface="Overpass"/>
              <a:cs typeface="Overpass"/>
              <a:sym typeface="Overpass"/>
            </a:endParaRPr>
          </a:p>
        </p:txBody>
      </p:sp>
      <p:sp>
        <p:nvSpPr>
          <p:cNvPr id="3476" name="Google Shape;3476;p389"/>
          <p:cNvSpPr txBox="1"/>
          <p:nvPr/>
        </p:nvSpPr>
        <p:spPr>
          <a:xfrm>
            <a:off x="5946175" y="3434100"/>
            <a:ext cx="1148100" cy="3357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latin typeface="Overpass"/>
                <a:ea typeface="Overpass"/>
                <a:cs typeface="Overpass"/>
                <a:sym typeface="Overpass"/>
              </a:rPr>
              <a:t>Channel name</a:t>
            </a:r>
            <a:br>
              <a:rPr lang="en" sz="1000">
                <a:latin typeface="Overpass"/>
                <a:ea typeface="Overpass"/>
                <a:cs typeface="Overpass"/>
                <a:sym typeface="Overpass"/>
              </a:rPr>
            </a:br>
            <a:r>
              <a:rPr lang="en" sz="600">
                <a:latin typeface="Overpass"/>
                <a:ea typeface="Overpass"/>
                <a:cs typeface="Overpass"/>
                <a:sym typeface="Overpass"/>
              </a:rPr>
              <a:t>e</a:t>
            </a:r>
            <a:r>
              <a:rPr lang="en" sz="600">
                <a:latin typeface="Overpass"/>
                <a:ea typeface="Overpass"/>
                <a:cs typeface="Overpass"/>
                <a:sym typeface="Overpass"/>
              </a:rPr>
              <a:t>.g. tech-preview</a:t>
            </a:r>
            <a:endParaRPr sz="600">
              <a:latin typeface="Overpass"/>
              <a:ea typeface="Overpass"/>
              <a:cs typeface="Overpass"/>
              <a:sym typeface="Overpass"/>
            </a:endParaRPr>
          </a:p>
        </p:txBody>
      </p:sp>
      <p:sp>
        <p:nvSpPr>
          <p:cNvPr id="3477" name="Google Shape;3477;p389"/>
          <p:cNvSpPr txBox="1"/>
          <p:nvPr/>
        </p:nvSpPr>
        <p:spPr>
          <a:xfrm>
            <a:off x="7241575" y="3434100"/>
            <a:ext cx="654300" cy="3357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Overpass"/>
                <a:ea typeface="Overpass"/>
                <a:cs typeface="Overpass"/>
                <a:sym typeface="Overpass"/>
              </a:rPr>
              <a:t>Operator Bundle 3</a:t>
            </a:r>
            <a:endParaRPr sz="700">
              <a:latin typeface="Overpass"/>
              <a:ea typeface="Overpass"/>
              <a:cs typeface="Overpass"/>
              <a:sym typeface="Overpass"/>
            </a:endParaRPr>
          </a:p>
        </p:txBody>
      </p:sp>
      <p:cxnSp>
        <p:nvCxnSpPr>
          <p:cNvPr id="3478" name="Google Shape;3478;p389"/>
          <p:cNvCxnSpPr>
            <a:stCxn id="3472" idx="1"/>
            <a:endCxn id="3473" idx="1"/>
          </p:cNvCxnSpPr>
          <p:nvPr/>
        </p:nvCxnSpPr>
        <p:spPr>
          <a:xfrm>
            <a:off x="5676000" y="2574650"/>
            <a:ext cx="270300" cy="493800"/>
          </a:xfrm>
          <a:prstGeom prst="bentConnector3">
            <a:avLst>
              <a:gd fmla="val -88097" name="adj1"/>
            </a:avLst>
          </a:prstGeom>
          <a:noFill/>
          <a:ln cap="flat" cmpd="sng" w="9525">
            <a:solidFill>
              <a:schemeClr val="dk2"/>
            </a:solidFill>
            <a:prstDash val="solid"/>
            <a:round/>
            <a:headEnd len="med" w="med" type="none"/>
            <a:tailEnd len="med" w="med" type="none"/>
          </a:ln>
        </p:spPr>
      </p:cxnSp>
      <p:cxnSp>
        <p:nvCxnSpPr>
          <p:cNvPr id="3479" name="Google Shape;3479;p389"/>
          <p:cNvCxnSpPr>
            <a:stCxn id="3476" idx="1"/>
            <a:endCxn id="3472" idx="1"/>
          </p:cNvCxnSpPr>
          <p:nvPr/>
        </p:nvCxnSpPr>
        <p:spPr>
          <a:xfrm rot="10800000">
            <a:off x="5675875" y="2574750"/>
            <a:ext cx="270300" cy="1027200"/>
          </a:xfrm>
          <a:prstGeom prst="bentConnector3">
            <a:avLst>
              <a:gd fmla="val 188050" name="adj1"/>
            </a:avLst>
          </a:prstGeom>
          <a:noFill/>
          <a:ln cap="flat" cmpd="sng" w="9525">
            <a:solidFill>
              <a:schemeClr val="dk2"/>
            </a:solidFill>
            <a:prstDash val="solid"/>
            <a:round/>
            <a:headEnd len="med" w="med" type="none"/>
            <a:tailEnd len="med" w="med" type="none"/>
          </a:ln>
        </p:spPr>
      </p:cxnSp>
      <p:cxnSp>
        <p:nvCxnSpPr>
          <p:cNvPr id="3480" name="Google Shape;3480;p389"/>
          <p:cNvCxnSpPr>
            <a:stCxn id="3473" idx="3"/>
            <a:endCxn id="3474" idx="1"/>
          </p:cNvCxnSpPr>
          <p:nvPr/>
        </p:nvCxnSpPr>
        <p:spPr>
          <a:xfrm>
            <a:off x="7094275" y="3068550"/>
            <a:ext cx="147300" cy="0"/>
          </a:xfrm>
          <a:prstGeom prst="straightConnector1">
            <a:avLst/>
          </a:prstGeom>
          <a:noFill/>
          <a:ln cap="flat" cmpd="sng" w="9525">
            <a:solidFill>
              <a:schemeClr val="dk2"/>
            </a:solidFill>
            <a:prstDash val="dot"/>
            <a:round/>
            <a:headEnd len="med" w="med" type="none"/>
            <a:tailEnd len="med" w="med" type="triangle"/>
          </a:ln>
        </p:spPr>
      </p:cxnSp>
      <p:cxnSp>
        <p:nvCxnSpPr>
          <p:cNvPr id="3481" name="Google Shape;3481;p389"/>
          <p:cNvCxnSpPr/>
          <p:nvPr/>
        </p:nvCxnSpPr>
        <p:spPr>
          <a:xfrm>
            <a:off x="7895875" y="3068550"/>
            <a:ext cx="0" cy="0"/>
          </a:xfrm>
          <a:prstGeom prst="straightConnector1">
            <a:avLst/>
          </a:prstGeom>
          <a:noFill/>
          <a:ln cap="flat" cmpd="sng" w="9525">
            <a:solidFill>
              <a:schemeClr val="dk2"/>
            </a:solidFill>
            <a:prstDash val="solid"/>
            <a:round/>
            <a:headEnd len="med" w="med" type="none"/>
            <a:tailEnd len="med" w="med" type="none"/>
          </a:ln>
        </p:spPr>
      </p:cxnSp>
      <p:cxnSp>
        <p:nvCxnSpPr>
          <p:cNvPr id="3482" name="Google Shape;3482;p389"/>
          <p:cNvCxnSpPr>
            <a:stCxn id="3474" idx="3"/>
            <a:endCxn id="3475" idx="1"/>
          </p:cNvCxnSpPr>
          <p:nvPr/>
        </p:nvCxnSpPr>
        <p:spPr>
          <a:xfrm>
            <a:off x="7895875" y="3068550"/>
            <a:ext cx="148800" cy="0"/>
          </a:xfrm>
          <a:prstGeom prst="straightConnector1">
            <a:avLst/>
          </a:prstGeom>
          <a:noFill/>
          <a:ln cap="flat" cmpd="sng" w="9525">
            <a:solidFill>
              <a:schemeClr val="dk2"/>
            </a:solidFill>
            <a:prstDash val="dot"/>
            <a:round/>
            <a:headEnd len="med" w="med" type="none"/>
            <a:tailEnd len="med" w="med" type="triangle"/>
          </a:ln>
        </p:spPr>
      </p:cxnSp>
      <p:cxnSp>
        <p:nvCxnSpPr>
          <p:cNvPr id="3483" name="Google Shape;3483;p389"/>
          <p:cNvCxnSpPr>
            <a:stCxn id="3475" idx="3"/>
            <a:endCxn id="3484" idx="1"/>
          </p:cNvCxnSpPr>
          <p:nvPr/>
        </p:nvCxnSpPr>
        <p:spPr>
          <a:xfrm>
            <a:off x="8699091" y="3068550"/>
            <a:ext cx="154800" cy="0"/>
          </a:xfrm>
          <a:prstGeom prst="straightConnector1">
            <a:avLst/>
          </a:prstGeom>
          <a:noFill/>
          <a:ln cap="flat" cmpd="sng" w="9525">
            <a:solidFill>
              <a:schemeClr val="dk2"/>
            </a:solidFill>
            <a:prstDash val="dot"/>
            <a:round/>
            <a:headEnd len="med" w="med" type="none"/>
            <a:tailEnd len="med" w="med" type="triangle"/>
          </a:ln>
        </p:spPr>
      </p:cxnSp>
      <p:cxnSp>
        <p:nvCxnSpPr>
          <p:cNvPr id="3485" name="Google Shape;3485;p389"/>
          <p:cNvCxnSpPr>
            <a:stCxn id="3476" idx="3"/>
            <a:endCxn id="3477" idx="1"/>
          </p:cNvCxnSpPr>
          <p:nvPr/>
        </p:nvCxnSpPr>
        <p:spPr>
          <a:xfrm>
            <a:off x="7094275" y="3601950"/>
            <a:ext cx="147300" cy="0"/>
          </a:xfrm>
          <a:prstGeom prst="straightConnector1">
            <a:avLst/>
          </a:prstGeom>
          <a:noFill/>
          <a:ln cap="flat" cmpd="sng" w="9525">
            <a:solidFill>
              <a:schemeClr val="dk2"/>
            </a:solidFill>
            <a:prstDash val="dot"/>
            <a:round/>
            <a:headEnd len="med" w="med" type="none"/>
            <a:tailEnd len="med" w="med" type="triangle"/>
          </a:ln>
        </p:spPr>
      </p:cxnSp>
      <p:sp>
        <p:nvSpPr>
          <p:cNvPr id="3486" name="Google Shape;3486;p389"/>
          <p:cNvSpPr txBox="1"/>
          <p:nvPr/>
        </p:nvSpPr>
        <p:spPr>
          <a:xfrm>
            <a:off x="8842137" y="2864812"/>
            <a:ext cx="3591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a:t>
            </a:r>
            <a:endParaRPr>
              <a:latin typeface="Overpass Light"/>
              <a:ea typeface="Overpass Light"/>
              <a:cs typeface="Overpass Light"/>
              <a:sym typeface="Overpass Light"/>
            </a:endParaRPr>
          </a:p>
        </p:txBody>
      </p:sp>
      <p:sp>
        <p:nvSpPr>
          <p:cNvPr id="3487" name="Google Shape;3487;p389"/>
          <p:cNvSpPr txBox="1"/>
          <p:nvPr/>
        </p:nvSpPr>
        <p:spPr>
          <a:xfrm>
            <a:off x="7200975" y="2061825"/>
            <a:ext cx="1913700" cy="30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rgbClr val="666666"/>
                </a:solidFill>
                <a:latin typeface="Overpass"/>
                <a:ea typeface="Overpass"/>
                <a:cs typeface="Overpass"/>
                <a:sym typeface="Overpass"/>
              </a:rPr>
              <a:t>Operator Package Metadata</a:t>
            </a:r>
            <a:endParaRPr b="1" sz="1000">
              <a:solidFill>
                <a:srgbClr val="666666"/>
              </a:solidFill>
              <a:latin typeface="Overpass"/>
              <a:ea typeface="Overpass"/>
              <a:cs typeface="Overpass"/>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4" name="Shape 2414"/>
        <p:cNvGrpSpPr/>
        <p:nvPr/>
      </p:nvGrpSpPr>
      <p:grpSpPr>
        <a:xfrm>
          <a:off x="0" y="0"/>
          <a:ext cx="0" cy="0"/>
          <a:chOff x="0" y="0"/>
          <a:chExt cx="0" cy="0"/>
        </a:xfrm>
      </p:grpSpPr>
      <p:sp>
        <p:nvSpPr>
          <p:cNvPr id="2415" name="Google Shape;2415;p345"/>
          <p:cNvSpPr/>
          <p:nvPr/>
        </p:nvSpPr>
        <p:spPr>
          <a:xfrm>
            <a:off x="1005713" y="1338243"/>
            <a:ext cx="2255400" cy="1366500"/>
          </a:xfrm>
          <a:prstGeom prst="rect">
            <a:avLst/>
          </a:prstGeom>
          <a:solidFill>
            <a:srgbClr val="69A6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PLATFORM </a:t>
            </a:r>
            <a:br>
              <a:rPr lang="en">
                <a:solidFill>
                  <a:srgbClr val="FFFFFF"/>
                </a:solidFill>
                <a:latin typeface="Overpass"/>
                <a:ea typeface="Overpass"/>
                <a:cs typeface="Overpass"/>
                <a:sym typeface="Overpass"/>
              </a:rPr>
            </a:br>
            <a:r>
              <a:rPr lang="en">
                <a:solidFill>
                  <a:srgbClr val="FFFFFF"/>
                </a:solidFill>
                <a:latin typeface="Overpass"/>
                <a:ea typeface="Overpass"/>
                <a:cs typeface="Overpass"/>
                <a:sym typeface="Overpass"/>
              </a:rPr>
              <a:t>EXPANSION</a:t>
            </a:r>
            <a:endParaRPr>
              <a:solidFill>
                <a:srgbClr val="FFFFFF"/>
              </a:solidFill>
              <a:latin typeface="Overpass"/>
              <a:ea typeface="Overpass"/>
              <a:cs typeface="Overpass"/>
              <a:sym typeface="Overpass"/>
            </a:endParaRPr>
          </a:p>
        </p:txBody>
      </p:sp>
      <p:sp>
        <p:nvSpPr>
          <p:cNvPr id="2416" name="Google Shape;2416;p345"/>
          <p:cNvSpPr/>
          <p:nvPr/>
        </p:nvSpPr>
        <p:spPr>
          <a:xfrm>
            <a:off x="1005713" y="1937270"/>
            <a:ext cx="2255400" cy="7629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45"/>
          <p:cNvSpPr/>
          <p:nvPr/>
        </p:nvSpPr>
        <p:spPr>
          <a:xfrm>
            <a:off x="5974466" y="1338250"/>
            <a:ext cx="2255400" cy="1366500"/>
          </a:xfrm>
          <a:prstGeom prst="rect">
            <a:avLst/>
          </a:prstGeom>
          <a:solidFill>
            <a:srgbClr val="6EC66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DEVELOPER EXPERIENCE</a:t>
            </a:r>
            <a:endParaRPr>
              <a:solidFill>
                <a:srgbClr val="FFFFFF"/>
              </a:solidFill>
              <a:latin typeface="Overpass"/>
              <a:ea typeface="Overpass"/>
              <a:cs typeface="Overpass"/>
              <a:sym typeface="Overpass"/>
            </a:endParaRPr>
          </a:p>
        </p:txBody>
      </p:sp>
      <p:sp>
        <p:nvSpPr>
          <p:cNvPr id="2418" name="Google Shape;2418;p345"/>
          <p:cNvSpPr/>
          <p:nvPr/>
        </p:nvSpPr>
        <p:spPr>
          <a:xfrm>
            <a:off x="3491547" y="1338250"/>
            <a:ext cx="2255400" cy="13665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WORKLOAD </a:t>
            </a:r>
            <a:br>
              <a:rPr lang="en">
                <a:solidFill>
                  <a:srgbClr val="FFFFFF"/>
                </a:solidFill>
                <a:latin typeface="Overpass"/>
                <a:ea typeface="Overpass"/>
                <a:cs typeface="Overpass"/>
                <a:sym typeface="Overpass"/>
              </a:rPr>
            </a:br>
            <a:r>
              <a:rPr lang="en">
                <a:solidFill>
                  <a:srgbClr val="FFFFFF"/>
                </a:solidFill>
                <a:latin typeface="Overpass"/>
                <a:ea typeface="Overpass"/>
                <a:cs typeface="Overpass"/>
                <a:sym typeface="Overpass"/>
              </a:rPr>
              <a:t>EXPANSION</a:t>
            </a:r>
            <a:endParaRPr>
              <a:solidFill>
                <a:srgbClr val="FFFFFF"/>
              </a:solidFill>
              <a:latin typeface="Overpass"/>
              <a:ea typeface="Overpass"/>
              <a:cs typeface="Overpass"/>
              <a:sym typeface="Overpass"/>
            </a:endParaRPr>
          </a:p>
        </p:txBody>
      </p:sp>
      <p:sp>
        <p:nvSpPr>
          <p:cNvPr id="2419" name="Google Shape;2419;p345"/>
          <p:cNvSpPr/>
          <p:nvPr/>
        </p:nvSpPr>
        <p:spPr>
          <a:xfrm>
            <a:off x="3491547" y="1937270"/>
            <a:ext cx="2255400" cy="762900"/>
          </a:xfrm>
          <a:prstGeom prst="rect">
            <a:avLst/>
          </a:prstGeom>
          <a:solidFill>
            <a:srgbClr val="8B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45"/>
          <p:cNvSpPr/>
          <p:nvPr/>
        </p:nvSpPr>
        <p:spPr>
          <a:xfrm>
            <a:off x="5974466" y="1937270"/>
            <a:ext cx="2255400" cy="762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1" name="Google Shape;2421;p345"/>
          <p:cNvPicPr preferRelativeResize="0"/>
          <p:nvPr/>
        </p:nvPicPr>
        <p:blipFill>
          <a:blip r:embed="rId3">
            <a:alphaModFix/>
          </a:blip>
          <a:stretch>
            <a:fillRect/>
          </a:stretch>
        </p:blipFill>
        <p:spPr>
          <a:xfrm>
            <a:off x="1860080" y="2126420"/>
            <a:ext cx="522150" cy="383350"/>
          </a:xfrm>
          <a:prstGeom prst="rect">
            <a:avLst/>
          </a:prstGeom>
          <a:noFill/>
          <a:ln>
            <a:noFill/>
          </a:ln>
        </p:spPr>
      </p:pic>
      <p:pic>
        <p:nvPicPr>
          <p:cNvPr id="2422" name="Google Shape;2422;p345"/>
          <p:cNvPicPr preferRelativeResize="0"/>
          <p:nvPr/>
        </p:nvPicPr>
        <p:blipFill>
          <a:blip r:embed="rId4">
            <a:alphaModFix/>
          </a:blip>
          <a:stretch>
            <a:fillRect/>
          </a:stretch>
        </p:blipFill>
        <p:spPr>
          <a:xfrm>
            <a:off x="4438030" y="2129775"/>
            <a:ext cx="344971" cy="376625"/>
          </a:xfrm>
          <a:prstGeom prst="rect">
            <a:avLst/>
          </a:prstGeom>
          <a:noFill/>
          <a:ln>
            <a:noFill/>
          </a:ln>
        </p:spPr>
      </p:pic>
      <p:pic>
        <p:nvPicPr>
          <p:cNvPr id="2423" name="Google Shape;2423;p345"/>
          <p:cNvPicPr preferRelativeResize="0"/>
          <p:nvPr/>
        </p:nvPicPr>
        <p:blipFill>
          <a:blip r:embed="rId5">
            <a:alphaModFix/>
          </a:blip>
          <a:stretch>
            <a:fillRect/>
          </a:stretch>
        </p:blipFill>
        <p:spPr>
          <a:xfrm>
            <a:off x="6930696" y="2128800"/>
            <a:ext cx="384836" cy="383350"/>
          </a:xfrm>
          <a:prstGeom prst="rect">
            <a:avLst/>
          </a:prstGeom>
          <a:noFill/>
          <a:ln>
            <a:noFill/>
          </a:ln>
        </p:spPr>
      </p:pic>
      <p:cxnSp>
        <p:nvCxnSpPr>
          <p:cNvPr id="2424" name="Google Shape;2424;p345"/>
          <p:cNvCxnSpPr>
            <a:stCxn id="2416" idx="2"/>
          </p:cNvCxnSpPr>
          <p:nvPr/>
        </p:nvCxnSpPr>
        <p:spPr>
          <a:xfrm>
            <a:off x="2133413" y="2700170"/>
            <a:ext cx="0" cy="402900"/>
          </a:xfrm>
          <a:prstGeom prst="straightConnector1">
            <a:avLst/>
          </a:prstGeom>
          <a:noFill/>
          <a:ln cap="flat" cmpd="sng" w="9525">
            <a:solidFill>
              <a:srgbClr val="0084D1"/>
            </a:solidFill>
            <a:prstDash val="solid"/>
            <a:round/>
            <a:headEnd len="med" w="med" type="none"/>
            <a:tailEnd len="med" w="med" type="oval"/>
          </a:ln>
        </p:spPr>
      </p:cxnSp>
      <p:cxnSp>
        <p:nvCxnSpPr>
          <p:cNvPr id="2425" name="Google Shape;2425;p345"/>
          <p:cNvCxnSpPr/>
          <p:nvPr/>
        </p:nvCxnSpPr>
        <p:spPr>
          <a:xfrm>
            <a:off x="4619563" y="2700170"/>
            <a:ext cx="0" cy="402900"/>
          </a:xfrm>
          <a:prstGeom prst="straightConnector1">
            <a:avLst/>
          </a:prstGeom>
          <a:noFill/>
          <a:ln cap="flat" cmpd="sng" w="9525">
            <a:solidFill>
              <a:srgbClr val="A30000"/>
            </a:solidFill>
            <a:prstDash val="solid"/>
            <a:round/>
            <a:headEnd len="med" w="med" type="none"/>
            <a:tailEnd len="med" w="med" type="oval"/>
          </a:ln>
        </p:spPr>
      </p:cxnSp>
      <p:cxnSp>
        <p:nvCxnSpPr>
          <p:cNvPr id="2426" name="Google Shape;2426;p345"/>
          <p:cNvCxnSpPr/>
          <p:nvPr/>
        </p:nvCxnSpPr>
        <p:spPr>
          <a:xfrm>
            <a:off x="7102163" y="2700170"/>
            <a:ext cx="0" cy="402900"/>
          </a:xfrm>
          <a:prstGeom prst="straightConnector1">
            <a:avLst/>
          </a:prstGeom>
          <a:noFill/>
          <a:ln cap="flat" cmpd="sng" w="9525">
            <a:solidFill>
              <a:srgbClr val="3F9C35"/>
            </a:solidFill>
            <a:prstDash val="solid"/>
            <a:round/>
            <a:headEnd len="med" w="med" type="none"/>
            <a:tailEnd len="med" w="med" type="oval"/>
          </a:ln>
        </p:spPr>
      </p:cxnSp>
      <p:sp>
        <p:nvSpPr>
          <p:cNvPr id="2427" name="Google Shape;2427;p345"/>
          <p:cNvSpPr/>
          <p:nvPr/>
        </p:nvSpPr>
        <p:spPr>
          <a:xfrm>
            <a:off x="926375" y="3143900"/>
            <a:ext cx="2414100" cy="130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Overpass"/>
                <a:ea typeface="Overpass"/>
                <a:cs typeface="Overpass"/>
                <a:sym typeface="Overpass"/>
              </a:rPr>
              <a:t>Disconnected, air-gapped installation</a:t>
            </a:r>
            <a:endParaRPr b="1" sz="1200">
              <a:solidFill>
                <a:schemeClr val="dk1"/>
              </a:solidFill>
              <a:latin typeface="Overpass"/>
              <a:ea typeface="Overpass"/>
              <a:cs typeface="Overpass"/>
              <a:sym typeface="Overpass"/>
            </a:endParaRPr>
          </a:p>
          <a:p>
            <a:pPr indent="0" lvl="0" marL="0" rtl="0" algn="ctr">
              <a:lnSpc>
                <a:spcPct val="100000"/>
              </a:lnSpc>
              <a:spcBef>
                <a:spcPts val="1000"/>
              </a:spcBef>
              <a:spcAft>
                <a:spcPts val="0"/>
              </a:spcAft>
              <a:buNone/>
            </a:pPr>
            <a:r>
              <a:rPr b="1" lang="en" sz="1200">
                <a:solidFill>
                  <a:schemeClr val="dk1"/>
                </a:solidFill>
                <a:latin typeface="Overpass"/>
                <a:ea typeface="Overpass"/>
                <a:cs typeface="Overpass"/>
                <a:sym typeface="Overpass"/>
              </a:rPr>
              <a:t>Full-stack Automation for Azure, GCP. OpenStack</a:t>
            </a:r>
            <a:endParaRPr b="1" sz="1200">
              <a:solidFill>
                <a:schemeClr val="dk1"/>
              </a:solidFill>
              <a:latin typeface="Overpass"/>
              <a:ea typeface="Overpass"/>
              <a:cs typeface="Overpass"/>
              <a:sym typeface="Overpass"/>
            </a:endParaRPr>
          </a:p>
          <a:p>
            <a:pPr indent="0" lvl="0" marL="0" rtl="0" algn="ctr">
              <a:lnSpc>
                <a:spcPct val="150000"/>
              </a:lnSpc>
              <a:spcBef>
                <a:spcPts val="1000"/>
              </a:spcBef>
              <a:spcAft>
                <a:spcPts val="0"/>
              </a:spcAft>
              <a:buNone/>
            </a:pPr>
            <a:r>
              <a:rPr b="1" lang="en" sz="1200">
                <a:solidFill>
                  <a:schemeClr val="dk1"/>
                </a:solidFill>
                <a:latin typeface="Overpass"/>
                <a:ea typeface="Overpass"/>
                <a:cs typeface="Overpass"/>
                <a:sym typeface="Overpass"/>
              </a:rPr>
              <a:t>Migration tooling</a:t>
            </a:r>
            <a:endParaRPr b="1" sz="1200">
              <a:solidFill>
                <a:schemeClr val="dk1"/>
              </a:solidFill>
              <a:latin typeface="Overpass"/>
              <a:ea typeface="Overpass"/>
              <a:cs typeface="Overpass"/>
              <a:sym typeface="Overpass"/>
            </a:endParaRPr>
          </a:p>
        </p:txBody>
      </p:sp>
      <p:sp>
        <p:nvSpPr>
          <p:cNvPr id="2428" name="Google Shape;2428;p345"/>
          <p:cNvSpPr/>
          <p:nvPr/>
        </p:nvSpPr>
        <p:spPr>
          <a:xfrm>
            <a:off x="3261125" y="3143900"/>
            <a:ext cx="2685300" cy="130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Overpass"/>
                <a:ea typeface="Overpass"/>
                <a:cs typeface="Overpass"/>
                <a:sym typeface="Overpass"/>
              </a:rPr>
              <a:t>Operators for Red Hat Integration, Business Automation, Runtimes</a:t>
            </a:r>
            <a:endParaRPr b="1" sz="1200">
              <a:solidFill>
                <a:schemeClr val="dk1"/>
              </a:solidFill>
              <a:latin typeface="Overpass"/>
              <a:ea typeface="Overpass"/>
              <a:cs typeface="Overpass"/>
              <a:sym typeface="Overpass"/>
            </a:endParaRPr>
          </a:p>
          <a:p>
            <a:pPr indent="0" lvl="0" marL="0" rtl="0" algn="ctr">
              <a:lnSpc>
                <a:spcPct val="100000"/>
              </a:lnSpc>
              <a:spcBef>
                <a:spcPts val="1000"/>
              </a:spcBef>
              <a:spcAft>
                <a:spcPts val="0"/>
              </a:spcAft>
              <a:buNone/>
            </a:pPr>
            <a:r>
              <a:rPr b="1" lang="en" sz="1200">
                <a:solidFill>
                  <a:schemeClr val="dk1"/>
                </a:solidFill>
                <a:latin typeface="Overpass"/>
                <a:ea typeface="Overpass"/>
                <a:cs typeface="Overpass"/>
                <a:sym typeface="Overpass"/>
              </a:rPr>
              <a:t>Special resources operator </a:t>
            </a:r>
            <a:br>
              <a:rPr b="1"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For GPU </a:t>
            </a:r>
            <a:endParaRPr b="1" sz="1200">
              <a:solidFill>
                <a:schemeClr val="dk1"/>
              </a:solidFill>
              <a:latin typeface="Overpass"/>
              <a:ea typeface="Overpass"/>
              <a:cs typeface="Overpass"/>
              <a:sym typeface="Overpass"/>
            </a:endParaRPr>
          </a:p>
        </p:txBody>
      </p:sp>
      <p:sp>
        <p:nvSpPr>
          <p:cNvPr id="2429" name="Google Shape;2429;p345"/>
          <p:cNvSpPr/>
          <p:nvPr/>
        </p:nvSpPr>
        <p:spPr>
          <a:xfrm>
            <a:off x="5794025" y="3143900"/>
            <a:ext cx="2603700" cy="130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Developer console with application topology</a:t>
            </a:r>
            <a:endParaRPr b="1" sz="1200">
              <a:latin typeface="Overpass"/>
              <a:ea typeface="Overpass"/>
              <a:cs typeface="Overpass"/>
              <a:sym typeface="Overpass"/>
            </a:endParaRPr>
          </a:p>
          <a:p>
            <a:pPr indent="0" lvl="0" marL="0" rtl="0" algn="ctr">
              <a:spcBef>
                <a:spcPts val="1000"/>
              </a:spcBef>
              <a:spcAft>
                <a:spcPts val="0"/>
              </a:spcAft>
              <a:buNone/>
            </a:pPr>
            <a:r>
              <a:rPr b="1" lang="en" sz="1200">
                <a:latin typeface="Overpass"/>
                <a:ea typeface="Overpass"/>
                <a:cs typeface="Overpass"/>
                <a:sym typeface="Overpass"/>
              </a:rPr>
              <a:t>CodeReady Containers </a:t>
            </a:r>
            <a:endParaRPr b="1" sz="1200">
              <a:latin typeface="Overpass"/>
              <a:ea typeface="Overpass"/>
              <a:cs typeface="Overpass"/>
              <a:sym typeface="Overpass"/>
            </a:endParaRPr>
          </a:p>
          <a:p>
            <a:pPr indent="0" lvl="0" marL="0" rtl="0" algn="ctr">
              <a:spcBef>
                <a:spcPts val="1000"/>
              </a:spcBef>
              <a:spcAft>
                <a:spcPts val="0"/>
              </a:spcAft>
              <a:buNone/>
            </a:pPr>
            <a:r>
              <a:rPr b="1" lang="en" sz="1200">
                <a:latin typeface="Overpass"/>
                <a:ea typeface="Overpass"/>
                <a:cs typeface="Overpass"/>
                <a:sym typeface="Overpass"/>
              </a:rPr>
              <a:t>Service Mesh fully supported</a:t>
            </a:r>
            <a:endParaRPr b="1" sz="1200">
              <a:solidFill>
                <a:schemeClr val="dk1"/>
              </a:solidFill>
              <a:latin typeface="Overpass"/>
              <a:ea typeface="Overpass"/>
              <a:cs typeface="Overpass"/>
              <a:sym typeface="Overpass"/>
            </a:endParaRPr>
          </a:p>
          <a:p>
            <a:pPr indent="0" lvl="0" marL="0" rtl="0" algn="ctr">
              <a:lnSpc>
                <a:spcPct val="150000"/>
              </a:lnSpc>
              <a:spcBef>
                <a:spcPts val="1000"/>
              </a:spcBef>
              <a:spcAft>
                <a:spcPts val="0"/>
              </a:spcAft>
              <a:buNone/>
            </a:pPr>
            <a:r>
              <a:t/>
            </a:r>
            <a:endParaRPr b="1" sz="1200">
              <a:solidFill>
                <a:schemeClr val="dk1"/>
              </a:solidFill>
              <a:latin typeface="Overpass"/>
              <a:ea typeface="Overpass"/>
              <a:cs typeface="Overpass"/>
              <a:sym typeface="Overpass"/>
            </a:endParaRPr>
          </a:p>
        </p:txBody>
      </p:sp>
      <p:sp>
        <p:nvSpPr>
          <p:cNvPr id="2430" name="Google Shape;2430;p345"/>
          <p:cNvSpPr txBox="1"/>
          <p:nvPr/>
        </p:nvSpPr>
        <p:spPr>
          <a:xfrm>
            <a:off x="228600" y="288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4.2</a:t>
            </a:r>
            <a:endParaRPr sz="2600">
              <a:latin typeface="Overpass Light"/>
              <a:ea typeface="Overpass Light"/>
              <a:cs typeface="Overpass Light"/>
              <a:sym typeface="Overpass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1" name="Shape 3491"/>
        <p:cNvGrpSpPr/>
        <p:nvPr/>
      </p:nvGrpSpPr>
      <p:grpSpPr>
        <a:xfrm>
          <a:off x="0" y="0"/>
          <a:ext cx="0" cy="0"/>
          <a:chOff x="0" y="0"/>
          <a:chExt cx="0" cy="0"/>
        </a:xfrm>
      </p:grpSpPr>
      <p:sp>
        <p:nvSpPr>
          <p:cNvPr id="3492" name="Google Shape;3492;p39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93" name="Google Shape;3493;p39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494" name="Google Shape;3494;p39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3495" name="Google Shape;3495;p39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496" name="Google Shape;3496;p39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Proxy Support</a:t>
            </a:r>
            <a:endParaRPr sz="2600"/>
          </a:p>
          <a:p>
            <a:pPr indent="0" lvl="0" marL="0" rtl="0" algn="l">
              <a:spcBef>
                <a:spcPts val="0"/>
              </a:spcBef>
              <a:spcAft>
                <a:spcPts val="0"/>
              </a:spcAft>
              <a:buNone/>
            </a:pPr>
            <a:r>
              <a:t/>
            </a:r>
            <a:endParaRPr/>
          </a:p>
        </p:txBody>
      </p:sp>
      <p:sp>
        <p:nvSpPr>
          <p:cNvPr id="3497" name="Google Shape;3497;p390"/>
          <p:cNvSpPr/>
          <p:nvPr/>
        </p:nvSpPr>
        <p:spPr>
          <a:xfrm>
            <a:off x="1969925" y="1546050"/>
            <a:ext cx="5225100" cy="2218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98" name="Google Shape;3498;p390"/>
          <p:cNvSpPr txBox="1"/>
          <p:nvPr/>
        </p:nvSpPr>
        <p:spPr>
          <a:xfrm>
            <a:off x="5251800" y="1555900"/>
            <a:ext cx="1913700" cy="30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rgbClr val="666666"/>
                </a:solidFill>
                <a:latin typeface="Overpass"/>
                <a:ea typeface="Overpass"/>
                <a:cs typeface="Overpass"/>
                <a:sym typeface="Overpass"/>
              </a:rPr>
              <a:t>OpenShift 4.2 Cluster</a:t>
            </a:r>
            <a:endParaRPr b="1" sz="1000">
              <a:solidFill>
                <a:srgbClr val="666666"/>
              </a:solidFill>
              <a:latin typeface="Overpass"/>
              <a:ea typeface="Overpass"/>
              <a:cs typeface="Overpass"/>
              <a:sym typeface="Overpass"/>
            </a:endParaRPr>
          </a:p>
        </p:txBody>
      </p:sp>
      <p:pic>
        <p:nvPicPr>
          <p:cNvPr id="3499" name="Google Shape;3499;p390"/>
          <p:cNvPicPr preferRelativeResize="0"/>
          <p:nvPr/>
        </p:nvPicPr>
        <p:blipFill rotWithShape="1">
          <a:blip r:embed="rId3">
            <a:alphaModFix/>
          </a:blip>
          <a:srcRect b="0" l="0" r="60262" t="0"/>
          <a:stretch/>
        </p:blipFill>
        <p:spPr>
          <a:xfrm>
            <a:off x="3418772" y="1873002"/>
            <a:ext cx="386556" cy="417775"/>
          </a:xfrm>
          <a:prstGeom prst="rect">
            <a:avLst/>
          </a:prstGeom>
          <a:noFill/>
          <a:ln>
            <a:noFill/>
          </a:ln>
        </p:spPr>
      </p:pic>
      <p:grpSp>
        <p:nvGrpSpPr>
          <p:cNvPr id="3500" name="Google Shape;3500;p390"/>
          <p:cNvGrpSpPr/>
          <p:nvPr/>
        </p:nvGrpSpPr>
        <p:grpSpPr>
          <a:xfrm>
            <a:off x="3782538" y="1869453"/>
            <a:ext cx="1532077" cy="326392"/>
            <a:chOff x="2561963" y="1540004"/>
            <a:chExt cx="2514900" cy="535771"/>
          </a:xfrm>
        </p:grpSpPr>
        <p:sp>
          <p:nvSpPr>
            <p:cNvPr id="3501" name="Google Shape;3501;p390"/>
            <p:cNvSpPr txBox="1"/>
            <p:nvPr/>
          </p:nvSpPr>
          <p:spPr>
            <a:xfrm>
              <a:off x="2571910" y="1540004"/>
              <a:ext cx="12867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800">
                  <a:solidFill>
                    <a:srgbClr val="000000"/>
                  </a:solidFill>
                  <a:latin typeface="Proxima Nova"/>
                  <a:ea typeface="Proxima Nova"/>
                  <a:cs typeface="Proxima Nova"/>
                  <a:sym typeface="Proxima Nova"/>
                </a:rPr>
                <a:t>OPERATOR</a:t>
              </a:r>
              <a:endParaRPr b="1" sz="800"/>
            </a:p>
          </p:txBody>
        </p:sp>
        <p:sp>
          <p:nvSpPr>
            <p:cNvPr id="3502" name="Google Shape;3502;p390"/>
            <p:cNvSpPr txBox="1"/>
            <p:nvPr/>
          </p:nvSpPr>
          <p:spPr>
            <a:xfrm>
              <a:off x="2561963" y="1689375"/>
              <a:ext cx="2514900" cy="3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Proxima Nova"/>
                  <a:ea typeface="Proxima Nova"/>
                  <a:cs typeface="Proxima Nova"/>
                  <a:sym typeface="Proxima Nova"/>
                </a:rPr>
                <a:t>LIFECYCLE MANAGER</a:t>
              </a:r>
              <a:endParaRPr sz="1000"/>
            </a:p>
          </p:txBody>
        </p:sp>
      </p:grpSp>
      <p:pic>
        <p:nvPicPr>
          <p:cNvPr id="3503" name="Google Shape;3503;p390"/>
          <p:cNvPicPr preferRelativeResize="0"/>
          <p:nvPr/>
        </p:nvPicPr>
        <p:blipFill>
          <a:blip r:embed="rId4">
            <a:alphaModFix/>
          </a:blip>
          <a:stretch>
            <a:fillRect/>
          </a:stretch>
        </p:blipFill>
        <p:spPr>
          <a:xfrm>
            <a:off x="3499974" y="2557050"/>
            <a:ext cx="865376" cy="234625"/>
          </a:xfrm>
          <a:prstGeom prst="rect">
            <a:avLst/>
          </a:prstGeom>
          <a:noFill/>
          <a:ln>
            <a:noFill/>
          </a:ln>
        </p:spPr>
      </p:pic>
      <p:pic>
        <p:nvPicPr>
          <p:cNvPr id="3504" name="Google Shape;3504;p390"/>
          <p:cNvPicPr preferRelativeResize="0"/>
          <p:nvPr/>
        </p:nvPicPr>
        <p:blipFill>
          <a:blip r:embed="rId5">
            <a:alphaModFix/>
          </a:blip>
          <a:stretch>
            <a:fillRect/>
          </a:stretch>
        </p:blipFill>
        <p:spPr>
          <a:xfrm>
            <a:off x="3988528" y="3000475"/>
            <a:ext cx="269526" cy="267400"/>
          </a:xfrm>
          <a:prstGeom prst="rect">
            <a:avLst/>
          </a:prstGeom>
          <a:noFill/>
          <a:ln>
            <a:noFill/>
          </a:ln>
        </p:spPr>
      </p:pic>
      <p:sp>
        <p:nvSpPr>
          <p:cNvPr id="3505" name="Google Shape;3505;p390"/>
          <p:cNvSpPr txBox="1"/>
          <p:nvPr/>
        </p:nvSpPr>
        <p:spPr>
          <a:xfrm>
            <a:off x="4258040" y="2976923"/>
            <a:ext cx="6063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Pod</a:t>
            </a:r>
            <a:endParaRPr sz="1000">
              <a:latin typeface="Overpass Light"/>
              <a:ea typeface="Overpass Light"/>
              <a:cs typeface="Overpass Light"/>
              <a:sym typeface="Overpass Light"/>
            </a:endParaRPr>
          </a:p>
        </p:txBody>
      </p:sp>
      <p:sp>
        <p:nvSpPr>
          <p:cNvPr id="3506" name="Google Shape;3506;p390"/>
          <p:cNvSpPr/>
          <p:nvPr/>
        </p:nvSpPr>
        <p:spPr>
          <a:xfrm>
            <a:off x="3524150" y="2808550"/>
            <a:ext cx="107700" cy="107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90"/>
          <p:cNvSpPr/>
          <p:nvPr/>
        </p:nvSpPr>
        <p:spPr>
          <a:xfrm>
            <a:off x="3852502" y="3072478"/>
            <a:ext cx="107700" cy="107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8" name="Google Shape;3508;p390"/>
          <p:cNvCxnSpPr>
            <a:stCxn id="3506" idx="4"/>
            <a:endCxn id="3507" idx="2"/>
          </p:cNvCxnSpPr>
          <p:nvPr/>
        </p:nvCxnSpPr>
        <p:spPr>
          <a:xfrm flipH="1" rot="-5400000">
            <a:off x="3610250" y="2884000"/>
            <a:ext cx="210000" cy="274500"/>
          </a:xfrm>
          <a:prstGeom prst="bentConnector2">
            <a:avLst/>
          </a:prstGeom>
          <a:noFill/>
          <a:ln cap="flat" cmpd="sng" w="9525">
            <a:solidFill>
              <a:schemeClr val="dk2"/>
            </a:solidFill>
            <a:prstDash val="solid"/>
            <a:round/>
            <a:headEnd len="med" w="med" type="none"/>
            <a:tailEnd len="med" w="med" type="triangle"/>
          </a:ln>
        </p:spPr>
      </p:cxnSp>
      <p:sp>
        <p:nvSpPr>
          <p:cNvPr id="3509" name="Google Shape;3509;p390"/>
          <p:cNvSpPr/>
          <p:nvPr/>
        </p:nvSpPr>
        <p:spPr>
          <a:xfrm>
            <a:off x="5007875" y="2370375"/>
            <a:ext cx="167700" cy="1059900"/>
          </a:xfrm>
          <a:prstGeom prst="leftBrace">
            <a:avLst>
              <a:gd fmla="val 16532" name="adj1"/>
              <a:gd fmla="val 7573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90"/>
          <p:cNvSpPr txBox="1"/>
          <p:nvPr/>
        </p:nvSpPr>
        <p:spPr>
          <a:xfrm>
            <a:off x="5269900" y="2247163"/>
            <a:ext cx="1743000" cy="9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spec:</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containers:</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 name: my-container</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image: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env:</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 name: HTTP_PROXY</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value: "..."</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 name: HTTPS_PROXY</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      value: "..."</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p:txBody>
      </p:sp>
      <p:grpSp>
        <p:nvGrpSpPr>
          <p:cNvPr id="3511" name="Google Shape;3511;p390"/>
          <p:cNvGrpSpPr/>
          <p:nvPr/>
        </p:nvGrpSpPr>
        <p:grpSpPr>
          <a:xfrm>
            <a:off x="2119649" y="1699362"/>
            <a:ext cx="999900" cy="847489"/>
            <a:chOff x="2958098" y="2011996"/>
            <a:chExt cx="999900" cy="847489"/>
          </a:xfrm>
        </p:grpSpPr>
        <p:pic>
          <p:nvPicPr>
            <p:cNvPr id="3512" name="Google Shape;3512;p390"/>
            <p:cNvPicPr preferRelativeResize="0"/>
            <p:nvPr/>
          </p:nvPicPr>
          <p:blipFill>
            <a:blip r:embed="rId6">
              <a:alphaModFix/>
            </a:blip>
            <a:stretch>
              <a:fillRect/>
            </a:stretch>
          </p:blipFill>
          <p:spPr>
            <a:xfrm>
              <a:off x="3229577" y="2011996"/>
              <a:ext cx="456957" cy="609900"/>
            </a:xfrm>
            <a:prstGeom prst="rect">
              <a:avLst/>
            </a:prstGeom>
            <a:noFill/>
            <a:ln>
              <a:noFill/>
            </a:ln>
          </p:spPr>
        </p:pic>
        <p:sp>
          <p:nvSpPr>
            <p:cNvPr id="3513" name="Google Shape;3513;p390"/>
            <p:cNvSpPr txBox="1"/>
            <p:nvPr/>
          </p:nvSpPr>
          <p:spPr>
            <a:xfrm>
              <a:off x="2958098" y="2646785"/>
              <a:ext cx="9999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Cluster Proxy Config</a:t>
              </a:r>
              <a:endParaRPr b="1" sz="800"/>
            </a:p>
          </p:txBody>
        </p:sp>
        <p:pic>
          <p:nvPicPr>
            <p:cNvPr id="3514" name="Google Shape;3514;p390"/>
            <p:cNvPicPr preferRelativeResize="0"/>
            <p:nvPr/>
          </p:nvPicPr>
          <p:blipFill>
            <a:blip r:embed="rId7">
              <a:alphaModFix/>
            </a:blip>
            <a:stretch>
              <a:fillRect/>
            </a:stretch>
          </p:blipFill>
          <p:spPr>
            <a:xfrm>
              <a:off x="3330483" y="2310600"/>
              <a:ext cx="255163" cy="255190"/>
            </a:xfrm>
            <a:prstGeom prst="rect">
              <a:avLst/>
            </a:prstGeom>
            <a:noFill/>
            <a:ln>
              <a:noFill/>
            </a:ln>
          </p:spPr>
        </p:pic>
      </p:grpSp>
      <p:cxnSp>
        <p:nvCxnSpPr>
          <p:cNvPr id="3515" name="Google Shape;3515;p390"/>
          <p:cNvCxnSpPr/>
          <p:nvPr/>
        </p:nvCxnSpPr>
        <p:spPr>
          <a:xfrm>
            <a:off x="3000100" y="2075950"/>
            <a:ext cx="394200" cy="0"/>
          </a:xfrm>
          <a:prstGeom prst="straightConnector1">
            <a:avLst/>
          </a:prstGeom>
          <a:noFill/>
          <a:ln cap="flat" cmpd="sng" w="9525">
            <a:solidFill>
              <a:schemeClr val="dk2"/>
            </a:solidFill>
            <a:prstDash val="solid"/>
            <a:round/>
            <a:headEnd len="med" w="med" type="none"/>
            <a:tailEnd len="med" w="med" type="triangle"/>
          </a:ln>
        </p:spPr>
      </p:cxnSp>
      <p:sp>
        <p:nvSpPr>
          <p:cNvPr id="3516" name="Google Shape;3516;p390"/>
          <p:cNvSpPr txBox="1"/>
          <p:nvPr/>
        </p:nvSpPr>
        <p:spPr>
          <a:xfrm>
            <a:off x="4298922" y="2537389"/>
            <a:ext cx="6945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Operator</a:t>
            </a:r>
            <a:endParaRPr sz="1000">
              <a:latin typeface="Overpass Light"/>
              <a:ea typeface="Overpass Light"/>
              <a:cs typeface="Overpass Light"/>
              <a:sym typeface="Overpass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20" name="Shape 3520"/>
        <p:cNvGrpSpPr/>
        <p:nvPr/>
      </p:nvGrpSpPr>
      <p:grpSpPr>
        <a:xfrm>
          <a:off x="0" y="0"/>
          <a:ext cx="0" cy="0"/>
          <a:chOff x="0" y="0"/>
          <a:chExt cx="0" cy="0"/>
        </a:xfrm>
      </p:grpSpPr>
      <p:sp>
        <p:nvSpPr>
          <p:cNvPr id="3521" name="Google Shape;3521;p391"/>
          <p:cNvSpPr/>
          <p:nvPr/>
        </p:nvSpPr>
        <p:spPr>
          <a:xfrm>
            <a:off x="296900" y="2426800"/>
            <a:ext cx="3821400" cy="1878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22" name="Google Shape;3522;p391"/>
          <p:cNvSpPr txBox="1"/>
          <p:nvPr/>
        </p:nvSpPr>
        <p:spPr>
          <a:xfrm>
            <a:off x="2204600" y="2425800"/>
            <a:ext cx="1913700" cy="30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rgbClr val="666666"/>
                </a:solidFill>
                <a:latin typeface="Overpass"/>
                <a:ea typeface="Overpass"/>
                <a:cs typeface="Overpass"/>
                <a:sym typeface="Overpass"/>
              </a:rPr>
              <a:t>OpenShift 4.2 Cluster</a:t>
            </a:r>
            <a:endParaRPr b="1" sz="1000">
              <a:solidFill>
                <a:srgbClr val="666666"/>
              </a:solidFill>
              <a:latin typeface="Overpass"/>
              <a:ea typeface="Overpass"/>
              <a:cs typeface="Overpass"/>
              <a:sym typeface="Overpass"/>
            </a:endParaRPr>
          </a:p>
        </p:txBody>
      </p:sp>
      <p:sp>
        <p:nvSpPr>
          <p:cNvPr id="3523" name="Google Shape;3523;p39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Operator Telemetry</a:t>
            </a:r>
            <a:endParaRPr sz="2600"/>
          </a:p>
          <a:p>
            <a:pPr indent="0" lvl="0" marL="0" rtl="0" algn="l">
              <a:spcBef>
                <a:spcPts val="0"/>
              </a:spcBef>
              <a:spcAft>
                <a:spcPts val="0"/>
              </a:spcAft>
              <a:buNone/>
            </a:pPr>
            <a:r>
              <a:t/>
            </a:r>
            <a:endParaRPr/>
          </a:p>
        </p:txBody>
      </p:sp>
      <p:sp>
        <p:nvSpPr>
          <p:cNvPr id="3524" name="Google Shape;3524;p39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525" name="Google Shape;3525;p39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526" name="Google Shape;3526;p39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3527" name="Google Shape;3527;p39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pic>
        <p:nvPicPr>
          <p:cNvPr id="3528" name="Google Shape;3528;p391"/>
          <p:cNvPicPr preferRelativeResize="0"/>
          <p:nvPr/>
        </p:nvPicPr>
        <p:blipFill rotWithShape="1">
          <a:blip r:embed="rId3">
            <a:alphaModFix/>
          </a:blip>
          <a:srcRect b="0" l="0" r="60262" t="0"/>
          <a:stretch/>
        </p:blipFill>
        <p:spPr>
          <a:xfrm>
            <a:off x="447772" y="2666702"/>
            <a:ext cx="386556" cy="417775"/>
          </a:xfrm>
          <a:prstGeom prst="rect">
            <a:avLst/>
          </a:prstGeom>
          <a:noFill/>
          <a:ln>
            <a:noFill/>
          </a:ln>
        </p:spPr>
      </p:pic>
      <p:grpSp>
        <p:nvGrpSpPr>
          <p:cNvPr id="3529" name="Google Shape;3529;p391"/>
          <p:cNvGrpSpPr/>
          <p:nvPr/>
        </p:nvGrpSpPr>
        <p:grpSpPr>
          <a:xfrm>
            <a:off x="811538" y="2663153"/>
            <a:ext cx="1532077" cy="326392"/>
            <a:chOff x="2561963" y="1540004"/>
            <a:chExt cx="2514900" cy="535771"/>
          </a:xfrm>
        </p:grpSpPr>
        <p:sp>
          <p:nvSpPr>
            <p:cNvPr id="3530" name="Google Shape;3530;p391"/>
            <p:cNvSpPr txBox="1"/>
            <p:nvPr/>
          </p:nvSpPr>
          <p:spPr>
            <a:xfrm>
              <a:off x="2571910" y="1540004"/>
              <a:ext cx="12867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800">
                  <a:solidFill>
                    <a:srgbClr val="000000"/>
                  </a:solidFill>
                  <a:latin typeface="Proxima Nova"/>
                  <a:ea typeface="Proxima Nova"/>
                  <a:cs typeface="Proxima Nova"/>
                  <a:sym typeface="Proxima Nova"/>
                </a:rPr>
                <a:t>OPERATOR</a:t>
              </a:r>
              <a:endParaRPr b="1" sz="800"/>
            </a:p>
          </p:txBody>
        </p:sp>
        <p:sp>
          <p:nvSpPr>
            <p:cNvPr id="3531" name="Google Shape;3531;p391"/>
            <p:cNvSpPr txBox="1"/>
            <p:nvPr/>
          </p:nvSpPr>
          <p:spPr>
            <a:xfrm>
              <a:off x="2561963" y="1689375"/>
              <a:ext cx="2514900" cy="3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latin typeface="Proxima Nova"/>
                  <a:ea typeface="Proxima Nova"/>
                  <a:cs typeface="Proxima Nova"/>
                  <a:sym typeface="Proxima Nova"/>
                </a:rPr>
                <a:t>LIFECYCLE MANAGER</a:t>
              </a:r>
              <a:endParaRPr sz="1000"/>
            </a:p>
          </p:txBody>
        </p:sp>
      </p:grpSp>
      <p:pic>
        <p:nvPicPr>
          <p:cNvPr id="3532" name="Google Shape;3532;p391"/>
          <p:cNvPicPr preferRelativeResize="0"/>
          <p:nvPr/>
        </p:nvPicPr>
        <p:blipFill>
          <a:blip r:embed="rId4">
            <a:alphaModFix/>
          </a:blip>
          <a:stretch>
            <a:fillRect/>
          </a:stretch>
        </p:blipFill>
        <p:spPr>
          <a:xfrm>
            <a:off x="486211" y="3269939"/>
            <a:ext cx="741800" cy="267412"/>
          </a:xfrm>
          <a:prstGeom prst="rect">
            <a:avLst/>
          </a:prstGeom>
          <a:noFill/>
          <a:ln>
            <a:noFill/>
          </a:ln>
        </p:spPr>
      </p:pic>
      <p:pic>
        <p:nvPicPr>
          <p:cNvPr id="3533" name="Google Shape;3533;p391"/>
          <p:cNvPicPr preferRelativeResize="0"/>
          <p:nvPr/>
        </p:nvPicPr>
        <p:blipFill>
          <a:blip r:embed="rId5">
            <a:alphaModFix/>
          </a:blip>
          <a:stretch>
            <a:fillRect/>
          </a:stretch>
        </p:blipFill>
        <p:spPr>
          <a:xfrm>
            <a:off x="1394349" y="3286325"/>
            <a:ext cx="865376" cy="234625"/>
          </a:xfrm>
          <a:prstGeom prst="rect">
            <a:avLst/>
          </a:prstGeom>
          <a:noFill/>
          <a:ln>
            <a:noFill/>
          </a:ln>
        </p:spPr>
      </p:pic>
      <p:pic>
        <p:nvPicPr>
          <p:cNvPr id="3534" name="Google Shape;3534;p391"/>
          <p:cNvPicPr preferRelativeResize="0"/>
          <p:nvPr/>
        </p:nvPicPr>
        <p:blipFill>
          <a:blip r:embed="rId6">
            <a:alphaModFix/>
          </a:blip>
          <a:stretch>
            <a:fillRect/>
          </a:stretch>
        </p:blipFill>
        <p:spPr>
          <a:xfrm>
            <a:off x="2387110" y="3317977"/>
            <a:ext cx="741799" cy="171305"/>
          </a:xfrm>
          <a:prstGeom prst="rect">
            <a:avLst/>
          </a:prstGeom>
          <a:noFill/>
          <a:ln>
            <a:noFill/>
          </a:ln>
        </p:spPr>
      </p:pic>
      <p:pic>
        <p:nvPicPr>
          <p:cNvPr id="3535" name="Google Shape;3535;p391"/>
          <p:cNvPicPr preferRelativeResize="0"/>
          <p:nvPr/>
        </p:nvPicPr>
        <p:blipFill rotWithShape="1">
          <a:blip r:embed="rId7">
            <a:alphaModFix/>
          </a:blip>
          <a:srcRect b="28201" l="15611" r="15617" t="28197"/>
          <a:stretch/>
        </p:blipFill>
        <p:spPr>
          <a:xfrm>
            <a:off x="3256268" y="3211464"/>
            <a:ext cx="606275" cy="384374"/>
          </a:xfrm>
          <a:prstGeom prst="rect">
            <a:avLst/>
          </a:prstGeom>
          <a:noFill/>
          <a:ln>
            <a:noFill/>
          </a:ln>
        </p:spPr>
      </p:pic>
      <p:pic>
        <p:nvPicPr>
          <p:cNvPr id="3536" name="Google Shape;3536;p391"/>
          <p:cNvPicPr preferRelativeResize="0"/>
          <p:nvPr/>
        </p:nvPicPr>
        <p:blipFill>
          <a:blip r:embed="rId8">
            <a:alphaModFix/>
          </a:blip>
          <a:stretch>
            <a:fillRect/>
          </a:stretch>
        </p:blipFill>
        <p:spPr>
          <a:xfrm>
            <a:off x="506278" y="3777625"/>
            <a:ext cx="269526" cy="267400"/>
          </a:xfrm>
          <a:prstGeom prst="rect">
            <a:avLst/>
          </a:prstGeom>
          <a:noFill/>
          <a:ln>
            <a:noFill/>
          </a:ln>
        </p:spPr>
      </p:pic>
      <p:pic>
        <p:nvPicPr>
          <p:cNvPr id="3537" name="Google Shape;3537;p391"/>
          <p:cNvPicPr preferRelativeResize="0"/>
          <p:nvPr/>
        </p:nvPicPr>
        <p:blipFill>
          <a:blip r:embed="rId8">
            <a:alphaModFix/>
          </a:blip>
          <a:stretch>
            <a:fillRect/>
          </a:stretch>
        </p:blipFill>
        <p:spPr>
          <a:xfrm>
            <a:off x="1394353" y="3777625"/>
            <a:ext cx="269526" cy="267400"/>
          </a:xfrm>
          <a:prstGeom prst="rect">
            <a:avLst/>
          </a:prstGeom>
          <a:noFill/>
          <a:ln>
            <a:noFill/>
          </a:ln>
        </p:spPr>
      </p:pic>
      <p:pic>
        <p:nvPicPr>
          <p:cNvPr id="3538" name="Google Shape;3538;p391"/>
          <p:cNvPicPr preferRelativeResize="0"/>
          <p:nvPr/>
        </p:nvPicPr>
        <p:blipFill>
          <a:blip r:embed="rId8">
            <a:alphaModFix/>
          </a:blip>
          <a:stretch>
            <a:fillRect/>
          </a:stretch>
        </p:blipFill>
        <p:spPr>
          <a:xfrm>
            <a:off x="2387103" y="3777625"/>
            <a:ext cx="269526" cy="267400"/>
          </a:xfrm>
          <a:prstGeom prst="rect">
            <a:avLst/>
          </a:prstGeom>
          <a:noFill/>
          <a:ln>
            <a:noFill/>
          </a:ln>
        </p:spPr>
      </p:pic>
      <p:pic>
        <p:nvPicPr>
          <p:cNvPr id="3539" name="Google Shape;3539;p391"/>
          <p:cNvPicPr preferRelativeResize="0"/>
          <p:nvPr/>
        </p:nvPicPr>
        <p:blipFill>
          <a:blip r:embed="rId8">
            <a:alphaModFix/>
          </a:blip>
          <a:stretch>
            <a:fillRect/>
          </a:stretch>
        </p:blipFill>
        <p:spPr>
          <a:xfrm>
            <a:off x="3293153" y="3777625"/>
            <a:ext cx="269526" cy="267400"/>
          </a:xfrm>
          <a:prstGeom prst="rect">
            <a:avLst/>
          </a:prstGeom>
          <a:noFill/>
          <a:ln>
            <a:noFill/>
          </a:ln>
        </p:spPr>
      </p:pic>
      <p:sp>
        <p:nvSpPr>
          <p:cNvPr id="3540" name="Google Shape;3540;p391"/>
          <p:cNvSpPr txBox="1"/>
          <p:nvPr/>
        </p:nvSpPr>
        <p:spPr>
          <a:xfrm>
            <a:off x="735994" y="3791125"/>
            <a:ext cx="5079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 v1.0.1</a:t>
            </a:r>
            <a:endParaRPr sz="1000">
              <a:latin typeface="Overpass Light"/>
              <a:ea typeface="Overpass Light"/>
              <a:cs typeface="Overpass Light"/>
              <a:sym typeface="Overpass Light"/>
            </a:endParaRPr>
          </a:p>
        </p:txBody>
      </p:sp>
      <p:sp>
        <p:nvSpPr>
          <p:cNvPr id="3541" name="Google Shape;3541;p391"/>
          <p:cNvSpPr txBox="1"/>
          <p:nvPr/>
        </p:nvSpPr>
        <p:spPr>
          <a:xfrm>
            <a:off x="1612990" y="3791125"/>
            <a:ext cx="6063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  </a:t>
            </a:r>
            <a:r>
              <a:rPr lang="en" sz="1000">
                <a:latin typeface="Overpass Light"/>
                <a:ea typeface="Overpass Light"/>
                <a:cs typeface="Overpass Light"/>
                <a:sym typeface="Overpass Light"/>
              </a:rPr>
              <a:t>v2.0.0</a:t>
            </a:r>
            <a:endParaRPr sz="1000">
              <a:latin typeface="Overpass Light"/>
              <a:ea typeface="Overpass Light"/>
              <a:cs typeface="Overpass Light"/>
              <a:sym typeface="Overpass Light"/>
            </a:endParaRPr>
          </a:p>
        </p:txBody>
      </p:sp>
      <p:sp>
        <p:nvSpPr>
          <p:cNvPr id="3542" name="Google Shape;3542;p391"/>
          <p:cNvSpPr txBox="1"/>
          <p:nvPr/>
        </p:nvSpPr>
        <p:spPr>
          <a:xfrm>
            <a:off x="2603590" y="3791125"/>
            <a:ext cx="6063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v1.3.5</a:t>
            </a:r>
            <a:endParaRPr sz="1000">
              <a:latin typeface="Overpass Light"/>
              <a:ea typeface="Overpass Light"/>
              <a:cs typeface="Overpass Light"/>
              <a:sym typeface="Overpass Light"/>
            </a:endParaRPr>
          </a:p>
        </p:txBody>
      </p:sp>
      <p:sp>
        <p:nvSpPr>
          <p:cNvPr id="3543" name="Google Shape;3543;p391"/>
          <p:cNvSpPr txBox="1"/>
          <p:nvPr/>
        </p:nvSpPr>
        <p:spPr>
          <a:xfrm>
            <a:off x="3517989" y="3791125"/>
            <a:ext cx="6063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  </a:t>
            </a:r>
            <a:r>
              <a:rPr lang="en" sz="1000">
                <a:latin typeface="Overpass Light"/>
                <a:ea typeface="Overpass Light"/>
                <a:cs typeface="Overpass Light"/>
                <a:sym typeface="Overpass Light"/>
              </a:rPr>
              <a:t>v4.1.2</a:t>
            </a:r>
            <a:endParaRPr sz="1000">
              <a:latin typeface="Overpass Light"/>
              <a:ea typeface="Overpass Light"/>
              <a:cs typeface="Overpass Light"/>
              <a:sym typeface="Overpass Light"/>
            </a:endParaRPr>
          </a:p>
        </p:txBody>
      </p:sp>
      <p:pic>
        <p:nvPicPr>
          <p:cNvPr id="3544" name="Google Shape;3544;p391"/>
          <p:cNvPicPr preferRelativeResize="0"/>
          <p:nvPr/>
        </p:nvPicPr>
        <p:blipFill>
          <a:blip r:embed="rId9">
            <a:alphaModFix/>
          </a:blip>
          <a:stretch>
            <a:fillRect/>
          </a:stretch>
        </p:blipFill>
        <p:spPr>
          <a:xfrm>
            <a:off x="671637" y="3978671"/>
            <a:ext cx="171300" cy="171300"/>
          </a:xfrm>
          <a:prstGeom prst="rect">
            <a:avLst/>
          </a:prstGeom>
          <a:noFill/>
          <a:ln>
            <a:noFill/>
          </a:ln>
        </p:spPr>
      </p:pic>
      <p:pic>
        <p:nvPicPr>
          <p:cNvPr id="3545" name="Google Shape;3545;p391"/>
          <p:cNvPicPr preferRelativeResize="0"/>
          <p:nvPr/>
        </p:nvPicPr>
        <p:blipFill>
          <a:blip r:embed="rId9">
            <a:alphaModFix/>
          </a:blip>
          <a:stretch>
            <a:fillRect/>
          </a:stretch>
        </p:blipFill>
        <p:spPr>
          <a:xfrm>
            <a:off x="1586037" y="3978671"/>
            <a:ext cx="171300" cy="171300"/>
          </a:xfrm>
          <a:prstGeom prst="rect">
            <a:avLst/>
          </a:prstGeom>
          <a:noFill/>
          <a:ln>
            <a:noFill/>
          </a:ln>
        </p:spPr>
      </p:pic>
      <p:pic>
        <p:nvPicPr>
          <p:cNvPr id="3546" name="Google Shape;3546;p391"/>
          <p:cNvPicPr preferRelativeResize="0"/>
          <p:nvPr/>
        </p:nvPicPr>
        <p:blipFill>
          <a:blip r:embed="rId9">
            <a:alphaModFix/>
          </a:blip>
          <a:stretch>
            <a:fillRect/>
          </a:stretch>
        </p:blipFill>
        <p:spPr>
          <a:xfrm>
            <a:off x="3491037" y="3978671"/>
            <a:ext cx="171300" cy="171300"/>
          </a:xfrm>
          <a:prstGeom prst="rect">
            <a:avLst/>
          </a:prstGeom>
          <a:noFill/>
          <a:ln>
            <a:noFill/>
          </a:ln>
        </p:spPr>
      </p:pic>
      <p:pic>
        <p:nvPicPr>
          <p:cNvPr id="3547" name="Google Shape;3547;p391"/>
          <p:cNvPicPr preferRelativeResize="0"/>
          <p:nvPr/>
        </p:nvPicPr>
        <p:blipFill>
          <a:blip r:embed="rId10">
            <a:alphaModFix/>
          </a:blip>
          <a:stretch>
            <a:fillRect/>
          </a:stretch>
        </p:blipFill>
        <p:spPr>
          <a:xfrm>
            <a:off x="2591334" y="3985972"/>
            <a:ext cx="178476" cy="178476"/>
          </a:xfrm>
          <a:prstGeom prst="rect">
            <a:avLst/>
          </a:prstGeom>
          <a:noFill/>
          <a:ln>
            <a:noFill/>
          </a:ln>
        </p:spPr>
      </p:pic>
      <p:grpSp>
        <p:nvGrpSpPr>
          <p:cNvPr id="3548" name="Google Shape;3548;p391"/>
          <p:cNvGrpSpPr/>
          <p:nvPr/>
        </p:nvGrpSpPr>
        <p:grpSpPr>
          <a:xfrm>
            <a:off x="6049528" y="1641845"/>
            <a:ext cx="2419649" cy="1676123"/>
            <a:chOff x="5144429" y="2769607"/>
            <a:chExt cx="3288013" cy="2277650"/>
          </a:xfrm>
        </p:grpSpPr>
        <p:grpSp>
          <p:nvGrpSpPr>
            <p:cNvPr id="3549" name="Google Shape;3549;p391"/>
            <p:cNvGrpSpPr/>
            <p:nvPr/>
          </p:nvGrpSpPr>
          <p:grpSpPr>
            <a:xfrm>
              <a:off x="5144429" y="2769607"/>
              <a:ext cx="3288013" cy="2277650"/>
              <a:chOff x="5144429" y="2769607"/>
              <a:chExt cx="3288013" cy="2277650"/>
            </a:xfrm>
          </p:grpSpPr>
          <p:pic>
            <p:nvPicPr>
              <p:cNvPr id="3550" name="Google Shape;3550;p391"/>
              <p:cNvPicPr preferRelativeResize="0"/>
              <p:nvPr/>
            </p:nvPicPr>
            <p:blipFill>
              <a:blip r:embed="rId11">
                <a:alphaModFix/>
              </a:blip>
              <a:stretch>
                <a:fillRect/>
              </a:stretch>
            </p:blipFill>
            <p:spPr>
              <a:xfrm>
                <a:off x="5144429" y="2769607"/>
                <a:ext cx="3288013" cy="2277650"/>
              </a:xfrm>
              <a:prstGeom prst="rect">
                <a:avLst/>
              </a:prstGeom>
              <a:noFill/>
              <a:ln>
                <a:noFill/>
              </a:ln>
            </p:spPr>
          </p:pic>
          <p:sp>
            <p:nvSpPr>
              <p:cNvPr id="3551" name="Google Shape;3551;p391"/>
              <p:cNvSpPr/>
              <p:nvPr/>
            </p:nvSpPr>
            <p:spPr>
              <a:xfrm>
                <a:off x="6532275" y="3722798"/>
                <a:ext cx="1152300" cy="1119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52" name="Google Shape;3552;p391"/>
            <p:cNvPicPr preferRelativeResize="0"/>
            <p:nvPr/>
          </p:nvPicPr>
          <p:blipFill rotWithShape="1">
            <a:blip r:embed="rId12">
              <a:alphaModFix/>
            </a:blip>
            <a:srcRect b="22142" l="7076" r="6313" t="0"/>
            <a:stretch/>
          </p:blipFill>
          <p:spPr>
            <a:xfrm>
              <a:off x="6596845" y="3827595"/>
              <a:ext cx="1001632" cy="951562"/>
            </a:xfrm>
            <a:prstGeom prst="rect">
              <a:avLst/>
            </a:prstGeom>
            <a:noFill/>
            <a:ln>
              <a:noFill/>
            </a:ln>
          </p:spPr>
        </p:pic>
      </p:grpSp>
      <p:cxnSp>
        <p:nvCxnSpPr>
          <p:cNvPr id="3553" name="Google Shape;3553;p391"/>
          <p:cNvCxnSpPr/>
          <p:nvPr/>
        </p:nvCxnSpPr>
        <p:spPr>
          <a:xfrm flipH="1" rot="10800000">
            <a:off x="4327525" y="3028575"/>
            <a:ext cx="2152800" cy="853800"/>
          </a:xfrm>
          <a:prstGeom prst="straightConnector1">
            <a:avLst/>
          </a:prstGeom>
          <a:noFill/>
          <a:ln cap="flat" cmpd="sng" w="19050">
            <a:solidFill>
              <a:srgbClr val="000000"/>
            </a:solidFill>
            <a:prstDash val="dot"/>
            <a:round/>
            <a:headEnd len="med" w="med" type="none"/>
            <a:tailEnd len="med" w="med" type="triangle"/>
          </a:ln>
        </p:spPr>
      </p:cxnSp>
      <p:sp>
        <p:nvSpPr>
          <p:cNvPr id="3554" name="Google Shape;3554;p391"/>
          <p:cNvSpPr txBox="1"/>
          <p:nvPr/>
        </p:nvSpPr>
        <p:spPr>
          <a:xfrm>
            <a:off x="5062012" y="3568411"/>
            <a:ext cx="40065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verpass"/>
                <a:ea typeface="Overpass"/>
                <a:cs typeface="Overpass"/>
                <a:sym typeface="Overpass"/>
              </a:rPr>
              <a:t>4.2:</a:t>
            </a:r>
            <a:r>
              <a:rPr lang="en">
                <a:latin typeface="Overpass Light"/>
                <a:ea typeface="Overpass Light"/>
                <a:cs typeface="Overpass Light"/>
                <a:sym typeface="Overpass Light"/>
              </a:rPr>
              <a:t> OLM reports installed Operators name and version</a:t>
            </a:r>
            <a:endParaRPr>
              <a:latin typeface="Overpass Light"/>
              <a:ea typeface="Overpass Light"/>
              <a:cs typeface="Overpass Light"/>
              <a:sym typeface="Overpass Light"/>
            </a:endParaRPr>
          </a:p>
          <a:p>
            <a:pPr indent="0" lvl="0" marL="0" rtl="0" algn="l">
              <a:spcBef>
                <a:spcPts val="0"/>
              </a:spcBef>
              <a:spcAft>
                <a:spcPts val="0"/>
              </a:spcAft>
              <a:buNone/>
            </a:pPr>
            <a:r>
              <a:rPr b="1" lang="en">
                <a:latin typeface="Overpass"/>
                <a:ea typeface="Overpass"/>
                <a:cs typeface="Overpass"/>
                <a:sym typeface="Overpass"/>
              </a:rPr>
              <a:t>4.3:</a:t>
            </a:r>
            <a:r>
              <a:rPr lang="en">
                <a:latin typeface="Overpass Light"/>
                <a:ea typeface="Overpass Light"/>
                <a:cs typeface="Overpass Light"/>
                <a:sym typeface="Overpass Light"/>
              </a:rPr>
              <a:t> OLM reports installed Operators name, version and health state</a:t>
            </a:r>
            <a:endParaRPr>
              <a:latin typeface="Overpass Light"/>
              <a:ea typeface="Overpass Light"/>
              <a:cs typeface="Overpass Light"/>
              <a:sym typeface="Overpass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58" name="Shape 3558"/>
        <p:cNvGrpSpPr/>
        <p:nvPr/>
      </p:nvGrpSpPr>
      <p:grpSpPr>
        <a:xfrm>
          <a:off x="0" y="0"/>
          <a:ext cx="0" cy="0"/>
          <a:chOff x="0" y="0"/>
          <a:chExt cx="0" cy="0"/>
        </a:xfrm>
      </p:grpSpPr>
      <p:sp>
        <p:nvSpPr>
          <p:cNvPr id="3559" name="Google Shape;3559;p392"/>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4.1 Static Dependency Resolution</a:t>
            </a:r>
            <a:endParaRPr sz="2600">
              <a:latin typeface="Overpass Light"/>
              <a:ea typeface="Overpass Light"/>
              <a:cs typeface="Overpass Light"/>
              <a:sym typeface="Overpass Light"/>
            </a:endParaRPr>
          </a:p>
        </p:txBody>
      </p:sp>
      <p:sp>
        <p:nvSpPr>
          <p:cNvPr id="3560" name="Google Shape;3560;p39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561" name="Google Shape;3561;p39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562" name="Google Shape;3562;p39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grpSp>
        <p:nvGrpSpPr>
          <p:cNvPr id="3563" name="Google Shape;3563;p392"/>
          <p:cNvGrpSpPr/>
          <p:nvPr/>
        </p:nvGrpSpPr>
        <p:grpSpPr>
          <a:xfrm>
            <a:off x="59800" y="2722258"/>
            <a:ext cx="1521900" cy="775950"/>
            <a:chOff x="1825375" y="2346300"/>
            <a:chExt cx="1521900" cy="775950"/>
          </a:xfrm>
        </p:grpSpPr>
        <p:sp>
          <p:nvSpPr>
            <p:cNvPr id="3564" name="Google Shape;3564;p392"/>
            <p:cNvSpPr/>
            <p:nvPr/>
          </p:nvSpPr>
          <p:spPr>
            <a:xfrm>
              <a:off x="2360823" y="2346300"/>
              <a:ext cx="450900" cy="4509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5" name="Google Shape;3565;p392"/>
            <p:cNvPicPr preferRelativeResize="0"/>
            <p:nvPr/>
          </p:nvPicPr>
          <p:blipFill rotWithShape="1">
            <a:blip r:embed="rId3">
              <a:alphaModFix/>
            </a:blip>
            <a:srcRect b="11507" l="6316" r="60351" t="11515"/>
            <a:stretch/>
          </p:blipFill>
          <p:spPr>
            <a:xfrm>
              <a:off x="2447070" y="2429766"/>
              <a:ext cx="285618" cy="283978"/>
            </a:xfrm>
            <a:prstGeom prst="rect">
              <a:avLst/>
            </a:prstGeom>
            <a:noFill/>
            <a:ln>
              <a:noFill/>
            </a:ln>
          </p:spPr>
        </p:pic>
        <p:sp>
          <p:nvSpPr>
            <p:cNvPr id="3566" name="Google Shape;3566;p392"/>
            <p:cNvSpPr txBox="1"/>
            <p:nvPr/>
          </p:nvSpPr>
          <p:spPr>
            <a:xfrm>
              <a:off x="1825375" y="2838150"/>
              <a:ext cx="15219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YourOperator v1.1.2</a:t>
              </a:r>
              <a:endParaRPr sz="1200">
                <a:latin typeface="Overpass"/>
                <a:ea typeface="Overpass"/>
                <a:cs typeface="Overpass"/>
                <a:sym typeface="Overpass"/>
              </a:endParaRPr>
            </a:p>
          </p:txBody>
        </p:sp>
      </p:grpSp>
      <p:cxnSp>
        <p:nvCxnSpPr>
          <p:cNvPr id="3567" name="Google Shape;3567;p392"/>
          <p:cNvCxnSpPr/>
          <p:nvPr/>
        </p:nvCxnSpPr>
        <p:spPr>
          <a:xfrm flipH="1" rot="10800000">
            <a:off x="1217225" y="2168033"/>
            <a:ext cx="1471200" cy="594000"/>
          </a:xfrm>
          <a:prstGeom prst="straightConnector1">
            <a:avLst/>
          </a:prstGeom>
          <a:noFill/>
          <a:ln cap="flat" cmpd="sng" w="9525">
            <a:solidFill>
              <a:srgbClr val="666666"/>
            </a:solidFill>
            <a:prstDash val="dash"/>
            <a:round/>
            <a:headEnd len="med" w="med" type="none"/>
            <a:tailEnd len="med" w="med" type="triangle"/>
          </a:ln>
        </p:spPr>
      </p:cxnSp>
      <p:cxnSp>
        <p:nvCxnSpPr>
          <p:cNvPr id="3568" name="Google Shape;3568;p392"/>
          <p:cNvCxnSpPr/>
          <p:nvPr/>
        </p:nvCxnSpPr>
        <p:spPr>
          <a:xfrm>
            <a:off x="1217225" y="3082433"/>
            <a:ext cx="1471200" cy="594000"/>
          </a:xfrm>
          <a:prstGeom prst="straightConnector1">
            <a:avLst/>
          </a:prstGeom>
          <a:noFill/>
          <a:ln cap="flat" cmpd="sng" w="9525">
            <a:solidFill>
              <a:srgbClr val="666666"/>
            </a:solidFill>
            <a:prstDash val="dash"/>
            <a:round/>
            <a:headEnd len="med" w="med" type="none"/>
            <a:tailEnd len="med" w="med" type="triangle"/>
          </a:ln>
        </p:spPr>
      </p:cxnSp>
      <p:sp>
        <p:nvSpPr>
          <p:cNvPr id="3569" name="Google Shape;3569;p392"/>
          <p:cNvSpPr txBox="1"/>
          <p:nvPr/>
        </p:nvSpPr>
        <p:spPr>
          <a:xfrm rot="-1350941">
            <a:off x="1480478" y="2229095"/>
            <a:ext cx="634570" cy="2566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requires</a:t>
            </a:r>
            <a:endParaRPr sz="800">
              <a:solidFill>
                <a:srgbClr val="666666"/>
              </a:solidFill>
              <a:latin typeface="Overpass"/>
              <a:ea typeface="Overpass"/>
              <a:cs typeface="Overpass"/>
              <a:sym typeface="Overpass"/>
            </a:endParaRPr>
          </a:p>
        </p:txBody>
      </p:sp>
      <p:sp>
        <p:nvSpPr>
          <p:cNvPr id="3570" name="Google Shape;3570;p392"/>
          <p:cNvSpPr txBox="1"/>
          <p:nvPr/>
        </p:nvSpPr>
        <p:spPr>
          <a:xfrm rot="1430324">
            <a:off x="1632785" y="3101209"/>
            <a:ext cx="634644" cy="2570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requires</a:t>
            </a:r>
            <a:endParaRPr sz="800">
              <a:solidFill>
                <a:srgbClr val="666666"/>
              </a:solidFill>
              <a:latin typeface="Overpass"/>
              <a:ea typeface="Overpass"/>
              <a:cs typeface="Overpass"/>
              <a:sym typeface="Overpass"/>
            </a:endParaRPr>
          </a:p>
        </p:txBody>
      </p:sp>
      <p:grpSp>
        <p:nvGrpSpPr>
          <p:cNvPr id="3571" name="Google Shape;3571;p392"/>
          <p:cNvGrpSpPr/>
          <p:nvPr/>
        </p:nvGrpSpPr>
        <p:grpSpPr>
          <a:xfrm>
            <a:off x="4712791" y="1822858"/>
            <a:ext cx="1972500" cy="899400"/>
            <a:chOff x="3432775" y="1896725"/>
            <a:chExt cx="1972500" cy="899400"/>
          </a:xfrm>
        </p:grpSpPr>
        <p:sp>
          <p:nvSpPr>
            <p:cNvPr id="3572" name="Google Shape;3572;p392"/>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92"/>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4" name="Google Shape;3574;p392"/>
            <p:cNvPicPr preferRelativeResize="0"/>
            <p:nvPr/>
          </p:nvPicPr>
          <p:blipFill rotWithShape="1">
            <a:blip r:embed="rId4">
              <a:alphaModFix/>
            </a:blip>
            <a:srcRect b="0" l="0" r="70917" t="0"/>
            <a:stretch/>
          </p:blipFill>
          <p:spPr>
            <a:xfrm>
              <a:off x="4276374" y="2044263"/>
              <a:ext cx="285625" cy="320113"/>
            </a:xfrm>
            <a:prstGeom prst="rect">
              <a:avLst/>
            </a:prstGeom>
            <a:noFill/>
            <a:ln>
              <a:noFill/>
            </a:ln>
          </p:spPr>
        </p:pic>
        <p:sp>
          <p:nvSpPr>
            <p:cNvPr id="3575" name="Google Shape;3575;p392"/>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Jaeger Operator</a:t>
              </a:r>
              <a:endParaRPr sz="1200">
                <a:latin typeface="Overpass"/>
                <a:ea typeface="Overpass"/>
                <a:cs typeface="Overpass"/>
                <a:sym typeface="Overpass"/>
              </a:endParaRPr>
            </a:p>
          </p:txBody>
        </p:sp>
      </p:grpSp>
      <p:grpSp>
        <p:nvGrpSpPr>
          <p:cNvPr id="3576" name="Google Shape;3576;p392"/>
          <p:cNvGrpSpPr/>
          <p:nvPr/>
        </p:nvGrpSpPr>
        <p:grpSpPr>
          <a:xfrm>
            <a:off x="2302450" y="1822858"/>
            <a:ext cx="1972500" cy="899400"/>
            <a:chOff x="2988250" y="1419900"/>
            <a:chExt cx="1972500" cy="899400"/>
          </a:xfrm>
        </p:grpSpPr>
        <p:grpSp>
          <p:nvGrpSpPr>
            <p:cNvPr id="3577" name="Google Shape;3577;p392"/>
            <p:cNvGrpSpPr/>
            <p:nvPr/>
          </p:nvGrpSpPr>
          <p:grpSpPr>
            <a:xfrm>
              <a:off x="2988250" y="1419900"/>
              <a:ext cx="1972500" cy="899400"/>
              <a:chOff x="3432775" y="1896725"/>
              <a:chExt cx="1972500" cy="899400"/>
            </a:xfrm>
          </p:grpSpPr>
          <p:sp>
            <p:nvSpPr>
              <p:cNvPr id="3578" name="Google Shape;3578;p392"/>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92"/>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92"/>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jaeger.jaegertracing.io/v1</a:t>
                </a:r>
                <a:endParaRPr sz="1200">
                  <a:latin typeface="Overpass"/>
                  <a:ea typeface="Overpass"/>
                  <a:cs typeface="Overpass"/>
                  <a:sym typeface="Overpass"/>
                </a:endParaRPr>
              </a:p>
            </p:txBody>
          </p:sp>
        </p:grpSp>
        <p:pic>
          <p:nvPicPr>
            <p:cNvPr id="3581" name="Google Shape;3581;p392"/>
            <p:cNvPicPr preferRelativeResize="0"/>
            <p:nvPr/>
          </p:nvPicPr>
          <p:blipFill>
            <a:blip r:embed="rId5">
              <a:alphaModFix/>
            </a:blip>
            <a:stretch>
              <a:fillRect/>
            </a:stretch>
          </p:blipFill>
          <p:spPr>
            <a:xfrm>
              <a:off x="3830225" y="1578575"/>
              <a:ext cx="288550" cy="288550"/>
            </a:xfrm>
            <a:prstGeom prst="rect">
              <a:avLst/>
            </a:prstGeom>
            <a:noFill/>
            <a:ln>
              <a:noFill/>
            </a:ln>
          </p:spPr>
        </p:pic>
      </p:grpSp>
      <p:grpSp>
        <p:nvGrpSpPr>
          <p:cNvPr id="3582" name="Google Shape;3582;p392"/>
          <p:cNvGrpSpPr/>
          <p:nvPr/>
        </p:nvGrpSpPr>
        <p:grpSpPr>
          <a:xfrm>
            <a:off x="4068541" y="3463908"/>
            <a:ext cx="3261000" cy="899400"/>
            <a:chOff x="4830250" y="3483425"/>
            <a:chExt cx="3261000" cy="899400"/>
          </a:xfrm>
        </p:grpSpPr>
        <p:sp>
          <p:nvSpPr>
            <p:cNvPr id="3583" name="Google Shape;3583;p392"/>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92"/>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92"/>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CockroachDB Operator</a:t>
              </a:r>
              <a:endParaRPr sz="1200">
                <a:latin typeface="Overpass"/>
                <a:ea typeface="Overpass"/>
                <a:cs typeface="Overpass"/>
                <a:sym typeface="Overpass"/>
              </a:endParaRPr>
            </a:p>
          </p:txBody>
        </p:sp>
        <p:pic>
          <p:nvPicPr>
            <p:cNvPr id="3586" name="Google Shape;3586;p392"/>
            <p:cNvPicPr preferRelativeResize="0"/>
            <p:nvPr/>
          </p:nvPicPr>
          <p:blipFill>
            <a:blip r:embed="rId6">
              <a:alphaModFix/>
            </a:blip>
            <a:stretch>
              <a:fillRect/>
            </a:stretch>
          </p:blipFill>
          <p:spPr>
            <a:xfrm>
              <a:off x="6319566" y="3649036"/>
              <a:ext cx="282316" cy="284101"/>
            </a:xfrm>
            <a:prstGeom prst="rect">
              <a:avLst/>
            </a:prstGeom>
            <a:noFill/>
            <a:ln>
              <a:noFill/>
            </a:ln>
          </p:spPr>
        </p:pic>
      </p:grpSp>
      <p:grpSp>
        <p:nvGrpSpPr>
          <p:cNvPr id="3587" name="Google Shape;3587;p392"/>
          <p:cNvGrpSpPr/>
          <p:nvPr/>
        </p:nvGrpSpPr>
        <p:grpSpPr>
          <a:xfrm>
            <a:off x="1658200" y="3463908"/>
            <a:ext cx="3261000" cy="899400"/>
            <a:chOff x="2344000" y="3060950"/>
            <a:chExt cx="3261000" cy="899400"/>
          </a:xfrm>
        </p:grpSpPr>
        <p:grpSp>
          <p:nvGrpSpPr>
            <p:cNvPr id="3588" name="Google Shape;3588;p392"/>
            <p:cNvGrpSpPr/>
            <p:nvPr/>
          </p:nvGrpSpPr>
          <p:grpSpPr>
            <a:xfrm>
              <a:off x="2344000" y="3060950"/>
              <a:ext cx="3261000" cy="899400"/>
              <a:chOff x="4830250" y="3483425"/>
              <a:chExt cx="3261000" cy="899400"/>
            </a:xfrm>
          </p:grpSpPr>
          <p:sp>
            <p:nvSpPr>
              <p:cNvPr id="3589" name="Google Shape;3589;p392"/>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92"/>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92"/>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cockroachdb.charts.helm.k8s.io/v1alpha1</a:t>
                </a:r>
                <a:endParaRPr sz="1200">
                  <a:latin typeface="Overpass"/>
                  <a:ea typeface="Overpass"/>
                  <a:cs typeface="Overpass"/>
                  <a:sym typeface="Overpass"/>
                </a:endParaRPr>
              </a:p>
            </p:txBody>
          </p:sp>
        </p:grpSp>
        <p:pic>
          <p:nvPicPr>
            <p:cNvPr id="3592" name="Google Shape;3592;p392"/>
            <p:cNvPicPr preferRelativeResize="0"/>
            <p:nvPr/>
          </p:nvPicPr>
          <p:blipFill>
            <a:blip r:embed="rId5">
              <a:alphaModFix/>
            </a:blip>
            <a:stretch>
              <a:fillRect/>
            </a:stretch>
          </p:blipFill>
          <p:spPr>
            <a:xfrm>
              <a:off x="3830225" y="3227982"/>
              <a:ext cx="288550" cy="288550"/>
            </a:xfrm>
            <a:prstGeom prst="rect">
              <a:avLst/>
            </a:prstGeom>
            <a:noFill/>
            <a:ln>
              <a:noFill/>
            </a:ln>
          </p:spPr>
        </p:pic>
      </p:grpSp>
      <p:cxnSp>
        <p:nvCxnSpPr>
          <p:cNvPr id="3593" name="Google Shape;3593;p392"/>
          <p:cNvCxnSpPr/>
          <p:nvPr/>
        </p:nvCxnSpPr>
        <p:spPr>
          <a:xfrm rot="10800000">
            <a:off x="3827100" y="2090033"/>
            <a:ext cx="1350000" cy="0"/>
          </a:xfrm>
          <a:prstGeom prst="straightConnector1">
            <a:avLst/>
          </a:prstGeom>
          <a:noFill/>
          <a:ln cap="flat" cmpd="sng" w="9525">
            <a:solidFill>
              <a:srgbClr val="666666"/>
            </a:solidFill>
            <a:prstDash val="dash"/>
            <a:round/>
            <a:headEnd len="med" w="med" type="triangle"/>
            <a:tailEnd len="med" w="med" type="none"/>
          </a:ln>
        </p:spPr>
      </p:cxnSp>
      <p:cxnSp>
        <p:nvCxnSpPr>
          <p:cNvPr id="3594" name="Google Shape;3594;p392"/>
          <p:cNvCxnSpPr/>
          <p:nvPr/>
        </p:nvCxnSpPr>
        <p:spPr>
          <a:xfrm rot="10800000">
            <a:off x="3827100" y="3774308"/>
            <a:ext cx="1350000" cy="0"/>
          </a:xfrm>
          <a:prstGeom prst="straightConnector1">
            <a:avLst/>
          </a:prstGeom>
          <a:noFill/>
          <a:ln cap="flat" cmpd="sng" w="9525">
            <a:solidFill>
              <a:srgbClr val="666666"/>
            </a:solidFill>
            <a:prstDash val="dash"/>
            <a:round/>
            <a:headEnd len="med" w="med" type="triangle"/>
            <a:tailEnd len="med" w="med" type="none"/>
          </a:ln>
        </p:spPr>
      </p:cxnSp>
      <p:sp>
        <p:nvSpPr>
          <p:cNvPr id="3595" name="Google Shape;3595;p392"/>
          <p:cNvSpPr txBox="1"/>
          <p:nvPr/>
        </p:nvSpPr>
        <p:spPr>
          <a:xfrm rot="1980">
            <a:off x="3871173" y="17825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resolves to</a:t>
            </a:r>
            <a:endParaRPr sz="800">
              <a:solidFill>
                <a:srgbClr val="666666"/>
              </a:solidFill>
              <a:latin typeface="Overpass"/>
              <a:ea typeface="Overpass"/>
              <a:cs typeface="Overpass"/>
              <a:sym typeface="Overpass"/>
            </a:endParaRPr>
          </a:p>
        </p:txBody>
      </p:sp>
      <p:sp>
        <p:nvSpPr>
          <p:cNvPr id="3596" name="Google Shape;3596;p392"/>
          <p:cNvSpPr txBox="1"/>
          <p:nvPr/>
        </p:nvSpPr>
        <p:spPr>
          <a:xfrm rot="1980">
            <a:off x="3871173" y="34589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resolves to</a:t>
            </a:r>
            <a:endParaRPr sz="800">
              <a:solidFill>
                <a:srgbClr val="666666"/>
              </a:solidFill>
              <a:latin typeface="Overpass"/>
              <a:ea typeface="Overpass"/>
              <a:cs typeface="Overpass"/>
              <a:sym typeface="Overpass"/>
            </a:endParaRPr>
          </a:p>
        </p:txBody>
      </p:sp>
      <p:sp>
        <p:nvSpPr>
          <p:cNvPr id="3597" name="Google Shape;3597;p392"/>
          <p:cNvSpPr txBox="1"/>
          <p:nvPr/>
        </p:nvSpPr>
        <p:spPr>
          <a:xfrm>
            <a:off x="1894200" y="1304608"/>
            <a:ext cx="5355600" cy="3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Operator Framework Dependency Graphs</a:t>
            </a:r>
            <a:endParaRPr>
              <a:latin typeface="Overpass"/>
              <a:ea typeface="Overpass"/>
              <a:cs typeface="Overpass"/>
              <a:sym typeface="Overpas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1" name="Shape 3601"/>
        <p:cNvGrpSpPr/>
        <p:nvPr/>
      </p:nvGrpSpPr>
      <p:grpSpPr>
        <a:xfrm>
          <a:off x="0" y="0"/>
          <a:ext cx="0" cy="0"/>
          <a:chOff x="0" y="0"/>
          <a:chExt cx="0" cy="0"/>
        </a:xfrm>
      </p:grpSpPr>
      <p:sp>
        <p:nvSpPr>
          <p:cNvPr id="3602" name="Google Shape;3602;p393"/>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4.2 </a:t>
            </a:r>
            <a:r>
              <a:rPr lang="en" sz="2600">
                <a:latin typeface="Overpass Light"/>
                <a:ea typeface="Overpass Light"/>
                <a:cs typeface="Overpass Light"/>
                <a:sym typeface="Overpass Light"/>
              </a:rPr>
              <a:t>Automated Dependency Resolution</a:t>
            </a:r>
            <a:endParaRPr sz="2600">
              <a:latin typeface="Overpass Light"/>
              <a:ea typeface="Overpass Light"/>
              <a:cs typeface="Overpass Light"/>
              <a:sym typeface="Overpass Light"/>
            </a:endParaRPr>
          </a:p>
        </p:txBody>
      </p:sp>
      <p:sp>
        <p:nvSpPr>
          <p:cNvPr id="3603" name="Google Shape;3603;p39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604" name="Google Shape;3604;p39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605" name="Google Shape;3605;p39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grpSp>
        <p:nvGrpSpPr>
          <p:cNvPr id="3606" name="Google Shape;3606;p393"/>
          <p:cNvGrpSpPr/>
          <p:nvPr/>
        </p:nvGrpSpPr>
        <p:grpSpPr>
          <a:xfrm>
            <a:off x="59800" y="2722258"/>
            <a:ext cx="1521900" cy="775950"/>
            <a:chOff x="1825375" y="2346300"/>
            <a:chExt cx="1521900" cy="775950"/>
          </a:xfrm>
        </p:grpSpPr>
        <p:sp>
          <p:nvSpPr>
            <p:cNvPr id="3607" name="Google Shape;3607;p393"/>
            <p:cNvSpPr/>
            <p:nvPr/>
          </p:nvSpPr>
          <p:spPr>
            <a:xfrm>
              <a:off x="2360823" y="2346300"/>
              <a:ext cx="450900" cy="4509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8" name="Google Shape;3608;p393"/>
            <p:cNvPicPr preferRelativeResize="0"/>
            <p:nvPr/>
          </p:nvPicPr>
          <p:blipFill rotWithShape="1">
            <a:blip r:embed="rId3">
              <a:alphaModFix/>
            </a:blip>
            <a:srcRect b="11507" l="6316" r="60351" t="11515"/>
            <a:stretch/>
          </p:blipFill>
          <p:spPr>
            <a:xfrm>
              <a:off x="2447070" y="2429766"/>
              <a:ext cx="285618" cy="283978"/>
            </a:xfrm>
            <a:prstGeom prst="rect">
              <a:avLst/>
            </a:prstGeom>
            <a:noFill/>
            <a:ln>
              <a:noFill/>
            </a:ln>
          </p:spPr>
        </p:pic>
        <p:sp>
          <p:nvSpPr>
            <p:cNvPr id="3609" name="Google Shape;3609;p393"/>
            <p:cNvSpPr txBox="1"/>
            <p:nvPr/>
          </p:nvSpPr>
          <p:spPr>
            <a:xfrm>
              <a:off x="1825375" y="2838150"/>
              <a:ext cx="15219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YourOperator v1.1.2</a:t>
              </a:r>
              <a:endParaRPr sz="1200">
                <a:latin typeface="Overpass"/>
                <a:ea typeface="Overpass"/>
                <a:cs typeface="Overpass"/>
                <a:sym typeface="Overpass"/>
              </a:endParaRPr>
            </a:p>
          </p:txBody>
        </p:sp>
      </p:grpSp>
      <p:cxnSp>
        <p:nvCxnSpPr>
          <p:cNvPr id="3610" name="Google Shape;3610;p393"/>
          <p:cNvCxnSpPr/>
          <p:nvPr/>
        </p:nvCxnSpPr>
        <p:spPr>
          <a:xfrm flipH="1" rot="10800000">
            <a:off x="1217225" y="2168033"/>
            <a:ext cx="1471200" cy="594000"/>
          </a:xfrm>
          <a:prstGeom prst="straightConnector1">
            <a:avLst/>
          </a:prstGeom>
          <a:noFill/>
          <a:ln cap="flat" cmpd="sng" w="9525">
            <a:solidFill>
              <a:srgbClr val="666666"/>
            </a:solidFill>
            <a:prstDash val="dash"/>
            <a:round/>
            <a:headEnd len="med" w="med" type="none"/>
            <a:tailEnd len="med" w="med" type="triangle"/>
          </a:ln>
        </p:spPr>
      </p:cxnSp>
      <p:cxnSp>
        <p:nvCxnSpPr>
          <p:cNvPr id="3611" name="Google Shape;3611;p393"/>
          <p:cNvCxnSpPr/>
          <p:nvPr/>
        </p:nvCxnSpPr>
        <p:spPr>
          <a:xfrm>
            <a:off x="1217225" y="3082433"/>
            <a:ext cx="1471200" cy="594000"/>
          </a:xfrm>
          <a:prstGeom prst="straightConnector1">
            <a:avLst/>
          </a:prstGeom>
          <a:noFill/>
          <a:ln cap="flat" cmpd="sng" w="9525">
            <a:solidFill>
              <a:srgbClr val="666666"/>
            </a:solidFill>
            <a:prstDash val="dash"/>
            <a:round/>
            <a:headEnd len="med" w="med" type="none"/>
            <a:tailEnd len="med" w="med" type="triangle"/>
          </a:ln>
        </p:spPr>
      </p:cxnSp>
      <p:sp>
        <p:nvSpPr>
          <p:cNvPr id="3612" name="Google Shape;3612;p393"/>
          <p:cNvSpPr txBox="1"/>
          <p:nvPr/>
        </p:nvSpPr>
        <p:spPr>
          <a:xfrm rot="-1350941">
            <a:off x="1480478" y="2229095"/>
            <a:ext cx="634570" cy="2566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requires</a:t>
            </a:r>
            <a:endParaRPr sz="800">
              <a:solidFill>
                <a:srgbClr val="666666"/>
              </a:solidFill>
              <a:latin typeface="Overpass"/>
              <a:ea typeface="Overpass"/>
              <a:cs typeface="Overpass"/>
              <a:sym typeface="Overpass"/>
            </a:endParaRPr>
          </a:p>
        </p:txBody>
      </p:sp>
      <p:sp>
        <p:nvSpPr>
          <p:cNvPr id="3613" name="Google Shape;3613;p393"/>
          <p:cNvSpPr txBox="1"/>
          <p:nvPr/>
        </p:nvSpPr>
        <p:spPr>
          <a:xfrm rot="1430324">
            <a:off x="1632785" y="3101209"/>
            <a:ext cx="634644" cy="2570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requires</a:t>
            </a:r>
            <a:endParaRPr sz="800">
              <a:solidFill>
                <a:srgbClr val="666666"/>
              </a:solidFill>
              <a:latin typeface="Overpass"/>
              <a:ea typeface="Overpass"/>
              <a:cs typeface="Overpass"/>
              <a:sym typeface="Overpass"/>
            </a:endParaRPr>
          </a:p>
        </p:txBody>
      </p:sp>
      <p:grpSp>
        <p:nvGrpSpPr>
          <p:cNvPr id="3614" name="Google Shape;3614;p393"/>
          <p:cNvGrpSpPr/>
          <p:nvPr/>
        </p:nvGrpSpPr>
        <p:grpSpPr>
          <a:xfrm>
            <a:off x="4712791" y="1822858"/>
            <a:ext cx="1972500" cy="899400"/>
            <a:chOff x="3432775" y="1896725"/>
            <a:chExt cx="1972500" cy="899400"/>
          </a:xfrm>
        </p:grpSpPr>
        <p:sp>
          <p:nvSpPr>
            <p:cNvPr id="3615" name="Google Shape;3615;p393"/>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93"/>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7" name="Google Shape;3617;p393"/>
            <p:cNvPicPr preferRelativeResize="0"/>
            <p:nvPr/>
          </p:nvPicPr>
          <p:blipFill rotWithShape="1">
            <a:blip r:embed="rId4">
              <a:alphaModFix/>
            </a:blip>
            <a:srcRect b="0" l="0" r="70917" t="0"/>
            <a:stretch/>
          </p:blipFill>
          <p:spPr>
            <a:xfrm>
              <a:off x="4276374" y="2044263"/>
              <a:ext cx="285625" cy="320113"/>
            </a:xfrm>
            <a:prstGeom prst="rect">
              <a:avLst/>
            </a:prstGeom>
            <a:noFill/>
            <a:ln>
              <a:noFill/>
            </a:ln>
          </p:spPr>
        </p:pic>
        <p:sp>
          <p:nvSpPr>
            <p:cNvPr id="3618" name="Google Shape;3618;p393"/>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Jaeger Operator</a:t>
              </a:r>
              <a:endParaRPr sz="1200">
                <a:latin typeface="Overpass"/>
                <a:ea typeface="Overpass"/>
                <a:cs typeface="Overpass"/>
                <a:sym typeface="Overpass"/>
              </a:endParaRPr>
            </a:p>
          </p:txBody>
        </p:sp>
      </p:grpSp>
      <p:grpSp>
        <p:nvGrpSpPr>
          <p:cNvPr id="3619" name="Google Shape;3619;p393"/>
          <p:cNvGrpSpPr/>
          <p:nvPr/>
        </p:nvGrpSpPr>
        <p:grpSpPr>
          <a:xfrm>
            <a:off x="2302450" y="1822858"/>
            <a:ext cx="1972500" cy="899400"/>
            <a:chOff x="2988250" y="1419900"/>
            <a:chExt cx="1972500" cy="899400"/>
          </a:xfrm>
        </p:grpSpPr>
        <p:grpSp>
          <p:nvGrpSpPr>
            <p:cNvPr id="3620" name="Google Shape;3620;p393"/>
            <p:cNvGrpSpPr/>
            <p:nvPr/>
          </p:nvGrpSpPr>
          <p:grpSpPr>
            <a:xfrm>
              <a:off x="2988250" y="1419900"/>
              <a:ext cx="1972500" cy="899400"/>
              <a:chOff x="3432775" y="1896725"/>
              <a:chExt cx="1972500" cy="899400"/>
            </a:xfrm>
          </p:grpSpPr>
          <p:sp>
            <p:nvSpPr>
              <p:cNvPr id="3621" name="Google Shape;3621;p393"/>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93"/>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93"/>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jaeger.jaegertracing.io/v1</a:t>
                </a:r>
                <a:endParaRPr sz="1200">
                  <a:latin typeface="Overpass"/>
                  <a:ea typeface="Overpass"/>
                  <a:cs typeface="Overpass"/>
                  <a:sym typeface="Overpass"/>
                </a:endParaRPr>
              </a:p>
            </p:txBody>
          </p:sp>
        </p:grpSp>
        <p:pic>
          <p:nvPicPr>
            <p:cNvPr id="3624" name="Google Shape;3624;p393"/>
            <p:cNvPicPr preferRelativeResize="0"/>
            <p:nvPr/>
          </p:nvPicPr>
          <p:blipFill>
            <a:blip r:embed="rId5">
              <a:alphaModFix/>
            </a:blip>
            <a:stretch>
              <a:fillRect/>
            </a:stretch>
          </p:blipFill>
          <p:spPr>
            <a:xfrm>
              <a:off x="3830225" y="1578575"/>
              <a:ext cx="288550" cy="288550"/>
            </a:xfrm>
            <a:prstGeom prst="rect">
              <a:avLst/>
            </a:prstGeom>
            <a:noFill/>
            <a:ln>
              <a:noFill/>
            </a:ln>
          </p:spPr>
        </p:pic>
      </p:grpSp>
      <p:grpSp>
        <p:nvGrpSpPr>
          <p:cNvPr id="3625" name="Google Shape;3625;p393"/>
          <p:cNvGrpSpPr/>
          <p:nvPr/>
        </p:nvGrpSpPr>
        <p:grpSpPr>
          <a:xfrm>
            <a:off x="4068541" y="3463908"/>
            <a:ext cx="3261000" cy="899400"/>
            <a:chOff x="4830250" y="3483425"/>
            <a:chExt cx="3261000" cy="899400"/>
          </a:xfrm>
        </p:grpSpPr>
        <p:sp>
          <p:nvSpPr>
            <p:cNvPr id="3626" name="Google Shape;3626;p393"/>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93"/>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93"/>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CockroachDB Operator</a:t>
              </a:r>
              <a:endParaRPr sz="1200">
                <a:latin typeface="Overpass"/>
                <a:ea typeface="Overpass"/>
                <a:cs typeface="Overpass"/>
                <a:sym typeface="Overpass"/>
              </a:endParaRPr>
            </a:p>
          </p:txBody>
        </p:sp>
        <p:pic>
          <p:nvPicPr>
            <p:cNvPr id="3629" name="Google Shape;3629;p393"/>
            <p:cNvPicPr preferRelativeResize="0"/>
            <p:nvPr/>
          </p:nvPicPr>
          <p:blipFill>
            <a:blip r:embed="rId6">
              <a:alphaModFix/>
            </a:blip>
            <a:stretch>
              <a:fillRect/>
            </a:stretch>
          </p:blipFill>
          <p:spPr>
            <a:xfrm>
              <a:off x="6319566" y="3649036"/>
              <a:ext cx="282316" cy="284101"/>
            </a:xfrm>
            <a:prstGeom prst="rect">
              <a:avLst/>
            </a:prstGeom>
            <a:noFill/>
            <a:ln>
              <a:noFill/>
            </a:ln>
          </p:spPr>
        </p:pic>
      </p:grpSp>
      <p:grpSp>
        <p:nvGrpSpPr>
          <p:cNvPr id="3630" name="Google Shape;3630;p393"/>
          <p:cNvGrpSpPr/>
          <p:nvPr/>
        </p:nvGrpSpPr>
        <p:grpSpPr>
          <a:xfrm>
            <a:off x="1658200" y="3463908"/>
            <a:ext cx="3261000" cy="899400"/>
            <a:chOff x="2344000" y="3060950"/>
            <a:chExt cx="3261000" cy="899400"/>
          </a:xfrm>
        </p:grpSpPr>
        <p:grpSp>
          <p:nvGrpSpPr>
            <p:cNvPr id="3631" name="Google Shape;3631;p393"/>
            <p:cNvGrpSpPr/>
            <p:nvPr/>
          </p:nvGrpSpPr>
          <p:grpSpPr>
            <a:xfrm>
              <a:off x="2344000" y="3060950"/>
              <a:ext cx="3261000" cy="899400"/>
              <a:chOff x="4830250" y="3483425"/>
              <a:chExt cx="3261000" cy="899400"/>
            </a:xfrm>
          </p:grpSpPr>
          <p:sp>
            <p:nvSpPr>
              <p:cNvPr id="3632" name="Google Shape;3632;p393"/>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93"/>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93"/>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cockroachdb.charts.helm.k8s.io/v1alpha1</a:t>
                </a:r>
                <a:endParaRPr sz="1200">
                  <a:latin typeface="Overpass"/>
                  <a:ea typeface="Overpass"/>
                  <a:cs typeface="Overpass"/>
                  <a:sym typeface="Overpass"/>
                </a:endParaRPr>
              </a:p>
            </p:txBody>
          </p:sp>
        </p:grpSp>
        <p:pic>
          <p:nvPicPr>
            <p:cNvPr id="3635" name="Google Shape;3635;p393"/>
            <p:cNvPicPr preferRelativeResize="0"/>
            <p:nvPr/>
          </p:nvPicPr>
          <p:blipFill>
            <a:blip r:embed="rId5">
              <a:alphaModFix/>
            </a:blip>
            <a:stretch>
              <a:fillRect/>
            </a:stretch>
          </p:blipFill>
          <p:spPr>
            <a:xfrm>
              <a:off x="3830225" y="3227982"/>
              <a:ext cx="288550" cy="288550"/>
            </a:xfrm>
            <a:prstGeom prst="rect">
              <a:avLst/>
            </a:prstGeom>
            <a:noFill/>
            <a:ln>
              <a:noFill/>
            </a:ln>
          </p:spPr>
        </p:pic>
      </p:grpSp>
      <p:cxnSp>
        <p:nvCxnSpPr>
          <p:cNvPr id="3636" name="Google Shape;3636;p393"/>
          <p:cNvCxnSpPr/>
          <p:nvPr/>
        </p:nvCxnSpPr>
        <p:spPr>
          <a:xfrm rot="10800000">
            <a:off x="3827100" y="2090033"/>
            <a:ext cx="1350000" cy="0"/>
          </a:xfrm>
          <a:prstGeom prst="straightConnector1">
            <a:avLst/>
          </a:prstGeom>
          <a:noFill/>
          <a:ln cap="flat" cmpd="sng" w="9525">
            <a:solidFill>
              <a:srgbClr val="666666"/>
            </a:solidFill>
            <a:prstDash val="dash"/>
            <a:round/>
            <a:headEnd len="med" w="med" type="triangle"/>
            <a:tailEnd len="med" w="med" type="none"/>
          </a:ln>
        </p:spPr>
      </p:cxnSp>
      <p:cxnSp>
        <p:nvCxnSpPr>
          <p:cNvPr id="3637" name="Google Shape;3637;p393"/>
          <p:cNvCxnSpPr/>
          <p:nvPr/>
        </p:nvCxnSpPr>
        <p:spPr>
          <a:xfrm rot="10800000">
            <a:off x="3827100" y="3774308"/>
            <a:ext cx="1350000" cy="0"/>
          </a:xfrm>
          <a:prstGeom prst="straightConnector1">
            <a:avLst/>
          </a:prstGeom>
          <a:noFill/>
          <a:ln cap="flat" cmpd="sng" w="9525">
            <a:solidFill>
              <a:srgbClr val="666666"/>
            </a:solidFill>
            <a:prstDash val="dash"/>
            <a:round/>
            <a:headEnd len="med" w="med" type="triangle"/>
            <a:tailEnd len="med" w="med" type="none"/>
          </a:ln>
        </p:spPr>
      </p:cxnSp>
      <p:sp>
        <p:nvSpPr>
          <p:cNvPr id="3638" name="Google Shape;3638;p393"/>
          <p:cNvSpPr txBox="1"/>
          <p:nvPr/>
        </p:nvSpPr>
        <p:spPr>
          <a:xfrm rot="1980">
            <a:off x="3871173" y="17825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resolves to</a:t>
            </a:r>
            <a:endParaRPr sz="800">
              <a:solidFill>
                <a:srgbClr val="666666"/>
              </a:solidFill>
              <a:latin typeface="Overpass"/>
              <a:ea typeface="Overpass"/>
              <a:cs typeface="Overpass"/>
              <a:sym typeface="Overpass"/>
            </a:endParaRPr>
          </a:p>
        </p:txBody>
      </p:sp>
      <p:sp>
        <p:nvSpPr>
          <p:cNvPr id="3639" name="Google Shape;3639;p393"/>
          <p:cNvSpPr txBox="1"/>
          <p:nvPr/>
        </p:nvSpPr>
        <p:spPr>
          <a:xfrm rot="1980">
            <a:off x="3871173" y="34589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resolves to</a:t>
            </a:r>
            <a:endParaRPr sz="800">
              <a:solidFill>
                <a:srgbClr val="666666"/>
              </a:solidFill>
              <a:latin typeface="Overpass"/>
              <a:ea typeface="Overpass"/>
              <a:cs typeface="Overpass"/>
              <a:sym typeface="Overpass"/>
            </a:endParaRPr>
          </a:p>
        </p:txBody>
      </p:sp>
      <p:sp>
        <p:nvSpPr>
          <p:cNvPr id="3640" name="Google Shape;3640;p393"/>
          <p:cNvSpPr txBox="1"/>
          <p:nvPr/>
        </p:nvSpPr>
        <p:spPr>
          <a:xfrm>
            <a:off x="1894200" y="1304608"/>
            <a:ext cx="5355600" cy="3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Operator Framework Dependency Graphs</a:t>
            </a:r>
            <a:endParaRPr>
              <a:latin typeface="Overpass"/>
              <a:ea typeface="Overpass"/>
              <a:cs typeface="Overpass"/>
              <a:sym typeface="Overpass"/>
            </a:endParaRPr>
          </a:p>
        </p:txBody>
      </p:sp>
      <p:grpSp>
        <p:nvGrpSpPr>
          <p:cNvPr id="3641" name="Google Shape;3641;p393"/>
          <p:cNvGrpSpPr/>
          <p:nvPr/>
        </p:nvGrpSpPr>
        <p:grpSpPr>
          <a:xfrm>
            <a:off x="6004773" y="1782258"/>
            <a:ext cx="3414127" cy="2243879"/>
            <a:chOff x="6004773" y="1782258"/>
            <a:chExt cx="3414127" cy="2243879"/>
          </a:xfrm>
        </p:grpSpPr>
        <p:pic>
          <p:nvPicPr>
            <p:cNvPr id="3642" name="Google Shape;3642;p393"/>
            <p:cNvPicPr preferRelativeResize="0"/>
            <p:nvPr/>
          </p:nvPicPr>
          <p:blipFill rotWithShape="1">
            <a:blip r:embed="rId7">
              <a:alphaModFix/>
            </a:blip>
            <a:srcRect b="0" l="0" r="60262" t="0"/>
            <a:stretch/>
          </p:blipFill>
          <p:spPr>
            <a:xfrm>
              <a:off x="6307018" y="2631804"/>
              <a:ext cx="634575" cy="685800"/>
            </a:xfrm>
            <a:prstGeom prst="rect">
              <a:avLst/>
            </a:prstGeom>
            <a:noFill/>
            <a:ln>
              <a:noFill/>
            </a:ln>
          </p:spPr>
        </p:pic>
        <p:grpSp>
          <p:nvGrpSpPr>
            <p:cNvPr id="3643" name="Google Shape;3643;p393"/>
            <p:cNvGrpSpPr/>
            <p:nvPr/>
          </p:nvGrpSpPr>
          <p:grpSpPr>
            <a:xfrm>
              <a:off x="6904000" y="2693028"/>
              <a:ext cx="2514900" cy="535763"/>
              <a:chOff x="2561963" y="1540013"/>
              <a:chExt cx="2514900" cy="535763"/>
            </a:xfrm>
          </p:grpSpPr>
          <p:sp>
            <p:nvSpPr>
              <p:cNvPr id="3644" name="Google Shape;3644;p393"/>
              <p:cNvSpPr txBox="1"/>
              <p:nvPr/>
            </p:nvSpPr>
            <p:spPr>
              <a:xfrm>
                <a:off x="2571930" y="1540013"/>
                <a:ext cx="10809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00000"/>
                    </a:solidFill>
                    <a:latin typeface="Proxima Nova"/>
                    <a:ea typeface="Proxima Nova"/>
                    <a:cs typeface="Proxima Nova"/>
                    <a:sym typeface="Proxima Nova"/>
                  </a:rPr>
                  <a:t>OPERATOR</a:t>
                </a:r>
                <a:endParaRPr b="1" sz="1100"/>
              </a:p>
            </p:txBody>
          </p:sp>
          <p:sp>
            <p:nvSpPr>
              <p:cNvPr id="3645" name="Google Shape;3645;p393"/>
              <p:cNvSpPr txBox="1"/>
              <p:nvPr/>
            </p:nvSpPr>
            <p:spPr>
              <a:xfrm>
                <a:off x="2561963" y="1689375"/>
                <a:ext cx="2514900" cy="3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LIFECYCLE MANAGER</a:t>
                </a:r>
                <a:endParaRPr sz="1600"/>
              </a:p>
            </p:txBody>
          </p:sp>
        </p:grpSp>
        <p:cxnSp>
          <p:nvCxnSpPr>
            <p:cNvPr id="3646" name="Google Shape;3646;p393"/>
            <p:cNvCxnSpPr/>
            <p:nvPr/>
          </p:nvCxnSpPr>
          <p:spPr>
            <a:xfrm flipH="1">
              <a:off x="6192391" y="3329187"/>
              <a:ext cx="492900" cy="475800"/>
            </a:xfrm>
            <a:prstGeom prst="bentConnector3">
              <a:avLst>
                <a:gd fmla="val -707" name="adj1"/>
              </a:avLst>
            </a:prstGeom>
            <a:noFill/>
            <a:ln cap="flat" cmpd="sng" w="9525">
              <a:solidFill>
                <a:srgbClr val="666666"/>
              </a:solidFill>
              <a:prstDash val="dash"/>
              <a:round/>
              <a:headEnd len="med" w="med" type="triangle"/>
              <a:tailEnd len="med" w="med" type="none"/>
            </a:ln>
          </p:spPr>
        </p:cxnSp>
        <p:sp>
          <p:nvSpPr>
            <p:cNvPr id="3647" name="Google Shape;3647;p393"/>
            <p:cNvSpPr txBox="1"/>
            <p:nvPr/>
          </p:nvSpPr>
          <p:spPr>
            <a:xfrm rot="1980">
              <a:off x="6004773" y="17825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installed by</a:t>
              </a:r>
              <a:endParaRPr sz="800">
                <a:solidFill>
                  <a:srgbClr val="666666"/>
                </a:solidFill>
                <a:latin typeface="Overpass"/>
                <a:ea typeface="Overpass"/>
                <a:cs typeface="Overpass"/>
                <a:sym typeface="Overpass"/>
              </a:endParaRPr>
            </a:p>
          </p:txBody>
        </p:sp>
        <p:sp>
          <p:nvSpPr>
            <p:cNvPr id="3648" name="Google Shape;3648;p393"/>
            <p:cNvSpPr txBox="1"/>
            <p:nvPr/>
          </p:nvSpPr>
          <p:spPr>
            <a:xfrm rot="1980">
              <a:off x="6004773" y="3769337"/>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installed by</a:t>
              </a:r>
              <a:endParaRPr sz="800">
                <a:solidFill>
                  <a:srgbClr val="666666"/>
                </a:solidFill>
                <a:latin typeface="Overpass"/>
                <a:ea typeface="Overpass"/>
                <a:cs typeface="Overpass"/>
                <a:sym typeface="Overpass"/>
              </a:endParaRPr>
            </a:p>
          </p:txBody>
        </p:sp>
        <p:cxnSp>
          <p:nvCxnSpPr>
            <p:cNvPr id="3649" name="Google Shape;3649;p393"/>
            <p:cNvCxnSpPr/>
            <p:nvPr/>
          </p:nvCxnSpPr>
          <p:spPr>
            <a:xfrm rot="10800000">
              <a:off x="6192391" y="2097687"/>
              <a:ext cx="492900" cy="475800"/>
            </a:xfrm>
            <a:prstGeom prst="bentConnector3">
              <a:avLst>
                <a:gd fmla="val -707" name="adj1"/>
              </a:avLst>
            </a:prstGeom>
            <a:noFill/>
            <a:ln cap="flat" cmpd="sng" w="9525">
              <a:solidFill>
                <a:srgbClr val="666666"/>
              </a:solidFill>
              <a:prstDash val="dash"/>
              <a:round/>
              <a:headEnd len="med" w="med" type="triangle"/>
              <a:tailEnd len="med" w="med" type="non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53" name="Shape 3653"/>
        <p:cNvGrpSpPr/>
        <p:nvPr/>
      </p:nvGrpSpPr>
      <p:grpSpPr>
        <a:xfrm>
          <a:off x="0" y="0"/>
          <a:ext cx="0" cy="0"/>
          <a:chOff x="0" y="0"/>
          <a:chExt cx="0" cy="0"/>
        </a:xfrm>
      </p:grpSpPr>
      <p:sp>
        <p:nvSpPr>
          <p:cNvPr id="3654" name="Google Shape;3654;p394"/>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CLI UX Enhancements</a:t>
            </a:r>
            <a:endParaRPr sz="2600"/>
          </a:p>
          <a:p>
            <a:pPr indent="0" lvl="0" marL="0" rtl="0" algn="l">
              <a:spcBef>
                <a:spcPts val="0"/>
              </a:spcBef>
              <a:spcAft>
                <a:spcPts val="0"/>
              </a:spcAft>
              <a:buNone/>
            </a:pPr>
            <a:r>
              <a:t/>
            </a:r>
            <a:endParaRPr/>
          </a:p>
        </p:txBody>
      </p:sp>
      <p:sp>
        <p:nvSpPr>
          <p:cNvPr id="3655" name="Google Shape;3655;p39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656" name="Google Shape;3656;p39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657" name="Google Shape;3657;p39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3658" name="Google Shape;3658;p39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grpSp>
        <p:nvGrpSpPr>
          <p:cNvPr id="3659" name="Google Shape;3659;p394"/>
          <p:cNvGrpSpPr/>
          <p:nvPr/>
        </p:nvGrpSpPr>
        <p:grpSpPr>
          <a:xfrm>
            <a:off x="785906" y="1542258"/>
            <a:ext cx="1886175" cy="401822"/>
            <a:chOff x="2561963" y="1540013"/>
            <a:chExt cx="2514900" cy="535763"/>
          </a:xfrm>
        </p:grpSpPr>
        <p:sp>
          <p:nvSpPr>
            <p:cNvPr id="3660" name="Google Shape;3660;p394"/>
            <p:cNvSpPr txBox="1"/>
            <p:nvPr/>
          </p:nvSpPr>
          <p:spPr>
            <a:xfrm>
              <a:off x="2571930" y="1540013"/>
              <a:ext cx="1080900" cy="47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800">
                  <a:solidFill>
                    <a:srgbClr val="000000"/>
                  </a:solidFill>
                  <a:latin typeface="Proxima Nova"/>
                  <a:ea typeface="Proxima Nova"/>
                  <a:cs typeface="Proxima Nova"/>
                  <a:sym typeface="Proxima Nova"/>
                </a:rPr>
                <a:t>OPERATOR</a:t>
              </a:r>
              <a:endParaRPr b="1" sz="800"/>
            </a:p>
          </p:txBody>
        </p:sp>
        <p:sp>
          <p:nvSpPr>
            <p:cNvPr id="3661" name="Google Shape;3661;p394"/>
            <p:cNvSpPr txBox="1"/>
            <p:nvPr/>
          </p:nvSpPr>
          <p:spPr>
            <a:xfrm>
              <a:off x="2561963" y="1689375"/>
              <a:ext cx="2514900" cy="38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1200">
                  <a:latin typeface="Proxima Nova"/>
                  <a:ea typeface="Proxima Nova"/>
                  <a:cs typeface="Proxima Nova"/>
                  <a:sym typeface="Proxima Nova"/>
                </a:rPr>
                <a:t>LIFECYCLE MANAGER</a:t>
              </a:r>
              <a:endParaRPr sz="1200"/>
            </a:p>
          </p:txBody>
        </p:sp>
      </p:grpSp>
      <p:cxnSp>
        <p:nvCxnSpPr>
          <p:cNvPr id="3662" name="Google Shape;3662;p394"/>
          <p:cNvCxnSpPr/>
          <p:nvPr/>
        </p:nvCxnSpPr>
        <p:spPr>
          <a:xfrm>
            <a:off x="2577389" y="1781300"/>
            <a:ext cx="412800" cy="0"/>
          </a:xfrm>
          <a:prstGeom prst="straightConnector1">
            <a:avLst/>
          </a:prstGeom>
          <a:noFill/>
          <a:ln cap="flat" cmpd="sng" w="9525">
            <a:solidFill>
              <a:srgbClr val="595959"/>
            </a:solidFill>
            <a:prstDash val="solid"/>
            <a:round/>
            <a:headEnd len="med" w="med" type="none"/>
            <a:tailEnd len="med" w="med" type="triangle"/>
          </a:ln>
        </p:spPr>
      </p:cxnSp>
      <p:sp>
        <p:nvSpPr>
          <p:cNvPr id="3663" name="Google Shape;3663;p394"/>
          <p:cNvSpPr/>
          <p:nvPr/>
        </p:nvSpPr>
        <p:spPr>
          <a:xfrm>
            <a:off x="3205860" y="1558102"/>
            <a:ext cx="446400" cy="4464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664" name="Google Shape;3664;p394"/>
          <p:cNvPicPr preferRelativeResize="0"/>
          <p:nvPr/>
        </p:nvPicPr>
        <p:blipFill>
          <a:blip r:embed="rId3">
            <a:alphaModFix/>
          </a:blip>
          <a:stretch>
            <a:fillRect/>
          </a:stretch>
        </p:blipFill>
        <p:spPr>
          <a:xfrm>
            <a:off x="3288431" y="1640675"/>
            <a:ext cx="281250" cy="281250"/>
          </a:xfrm>
          <a:prstGeom prst="rect">
            <a:avLst/>
          </a:prstGeom>
          <a:noFill/>
          <a:ln>
            <a:noFill/>
          </a:ln>
        </p:spPr>
      </p:pic>
      <p:sp>
        <p:nvSpPr>
          <p:cNvPr id="3665" name="Google Shape;3665;p394"/>
          <p:cNvSpPr txBox="1"/>
          <p:nvPr/>
        </p:nvSpPr>
        <p:spPr>
          <a:xfrm>
            <a:off x="2675533" y="2150895"/>
            <a:ext cx="1506900" cy="28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Subscription for YourOperator</a:t>
            </a:r>
            <a:endParaRPr sz="900">
              <a:latin typeface="Overpass"/>
              <a:ea typeface="Overpass"/>
              <a:cs typeface="Overpass"/>
              <a:sym typeface="Overpass"/>
            </a:endParaRPr>
          </a:p>
        </p:txBody>
      </p:sp>
      <p:sp>
        <p:nvSpPr>
          <p:cNvPr id="3666" name="Google Shape;3666;p394"/>
          <p:cNvSpPr/>
          <p:nvPr/>
        </p:nvSpPr>
        <p:spPr>
          <a:xfrm>
            <a:off x="6025260" y="1558102"/>
            <a:ext cx="446400" cy="4464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667" name="Google Shape;3667;p394"/>
          <p:cNvPicPr preferRelativeResize="0"/>
          <p:nvPr/>
        </p:nvPicPr>
        <p:blipFill>
          <a:blip r:embed="rId4">
            <a:alphaModFix/>
          </a:blip>
          <a:stretch>
            <a:fillRect/>
          </a:stretch>
        </p:blipFill>
        <p:spPr>
          <a:xfrm>
            <a:off x="6070526" y="1597488"/>
            <a:ext cx="350500" cy="350500"/>
          </a:xfrm>
          <a:prstGeom prst="rect">
            <a:avLst/>
          </a:prstGeom>
          <a:noFill/>
          <a:ln>
            <a:noFill/>
          </a:ln>
        </p:spPr>
      </p:pic>
      <p:sp>
        <p:nvSpPr>
          <p:cNvPr id="3668" name="Google Shape;3668;p394"/>
          <p:cNvSpPr txBox="1"/>
          <p:nvPr/>
        </p:nvSpPr>
        <p:spPr>
          <a:xfrm>
            <a:off x="5494933" y="2150895"/>
            <a:ext cx="1506900" cy="28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Release Channel for YourOperator</a:t>
            </a:r>
            <a:endParaRPr sz="900">
              <a:latin typeface="Overpass"/>
              <a:ea typeface="Overpass"/>
              <a:cs typeface="Overpass"/>
              <a:sym typeface="Overpass"/>
            </a:endParaRPr>
          </a:p>
        </p:txBody>
      </p:sp>
      <p:cxnSp>
        <p:nvCxnSpPr>
          <p:cNvPr id="3669" name="Google Shape;3669;p394"/>
          <p:cNvCxnSpPr/>
          <p:nvPr/>
        </p:nvCxnSpPr>
        <p:spPr>
          <a:xfrm>
            <a:off x="3872789" y="1781300"/>
            <a:ext cx="412800" cy="0"/>
          </a:xfrm>
          <a:prstGeom prst="straightConnector1">
            <a:avLst/>
          </a:prstGeom>
          <a:noFill/>
          <a:ln cap="flat" cmpd="sng" w="9525">
            <a:solidFill>
              <a:srgbClr val="595959"/>
            </a:solidFill>
            <a:prstDash val="solid"/>
            <a:round/>
            <a:headEnd len="med" w="med" type="none"/>
            <a:tailEnd len="med" w="med" type="triangle"/>
          </a:ln>
        </p:spPr>
      </p:cxnSp>
      <p:sp>
        <p:nvSpPr>
          <p:cNvPr id="3670" name="Google Shape;3670;p394"/>
          <p:cNvSpPr/>
          <p:nvPr/>
        </p:nvSpPr>
        <p:spPr>
          <a:xfrm>
            <a:off x="4577460" y="1558102"/>
            <a:ext cx="446400" cy="4464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1" name="Google Shape;3671;p394"/>
          <p:cNvSpPr txBox="1"/>
          <p:nvPr/>
        </p:nvSpPr>
        <p:spPr>
          <a:xfrm>
            <a:off x="4047133" y="2150895"/>
            <a:ext cx="1506900" cy="28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Catalog containing</a:t>
            </a:r>
            <a:r>
              <a:rPr lang="en" sz="900">
                <a:latin typeface="Overpass"/>
                <a:ea typeface="Overpass"/>
                <a:cs typeface="Overpass"/>
                <a:sym typeface="Overpass"/>
              </a:rPr>
              <a:t> YourOperator</a:t>
            </a:r>
            <a:endParaRPr sz="900">
              <a:latin typeface="Overpass"/>
              <a:ea typeface="Overpass"/>
              <a:cs typeface="Overpass"/>
              <a:sym typeface="Overpass"/>
            </a:endParaRPr>
          </a:p>
        </p:txBody>
      </p:sp>
      <p:pic>
        <p:nvPicPr>
          <p:cNvPr id="3672" name="Google Shape;3672;p394"/>
          <p:cNvPicPr preferRelativeResize="0"/>
          <p:nvPr/>
        </p:nvPicPr>
        <p:blipFill>
          <a:blip r:embed="rId5">
            <a:alphaModFix/>
          </a:blip>
          <a:stretch>
            <a:fillRect/>
          </a:stretch>
        </p:blipFill>
        <p:spPr>
          <a:xfrm>
            <a:off x="4660025" y="1640675"/>
            <a:ext cx="281251" cy="281251"/>
          </a:xfrm>
          <a:prstGeom prst="rect">
            <a:avLst/>
          </a:prstGeom>
          <a:noFill/>
          <a:ln>
            <a:noFill/>
          </a:ln>
        </p:spPr>
      </p:pic>
      <p:cxnSp>
        <p:nvCxnSpPr>
          <p:cNvPr id="3673" name="Google Shape;3673;p394"/>
          <p:cNvCxnSpPr/>
          <p:nvPr/>
        </p:nvCxnSpPr>
        <p:spPr>
          <a:xfrm>
            <a:off x="5320589" y="1781300"/>
            <a:ext cx="412800" cy="0"/>
          </a:xfrm>
          <a:prstGeom prst="straightConnector1">
            <a:avLst/>
          </a:prstGeom>
          <a:noFill/>
          <a:ln cap="flat" cmpd="sng" w="9525">
            <a:solidFill>
              <a:srgbClr val="595959"/>
            </a:solidFill>
            <a:prstDash val="solid"/>
            <a:round/>
            <a:headEnd len="med" w="med" type="none"/>
            <a:tailEnd len="med" w="med" type="triangle"/>
          </a:ln>
        </p:spPr>
      </p:cxnSp>
      <p:sp>
        <p:nvSpPr>
          <p:cNvPr id="3674" name="Google Shape;3674;p394"/>
          <p:cNvSpPr/>
          <p:nvPr/>
        </p:nvSpPr>
        <p:spPr>
          <a:xfrm>
            <a:off x="7549260" y="1558102"/>
            <a:ext cx="446400" cy="4464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5" name="Google Shape;3675;p394"/>
          <p:cNvSpPr txBox="1"/>
          <p:nvPr/>
        </p:nvSpPr>
        <p:spPr>
          <a:xfrm>
            <a:off x="7018933" y="2150895"/>
            <a:ext cx="1506900" cy="28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Instance of</a:t>
            </a:r>
            <a:br>
              <a:rPr lang="en" sz="900">
                <a:latin typeface="Overpass"/>
                <a:ea typeface="Overpass"/>
                <a:cs typeface="Overpass"/>
                <a:sym typeface="Overpass"/>
              </a:rPr>
            </a:br>
            <a:r>
              <a:rPr lang="en" sz="900">
                <a:latin typeface="Overpass"/>
                <a:ea typeface="Overpass"/>
                <a:cs typeface="Overpass"/>
                <a:sym typeface="Overpass"/>
              </a:rPr>
              <a:t>YourOperator</a:t>
            </a:r>
            <a:endParaRPr sz="900">
              <a:latin typeface="Overpass"/>
              <a:ea typeface="Overpass"/>
              <a:cs typeface="Overpass"/>
              <a:sym typeface="Overpass"/>
            </a:endParaRPr>
          </a:p>
        </p:txBody>
      </p:sp>
      <p:cxnSp>
        <p:nvCxnSpPr>
          <p:cNvPr id="3676" name="Google Shape;3676;p394"/>
          <p:cNvCxnSpPr/>
          <p:nvPr/>
        </p:nvCxnSpPr>
        <p:spPr>
          <a:xfrm>
            <a:off x="6844589" y="1781300"/>
            <a:ext cx="412800" cy="0"/>
          </a:xfrm>
          <a:prstGeom prst="straightConnector1">
            <a:avLst/>
          </a:prstGeom>
          <a:noFill/>
          <a:ln cap="flat" cmpd="sng" w="9525">
            <a:solidFill>
              <a:srgbClr val="595959"/>
            </a:solidFill>
            <a:prstDash val="solid"/>
            <a:round/>
            <a:headEnd len="med" w="med" type="none"/>
            <a:tailEnd len="med" w="med" type="triangle"/>
          </a:ln>
        </p:spPr>
      </p:cxnSp>
      <p:pic>
        <p:nvPicPr>
          <p:cNvPr id="3677" name="Google Shape;3677;p394"/>
          <p:cNvPicPr preferRelativeResize="0"/>
          <p:nvPr/>
        </p:nvPicPr>
        <p:blipFill rotWithShape="1">
          <a:blip r:embed="rId6">
            <a:alphaModFix/>
          </a:blip>
          <a:srcRect b="0" l="0" r="60262" t="0"/>
          <a:stretch/>
        </p:blipFill>
        <p:spPr>
          <a:xfrm>
            <a:off x="7576352" y="1587973"/>
            <a:ext cx="350500" cy="378774"/>
          </a:xfrm>
          <a:prstGeom prst="rect">
            <a:avLst/>
          </a:prstGeom>
          <a:noFill/>
          <a:ln>
            <a:noFill/>
          </a:ln>
        </p:spPr>
      </p:pic>
      <p:pic>
        <p:nvPicPr>
          <p:cNvPr id="3678" name="Google Shape;3678;p394"/>
          <p:cNvPicPr preferRelativeResize="0"/>
          <p:nvPr/>
        </p:nvPicPr>
        <p:blipFill rotWithShape="1">
          <a:blip r:embed="rId6">
            <a:alphaModFix/>
          </a:blip>
          <a:srcRect b="0" l="0" r="60262" t="0"/>
          <a:stretch/>
        </p:blipFill>
        <p:spPr>
          <a:xfrm>
            <a:off x="356920" y="1485978"/>
            <a:ext cx="475931" cy="514350"/>
          </a:xfrm>
          <a:prstGeom prst="rect">
            <a:avLst/>
          </a:prstGeom>
          <a:noFill/>
          <a:ln>
            <a:noFill/>
          </a:ln>
        </p:spPr>
      </p:pic>
      <p:cxnSp>
        <p:nvCxnSpPr>
          <p:cNvPr id="3679" name="Google Shape;3679;p394"/>
          <p:cNvCxnSpPr>
            <a:stCxn id="3680" idx="6"/>
            <a:endCxn id="3681" idx="4"/>
          </p:cNvCxnSpPr>
          <p:nvPr/>
        </p:nvCxnSpPr>
        <p:spPr>
          <a:xfrm flipH="1" rot="10800000">
            <a:off x="1956500" y="2686375"/>
            <a:ext cx="1472700" cy="1268700"/>
          </a:xfrm>
          <a:prstGeom prst="bentConnector2">
            <a:avLst/>
          </a:prstGeom>
          <a:noFill/>
          <a:ln cap="flat" cmpd="sng" w="9525">
            <a:solidFill>
              <a:schemeClr val="dk2"/>
            </a:solidFill>
            <a:prstDash val="dot"/>
            <a:round/>
            <a:headEnd len="med" w="med" type="none"/>
            <a:tailEnd len="med" w="med" type="triangle"/>
          </a:ln>
        </p:spPr>
      </p:cxnSp>
      <p:sp>
        <p:nvSpPr>
          <p:cNvPr id="3682" name="Google Shape;3682;p394"/>
          <p:cNvSpPr txBox="1"/>
          <p:nvPr/>
        </p:nvSpPr>
        <p:spPr>
          <a:xfrm>
            <a:off x="3612700" y="3014625"/>
            <a:ext cx="3644700" cy="14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Primary object for status information about:</a:t>
            </a:r>
            <a:br>
              <a:rPr lang="en">
                <a:latin typeface="Overpass Light"/>
                <a:ea typeface="Overpass Light"/>
                <a:cs typeface="Overpass Light"/>
                <a:sym typeface="Overpass Light"/>
              </a:rPr>
            </a:b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Subscription</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Catalog</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OperatorGroup</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InstallPlan</a:t>
            </a:r>
            <a:endParaRPr>
              <a:latin typeface="Overpass Light"/>
              <a:ea typeface="Overpass Light"/>
              <a:cs typeface="Overpass Light"/>
              <a:sym typeface="Overpass Light"/>
            </a:endParaRPr>
          </a:p>
        </p:txBody>
      </p:sp>
      <p:pic>
        <p:nvPicPr>
          <p:cNvPr id="3683" name="Google Shape;3683;p394"/>
          <p:cNvPicPr preferRelativeResize="0"/>
          <p:nvPr/>
        </p:nvPicPr>
        <p:blipFill>
          <a:blip r:embed="rId7">
            <a:alphaModFix/>
          </a:blip>
          <a:stretch>
            <a:fillRect/>
          </a:stretch>
        </p:blipFill>
        <p:spPr>
          <a:xfrm>
            <a:off x="1314450" y="3631451"/>
            <a:ext cx="583900" cy="583925"/>
          </a:xfrm>
          <a:prstGeom prst="rect">
            <a:avLst/>
          </a:prstGeom>
          <a:noFill/>
          <a:ln>
            <a:noFill/>
          </a:ln>
        </p:spPr>
      </p:pic>
      <p:sp>
        <p:nvSpPr>
          <p:cNvPr id="3680" name="Google Shape;3680;p394"/>
          <p:cNvSpPr/>
          <p:nvPr/>
        </p:nvSpPr>
        <p:spPr>
          <a:xfrm>
            <a:off x="1848800" y="3901225"/>
            <a:ext cx="107700" cy="107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94"/>
          <p:cNvSpPr/>
          <p:nvPr/>
        </p:nvSpPr>
        <p:spPr>
          <a:xfrm>
            <a:off x="3375200" y="2578700"/>
            <a:ext cx="107700" cy="107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94"/>
          <p:cNvSpPr txBox="1"/>
          <p:nvPr/>
        </p:nvSpPr>
        <p:spPr>
          <a:xfrm>
            <a:off x="1773425" y="3955075"/>
            <a:ext cx="1945200" cy="28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Create </a:t>
            </a:r>
            <a:r>
              <a:rPr lang="en" sz="900">
                <a:latin typeface="Courier New"/>
                <a:ea typeface="Courier New"/>
                <a:cs typeface="Courier New"/>
                <a:sym typeface="Courier New"/>
              </a:rPr>
              <a:t>Subscription</a:t>
            </a:r>
            <a:endParaRPr sz="900">
              <a:latin typeface="Overpass"/>
              <a:ea typeface="Overpass"/>
              <a:cs typeface="Overpass"/>
              <a:sym typeface="Overpas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8" name="Shape 3688"/>
        <p:cNvGrpSpPr/>
        <p:nvPr/>
      </p:nvGrpSpPr>
      <p:grpSpPr>
        <a:xfrm>
          <a:off x="0" y="0"/>
          <a:ext cx="0" cy="0"/>
          <a:chOff x="0" y="0"/>
          <a:chExt cx="0" cy="0"/>
        </a:xfrm>
      </p:grpSpPr>
      <p:sp>
        <p:nvSpPr>
          <p:cNvPr id="3689" name="Google Shape;3689;p395"/>
          <p:cNvSpPr/>
          <p:nvPr/>
        </p:nvSpPr>
        <p:spPr>
          <a:xfrm>
            <a:off x="7500400" y="246425"/>
            <a:ext cx="1529100" cy="43854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9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691" name="Google Shape;3691;p39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692" name="Google Shape;3692;p39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3693" name="Google Shape;3693;p39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694" name="Google Shape;3694;p395"/>
          <p:cNvSpPr txBox="1"/>
          <p:nvPr>
            <p:ph type="title"/>
          </p:nvPr>
        </p:nvSpPr>
        <p:spPr>
          <a:xfrm>
            <a:off x="552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Allow regular users to install Operators</a:t>
            </a:r>
            <a:endParaRPr sz="2600"/>
          </a:p>
          <a:p>
            <a:pPr indent="0" lvl="0" marL="0" rtl="0" algn="l">
              <a:spcBef>
                <a:spcPts val="0"/>
              </a:spcBef>
              <a:spcAft>
                <a:spcPts val="0"/>
              </a:spcAft>
              <a:buNone/>
            </a:pPr>
            <a:r>
              <a:t/>
            </a:r>
            <a:endParaRPr/>
          </a:p>
        </p:txBody>
      </p:sp>
      <p:sp>
        <p:nvSpPr>
          <p:cNvPr id="3695" name="Google Shape;3695;p395"/>
          <p:cNvSpPr txBox="1"/>
          <p:nvPr/>
        </p:nvSpPr>
        <p:spPr>
          <a:xfrm>
            <a:off x="701375" y="1421725"/>
            <a:ext cx="5674200" cy="30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verpass"/>
              <a:buChar char="●"/>
            </a:pPr>
            <a:r>
              <a:rPr b="1" lang="en">
                <a:latin typeface="Overpass"/>
                <a:ea typeface="Overpass"/>
                <a:cs typeface="Overpass"/>
                <a:sym typeface="Overpass"/>
              </a:rPr>
              <a:t>In 4.1:</a:t>
            </a:r>
            <a:r>
              <a:rPr lang="en">
                <a:latin typeface="Overpass Light"/>
                <a:ea typeface="Overpass Light"/>
                <a:cs typeface="Overpass Light"/>
                <a:sym typeface="Overpass Light"/>
              </a:rPr>
              <a:t> only users carrying </a:t>
            </a:r>
            <a:r>
              <a:rPr lang="en">
                <a:latin typeface="Courier New"/>
                <a:ea typeface="Courier New"/>
                <a:cs typeface="Courier New"/>
                <a:sym typeface="Courier New"/>
              </a:rPr>
              <a:t>cluster-admin</a:t>
            </a:r>
            <a:r>
              <a:rPr lang="en">
                <a:latin typeface="Overpass Light"/>
                <a:ea typeface="Overpass Light"/>
                <a:cs typeface="Overpass Light"/>
                <a:sym typeface="Overpass Light"/>
              </a:rPr>
              <a:t> roles are allowed to install Operators</a:t>
            </a:r>
            <a:br>
              <a:rPr lang="en">
                <a:latin typeface="Overpass Light"/>
                <a:ea typeface="Overpass Light"/>
                <a:cs typeface="Overpass Light"/>
                <a:sym typeface="Overpass Light"/>
              </a:rPr>
            </a:b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a:buChar char="●"/>
            </a:pPr>
            <a:r>
              <a:rPr b="1" lang="en">
                <a:latin typeface="Overpass"/>
                <a:ea typeface="Overpass"/>
                <a:cs typeface="Overpass"/>
                <a:sym typeface="Overpass"/>
              </a:rPr>
              <a:t>In 4.2:</a:t>
            </a:r>
            <a:r>
              <a:rPr lang="en">
                <a:latin typeface="Overpass Light"/>
                <a:ea typeface="Overpass Light"/>
                <a:cs typeface="Overpass Light"/>
                <a:sym typeface="Overpass Light"/>
              </a:rPr>
              <a:t>  administrators can delegate install to users</a:t>
            </a:r>
            <a:br>
              <a:rPr lang="en">
                <a:latin typeface="Overpass Light"/>
                <a:ea typeface="Overpass Light"/>
                <a:cs typeface="Overpass Light"/>
                <a:sym typeface="Overpass Light"/>
              </a:rPr>
            </a:br>
            <a:endParaRPr>
              <a:latin typeface="Overpass Light"/>
              <a:ea typeface="Overpass Light"/>
              <a:cs typeface="Overpass Light"/>
              <a:sym typeface="Overpass Light"/>
            </a:endParaRPr>
          </a:p>
          <a:p>
            <a:pPr indent="-317500" lvl="1" marL="914400" rtl="0" algn="l">
              <a:spcBef>
                <a:spcPts val="0"/>
              </a:spcBef>
              <a:spcAft>
                <a:spcPts val="0"/>
              </a:spcAft>
              <a:buSzPts val="1400"/>
              <a:buChar char="○"/>
            </a:pPr>
            <a:r>
              <a:rPr lang="en">
                <a:latin typeface="Courier New"/>
                <a:ea typeface="Courier New"/>
                <a:cs typeface="Courier New"/>
                <a:sym typeface="Courier New"/>
              </a:rPr>
              <a:t>cluster-admin</a:t>
            </a:r>
            <a:r>
              <a:rPr lang="en">
                <a:latin typeface="Overpass Light"/>
                <a:ea typeface="Overpass Light"/>
                <a:cs typeface="Overpass Light"/>
                <a:sym typeface="Overpass Light"/>
              </a:rPr>
              <a:t> select namespaces in which namespace admins can install operators self-sufficiently</a:t>
            </a:r>
            <a:endParaRPr>
              <a:latin typeface="Overpass Light"/>
              <a:ea typeface="Overpass Light"/>
              <a:cs typeface="Overpass Light"/>
              <a:sym typeface="Overpass Light"/>
            </a:endParaRPr>
          </a:p>
          <a:p>
            <a:pPr indent="-317500" lvl="1" marL="914400" rtl="0" algn="l">
              <a:spcBef>
                <a:spcPts val="0"/>
              </a:spcBef>
              <a:spcAft>
                <a:spcPts val="0"/>
              </a:spcAft>
              <a:buSzPts val="1400"/>
              <a:buChar char="○"/>
            </a:pPr>
            <a:r>
              <a:rPr lang="en">
                <a:latin typeface="Courier New"/>
                <a:ea typeface="Courier New"/>
                <a:cs typeface="Courier New"/>
                <a:sym typeface="Courier New"/>
              </a:rPr>
              <a:t>cluster-admin</a:t>
            </a:r>
            <a:r>
              <a:rPr lang="en">
                <a:latin typeface="Overpass Light"/>
                <a:ea typeface="Overpass Light"/>
                <a:cs typeface="Overpass Light"/>
                <a:sym typeface="Overpass Light"/>
              </a:rPr>
              <a:t> defines </a:t>
            </a:r>
            <a:r>
              <a:rPr lang="en">
                <a:latin typeface="Courier New"/>
                <a:ea typeface="Courier New"/>
                <a:cs typeface="Courier New"/>
                <a:sym typeface="Courier New"/>
              </a:rPr>
              <a:t>ServiceAccount</a:t>
            </a:r>
            <a:r>
              <a:rPr lang="en">
                <a:latin typeface="Overpass Light"/>
                <a:ea typeface="Overpass Light"/>
                <a:cs typeface="Overpass Light"/>
                <a:sym typeface="Overpass Light"/>
              </a:rPr>
              <a:t> in this namespace</a:t>
            </a:r>
            <a:endParaRPr>
              <a:latin typeface="Overpass Light"/>
              <a:ea typeface="Overpass Light"/>
              <a:cs typeface="Overpass Light"/>
              <a:sym typeface="Overpass Light"/>
            </a:endParaRPr>
          </a:p>
          <a:p>
            <a:pPr indent="-317500" lvl="1" marL="914400" rtl="0" algn="l">
              <a:spcBef>
                <a:spcPts val="0"/>
              </a:spcBef>
              <a:spcAft>
                <a:spcPts val="0"/>
              </a:spcAft>
              <a:buSzPts val="1400"/>
              <a:buChar char="○"/>
            </a:pPr>
            <a:r>
              <a:rPr lang="en">
                <a:latin typeface="Overpass Light"/>
                <a:ea typeface="Overpass Light"/>
                <a:cs typeface="Overpass Light"/>
                <a:sym typeface="Overpass Light"/>
              </a:rPr>
              <a:t>all installed Operators in this namespace get equal or lower permissions of this </a:t>
            </a:r>
            <a:r>
              <a:rPr lang="en">
                <a:solidFill>
                  <a:schemeClr val="dk1"/>
                </a:solidFill>
                <a:latin typeface="Courier New"/>
                <a:ea typeface="Courier New"/>
                <a:cs typeface="Courier New"/>
                <a:sym typeface="Courier New"/>
              </a:rPr>
              <a:t>ServiceAccount</a:t>
            </a:r>
            <a:br>
              <a:rPr lang="en">
                <a:solidFill>
                  <a:schemeClr val="dk1"/>
                </a:solidFill>
                <a:latin typeface="Courier New"/>
                <a:ea typeface="Courier New"/>
                <a:cs typeface="Courier New"/>
                <a:sym typeface="Courier New"/>
              </a:rPr>
            </a:br>
            <a:endParaRPr>
              <a:solidFill>
                <a:schemeClr val="dk1"/>
              </a:solidFill>
              <a:latin typeface="Courier New"/>
              <a:ea typeface="Courier New"/>
              <a:cs typeface="Courier New"/>
              <a:sym typeface="Courier New"/>
            </a:endParaRPr>
          </a:p>
          <a:p>
            <a:pPr indent="-304800" lvl="2" marL="1371600" rtl="0" algn="l">
              <a:spcBef>
                <a:spcPts val="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RBAC is typically limited to this namespace</a:t>
            </a:r>
            <a:endParaRPr sz="1200">
              <a:solidFill>
                <a:schemeClr val="dk1"/>
              </a:solidFill>
              <a:latin typeface="Overpass"/>
              <a:ea typeface="Overpass"/>
              <a:cs typeface="Overpass"/>
              <a:sym typeface="Overpass"/>
            </a:endParaRPr>
          </a:p>
        </p:txBody>
      </p:sp>
      <p:sp>
        <p:nvSpPr>
          <p:cNvPr id="3696" name="Google Shape;3696;p395"/>
          <p:cNvSpPr/>
          <p:nvPr/>
        </p:nvSpPr>
        <p:spPr>
          <a:xfrm>
            <a:off x="7870750" y="2278183"/>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95"/>
          <p:cNvSpPr/>
          <p:nvPr/>
        </p:nvSpPr>
        <p:spPr>
          <a:xfrm>
            <a:off x="7957150" y="2364575"/>
            <a:ext cx="442500" cy="442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698" name="Google Shape;3698;p395"/>
          <p:cNvSpPr/>
          <p:nvPr/>
        </p:nvSpPr>
        <p:spPr>
          <a:xfrm>
            <a:off x="7870750" y="1363783"/>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95"/>
          <p:cNvSpPr/>
          <p:nvPr/>
        </p:nvSpPr>
        <p:spPr>
          <a:xfrm>
            <a:off x="7957150" y="1450175"/>
            <a:ext cx="442500" cy="442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95"/>
          <p:cNvSpPr txBox="1"/>
          <p:nvPr/>
        </p:nvSpPr>
        <p:spPr>
          <a:xfrm>
            <a:off x="7904050" y="2422925"/>
            <a:ext cx="5487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verpass"/>
                <a:ea typeface="Overpass"/>
                <a:cs typeface="Overpass"/>
                <a:sym typeface="Overpass"/>
              </a:rPr>
              <a:t>Operator</a:t>
            </a:r>
            <a:br>
              <a:rPr b="1" lang="en" sz="600">
                <a:latin typeface="Overpass"/>
                <a:ea typeface="Overpass"/>
                <a:cs typeface="Overpass"/>
                <a:sym typeface="Overpass"/>
              </a:rPr>
            </a:br>
            <a:r>
              <a:rPr b="1" lang="en" sz="600">
                <a:latin typeface="Overpass"/>
                <a:ea typeface="Overpass"/>
                <a:cs typeface="Overpass"/>
                <a:sym typeface="Overpass"/>
              </a:rPr>
              <a:t>Group</a:t>
            </a:r>
            <a:endParaRPr b="1" sz="600">
              <a:latin typeface="Overpass"/>
              <a:ea typeface="Overpass"/>
              <a:cs typeface="Overpass"/>
              <a:sym typeface="Overpass"/>
            </a:endParaRPr>
          </a:p>
        </p:txBody>
      </p:sp>
      <p:sp>
        <p:nvSpPr>
          <p:cNvPr id="3701" name="Google Shape;3701;p395"/>
          <p:cNvSpPr txBox="1"/>
          <p:nvPr/>
        </p:nvSpPr>
        <p:spPr>
          <a:xfrm>
            <a:off x="7904050" y="1508525"/>
            <a:ext cx="5487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verpass"/>
                <a:ea typeface="Overpass"/>
                <a:cs typeface="Overpass"/>
                <a:sym typeface="Overpass"/>
              </a:rPr>
              <a:t>Service</a:t>
            </a:r>
            <a:br>
              <a:rPr b="1" lang="en" sz="600">
                <a:latin typeface="Overpass"/>
                <a:ea typeface="Overpass"/>
                <a:cs typeface="Overpass"/>
                <a:sym typeface="Overpass"/>
              </a:rPr>
            </a:br>
            <a:r>
              <a:rPr b="1" lang="en" sz="600">
                <a:latin typeface="Overpass"/>
                <a:ea typeface="Overpass"/>
                <a:cs typeface="Overpass"/>
                <a:sym typeface="Overpass"/>
              </a:rPr>
              <a:t>Account</a:t>
            </a:r>
            <a:endParaRPr b="1" sz="600">
              <a:latin typeface="Overpass"/>
              <a:ea typeface="Overpass"/>
              <a:cs typeface="Overpass"/>
              <a:sym typeface="Overpass"/>
            </a:endParaRPr>
          </a:p>
        </p:txBody>
      </p:sp>
      <p:sp>
        <p:nvSpPr>
          <p:cNvPr id="3702" name="Google Shape;3702;p395"/>
          <p:cNvSpPr/>
          <p:nvPr/>
        </p:nvSpPr>
        <p:spPr>
          <a:xfrm>
            <a:off x="7870750" y="449383"/>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95"/>
          <p:cNvSpPr/>
          <p:nvPr/>
        </p:nvSpPr>
        <p:spPr>
          <a:xfrm>
            <a:off x="7957150" y="535775"/>
            <a:ext cx="442500" cy="442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95"/>
          <p:cNvSpPr txBox="1"/>
          <p:nvPr/>
        </p:nvSpPr>
        <p:spPr>
          <a:xfrm>
            <a:off x="7904050" y="594125"/>
            <a:ext cx="5487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verpass"/>
                <a:ea typeface="Overpass"/>
                <a:cs typeface="Overpass"/>
                <a:sym typeface="Overpass"/>
              </a:rPr>
              <a:t>SA Role</a:t>
            </a:r>
            <a:endParaRPr b="1" sz="600">
              <a:latin typeface="Overpass"/>
              <a:ea typeface="Overpass"/>
              <a:cs typeface="Overpass"/>
              <a:sym typeface="Overpass"/>
            </a:endParaRPr>
          </a:p>
        </p:txBody>
      </p:sp>
      <p:grpSp>
        <p:nvGrpSpPr>
          <p:cNvPr id="3705" name="Google Shape;3705;p395"/>
          <p:cNvGrpSpPr/>
          <p:nvPr/>
        </p:nvGrpSpPr>
        <p:grpSpPr>
          <a:xfrm>
            <a:off x="7952948" y="3155633"/>
            <a:ext cx="450900" cy="450900"/>
            <a:chOff x="2360823" y="2346300"/>
            <a:chExt cx="450900" cy="450900"/>
          </a:xfrm>
        </p:grpSpPr>
        <p:sp>
          <p:nvSpPr>
            <p:cNvPr id="3706" name="Google Shape;3706;p395"/>
            <p:cNvSpPr/>
            <p:nvPr/>
          </p:nvSpPr>
          <p:spPr>
            <a:xfrm>
              <a:off x="2360823" y="2346300"/>
              <a:ext cx="450900" cy="4509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7" name="Google Shape;3707;p395"/>
            <p:cNvPicPr preferRelativeResize="0"/>
            <p:nvPr/>
          </p:nvPicPr>
          <p:blipFill rotWithShape="1">
            <a:blip r:embed="rId3">
              <a:alphaModFix/>
            </a:blip>
            <a:srcRect b="11507" l="6316" r="60351" t="11515"/>
            <a:stretch/>
          </p:blipFill>
          <p:spPr>
            <a:xfrm>
              <a:off x="2447070" y="2429766"/>
              <a:ext cx="285618" cy="283978"/>
            </a:xfrm>
            <a:prstGeom prst="rect">
              <a:avLst/>
            </a:prstGeom>
            <a:noFill/>
            <a:ln>
              <a:noFill/>
            </a:ln>
          </p:spPr>
        </p:pic>
      </p:grpSp>
      <p:cxnSp>
        <p:nvCxnSpPr>
          <p:cNvPr id="3708" name="Google Shape;3708;p395"/>
          <p:cNvCxnSpPr>
            <a:stCxn id="3696" idx="4"/>
            <a:endCxn id="3706" idx="0"/>
          </p:cNvCxnSpPr>
          <p:nvPr/>
        </p:nvCxnSpPr>
        <p:spPr>
          <a:xfrm>
            <a:off x="8178400" y="2893483"/>
            <a:ext cx="0" cy="262200"/>
          </a:xfrm>
          <a:prstGeom prst="straightConnector1">
            <a:avLst/>
          </a:prstGeom>
          <a:noFill/>
          <a:ln cap="flat" cmpd="sng" w="9525">
            <a:solidFill>
              <a:schemeClr val="dk2"/>
            </a:solidFill>
            <a:prstDash val="solid"/>
            <a:round/>
            <a:headEnd len="med" w="med" type="none"/>
            <a:tailEnd len="med" w="med" type="triangle"/>
          </a:ln>
        </p:spPr>
      </p:cxnSp>
      <p:cxnSp>
        <p:nvCxnSpPr>
          <p:cNvPr id="3709" name="Google Shape;3709;p395"/>
          <p:cNvCxnSpPr>
            <a:stCxn id="3696" idx="0"/>
            <a:endCxn id="3698" idx="4"/>
          </p:cNvCxnSpPr>
          <p:nvPr/>
        </p:nvCxnSpPr>
        <p:spPr>
          <a:xfrm rot="10800000">
            <a:off x="8178400" y="1979083"/>
            <a:ext cx="0" cy="299100"/>
          </a:xfrm>
          <a:prstGeom prst="straightConnector1">
            <a:avLst/>
          </a:prstGeom>
          <a:noFill/>
          <a:ln cap="flat" cmpd="sng" w="9525">
            <a:solidFill>
              <a:schemeClr val="dk2"/>
            </a:solidFill>
            <a:prstDash val="solid"/>
            <a:round/>
            <a:headEnd len="med" w="med" type="none"/>
            <a:tailEnd len="med" w="med" type="triangle"/>
          </a:ln>
        </p:spPr>
      </p:cxnSp>
      <p:cxnSp>
        <p:nvCxnSpPr>
          <p:cNvPr id="3710" name="Google Shape;3710;p395"/>
          <p:cNvCxnSpPr>
            <a:stCxn id="3698" idx="0"/>
            <a:endCxn id="3702" idx="4"/>
          </p:cNvCxnSpPr>
          <p:nvPr/>
        </p:nvCxnSpPr>
        <p:spPr>
          <a:xfrm rot="10800000">
            <a:off x="8178400" y="1064683"/>
            <a:ext cx="0" cy="299100"/>
          </a:xfrm>
          <a:prstGeom prst="straightConnector1">
            <a:avLst/>
          </a:prstGeom>
          <a:noFill/>
          <a:ln cap="flat" cmpd="sng" w="9525">
            <a:solidFill>
              <a:schemeClr val="dk2"/>
            </a:solidFill>
            <a:prstDash val="solid"/>
            <a:round/>
            <a:headEnd len="med" w="med" type="none"/>
            <a:tailEnd len="med" w="med" type="triangle"/>
          </a:ln>
        </p:spPr>
      </p:cxnSp>
      <p:cxnSp>
        <p:nvCxnSpPr>
          <p:cNvPr id="3711" name="Google Shape;3711;p395"/>
          <p:cNvCxnSpPr>
            <a:stCxn id="3702" idx="6"/>
            <a:endCxn id="3712" idx="6"/>
          </p:cNvCxnSpPr>
          <p:nvPr/>
        </p:nvCxnSpPr>
        <p:spPr>
          <a:xfrm>
            <a:off x="8486050" y="757033"/>
            <a:ext cx="600" cy="3429000"/>
          </a:xfrm>
          <a:prstGeom prst="bentConnector3">
            <a:avLst>
              <a:gd fmla="val 39687500" name="adj1"/>
            </a:avLst>
          </a:prstGeom>
          <a:noFill/>
          <a:ln cap="flat" cmpd="sng" w="9525">
            <a:solidFill>
              <a:schemeClr val="dk2"/>
            </a:solidFill>
            <a:prstDash val="solid"/>
            <a:round/>
            <a:headEnd len="med" w="med" type="triangle"/>
            <a:tailEnd len="med" w="med" type="none"/>
          </a:ln>
        </p:spPr>
      </p:cxnSp>
      <p:sp>
        <p:nvSpPr>
          <p:cNvPr id="3712" name="Google Shape;3712;p395"/>
          <p:cNvSpPr/>
          <p:nvPr/>
        </p:nvSpPr>
        <p:spPr>
          <a:xfrm>
            <a:off x="7870750" y="3878383"/>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95"/>
          <p:cNvSpPr/>
          <p:nvPr/>
        </p:nvSpPr>
        <p:spPr>
          <a:xfrm>
            <a:off x="7957150" y="3964775"/>
            <a:ext cx="442500" cy="442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95"/>
          <p:cNvSpPr txBox="1"/>
          <p:nvPr/>
        </p:nvSpPr>
        <p:spPr>
          <a:xfrm>
            <a:off x="7904050" y="4023125"/>
            <a:ext cx="5487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verpass"/>
                <a:ea typeface="Overpass"/>
                <a:cs typeface="Overpass"/>
                <a:sym typeface="Overpass"/>
              </a:rPr>
              <a:t>Operator</a:t>
            </a:r>
            <a:br>
              <a:rPr b="1" lang="en" sz="600">
                <a:latin typeface="Overpass"/>
                <a:ea typeface="Overpass"/>
                <a:cs typeface="Overpass"/>
                <a:sym typeface="Overpass"/>
              </a:rPr>
            </a:br>
            <a:r>
              <a:rPr b="1" lang="en" sz="600">
                <a:latin typeface="Overpass"/>
                <a:ea typeface="Overpass"/>
                <a:cs typeface="Overpass"/>
                <a:sym typeface="Overpass"/>
              </a:rPr>
              <a:t>Role</a:t>
            </a:r>
            <a:endParaRPr b="1" sz="600">
              <a:latin typeface="Overpass"/>
              <a:ea typeface="Overpass"/>
              <a:cs typeface="Overpass"/>
              <a:sym typeface="Overpass"/>
            </a:endParaRPr>
          </a:p>
        </p:txBody>
      </p:sp>
      <p:cxnSp>
        <p:nvCxnSpPr>
          <p:cNvPr id="3715" name="Google Shape;3715;p395"/>
          <p:cNvCxnSpPr>
            <a:stCxn id="3706" idx="4"/>
            <a:endCxn id="3712" idx="0"/>
          </p:cNvCxnSpPr>
          <p:nvPr/>
        </p:nvCxnSpPr>
        <p:spPr>
          <a:xfrm>
            <a:off x="8178398" y="3606533"/>
            <a:ext cx="0" cy="271800"/>
          </a:xfrm>
          <a:prstGeom prst="straightConnector1">
            <a:avLst/>
          </a:prstGeom>
          <a:noFill/>
          <a:ln cap="flat" cmpd="sng" w="9525">
            <a:solidFill>
              <a:schemeClr val="dk2"/>
            </a:solidFill>
            <a:prstDash val="solid"/>
            <a:round/>
            <a:headEnd len="med" w="med" type="none"/>
            <a:tailEnd len="med" w="med" type="triangle"/>
          </a:ln>
        </p:spPr>
      </p:cxnSp>
      <p:sp>
        <p:nvSpPr>
          <p:cNvPr id="3716" name="Google Shape;3716;p395"/>
          <p:cNvSpPr txBox="1"/>
          <p:nvPr/>
        </p:nvSpPr>
        <p:spPr>
          <a:xfrm rot="5400000">
            <a:off x="8157381" y="2343875"/>
            <a:ext cx="1344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Overpass"/>
                <a:ea typeface="Overpass"/>
                <a:cs typeface="Overpass"/>
                <a:sym typeface="Overpass"/>
              </a:rPr>
              <a:t>cannot be greater than</a:t>
            </a:r>
            <a:endParaRPr b="1" sz="600">
              <a:latin typeface="Overpass"/>
              <a:ea typeface="Overpass"/>
              <a:cs typeface="Overpass"/>
              <a:sym typeface="Overpass"/>
            </a:endParaRPr>
          </a:p>
        </p:txBody>
      </p:sp>
      <p:sp>
        <p:nvSpPr>
          <p:cNvPr id="3717" name="Google Shape;3717;p395"/>
          <p:cNvSpPr txBox="1"/>
          <p:nvPr/>
        </p:nvSpPr>
        <p:spPr>
          <a:xfrm>
            <a:off x="8386525" y="251412"/>
            <a:ext cx="668100" cy="32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600">
                <a:latin typeface="Overpass"/>
                <a:ea typeface="Overpass"/>
                <a:cs typeface="Overpass"/>
                <a:sym typeface="Overpass"/>
              </a:rPr>
              <a:t>Namespace /</a:t>
            </a:r>
            <a:br>
              <a:rPr b="1" lang="en" sz="600">
                <a:latin typeface="Overpass"/>
                <a:ea typeface="Overpass"/>
                <a:cs typeface="Overpass"/>
                <a:sym typeface="Overpass"/>
              </a:rPr>
            </a:br>
            <a:r>
              <a:rPr b="1" lang="en" sz="600">
                <a:latin typeface="Overpass"/>
                <a:ea typeface="Overpass"/>
                <a:cs typeface="Overpass"/>
                <a:sym typeface="Overpass"/>
              </a:rPr>
              <a:t>Project</a:t>
            </a:r>
            <a:endParaRPr b="1" sz="600">
              <a:latin typeface="Overpass"/>
              <a:ea typeface="Overpass"/>
              <a:cs typeface="Overpass"/>
              <a:sym typeface="Overpas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21" name="Shape 3721"/>
        <p:cNvGrpSpPr/>
        <p:nvPr/>
      </p:nvGrpSpPr>
      <p:grpSpPr>
        <a:xfrm>
          <a:off x="0" y="0"/>
          <a:ext cx="0" cy="0"/>
          <a:chOff x="0" y="0"/>
          <a:chExt cx="0" cy="0"/>
        </a:xfrm>
      </p:grpSpPr>
      <p:sp>
        <p:nvSpPr>
          <p:cNvPr id="3722" name="Google Shape;3722;p396"/>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Build Operators for your apps</a:t>
            </a:r>
            <a:endParaRPr sz="2600">
              <a:latin typeface="Overpass Light"/>
              <a:ea typeface="Overpass Light"/>
              <a:cs typeface="Overpass Light"/>
              <a:sym typeface="Overpass Light"/>
            </a:endParaRPr>
          </a:p>
        </p:txBody>
      </p:sp>
      <p:sp>
        <p:nvSpPr>
          <p:cNvPr id="3723" name="Google Shape;3723;p39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724" name="Google Shape;3724;p39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725" name="Google Shape;3725;p39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3726" name="Google Shape;3726;p396"/>
          <p:cNvSpPr/>
          <p:nvPr/>
        </p:nvSpPr>
        <p:spPr>
          <a:xfrm>
            <a:off x="3976447" y="2354275"/>
            <a:ext cx="1593000" cy="5586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Ansible SDK</a:t>
            </a:r>
            <a:endParaRPr sz="1200">
              <a:solidFill>
                <a:srgbClr val="FFFFFF"/>
              </a:solidFill>
              <a:latin typeface="Overpass"/>
              <a:ea typeface="Overpass"/>
              <a:cs typeface="Overpass"/>
              <a:sym typeface="Overpass"/>
            </a:endParaRPr>
          </a:p>
        </p:txBody>
      </p:sp>
      <p:sp>
        <p:nvSpPr>
          <p:cNvPr id="3727" name="Google Shape;3727;p396"/>
          <p:cNvSpPr/>
          <p:nvPr/>
        </p:nvSpPr>
        <p:spPr>
          <a:xfrm>
            <a:off x="1494225" y="2354275"/>
            <a:ext cx="1593000" cy="5586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Helm SDK</a:t>
            </a:r>
            <a:endParaRPr sz="1200">
              <a:solidFill>
                <a:srgbClr val="FFFFFF"/>
              </a:solidFill>
              <a:latin typeface="Overpass"/>
              <a:ea typeface="Overpass"/>
              <a:cs typeface="Overpass"/>
              <a:sym typeface="Overpass"/>
            </a:endParaRPr>
          </a:p>
        </p:txBody>
      </p:sp>
      <p:sp>
        <p:nvSpPr>
          <p:cNvPr id="3728" name="Google Shape;3728;p396"/>
          <p:cNvSpPr/>
          <p:nvPr/>
        </p:nvSpPr>
        <p:spPr>
          <a:xfrm>
            <a:off x="6491047" y="2354275"/>
            <a:ext cx="1593000" cy="5586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Go SDK</a:t>
            </a:r>
            <a:endParaRPr sz="1200">
              <a:solidFill>
                <a:srgbClr val="FFFFFF"/>
              </a:solidFill>
              <a:latin typeface="Overpass"/>
              <a:ea typeface="Overpass"/>
              <a:cs typeface="Overpass"/>
              <a:sym typeface="Overpass"/>
            </a:endParaRPr>
          </a:p>
        </p:txBody>
      </p:sp>
      <p:sp>
        <p:nvSpPr>
          <p:cNvPr id="3729" name="Google Shape;3729;p396"/>
          <p:cNvSpPr/>
          <p:nvPr/>
        </p:nvSpPr>
        <p:spPr>
          <a:xfrm>
            <a:off x="1494225" y="1516075"/>
            <a:ext cx="1593000" cy="5586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Helm Chart</a:t>
            </a:r>
            <a:endParaRPr sz="1200">
              <a:solidFill>
                <a:srgbClr val="FFFFFF"/>
              </a:solidFill>
              <a:latin typeface="Overpass"/>
              <a:ea typeface="Overpass"/>
              <a:cs typeface="Overpass"/>
              <a:sym typeface="Overpass"/>
            </a:endParaRPr>
          </a:p>
        </p:txBody>
      </p:sp>
      <p:sp>
        <p:nvSpPr>
          <p:cNvPr id="3730" name="Google Shape;3730;p396"/>
          <p:cNvSpPr/>
          <p:nvPr/>
        </p:nvSpPr>
        <p:spPr>
          <a:xfrm>
            <a:off x="3976450" y="1516075"/>
            <a:ext cx="1593000" cy="5586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Ansible </a:t>
            </a:r>
            <a:r>
              <a:rPr lang="en" sz="1200">
                <a:solidFill>
                  <a:srgbClr val="FFFFFF"/>
                </a:solidFill>
                <a:latin typeface="Overpass"/>
                <a:ea typeface="Overpass"/>
                <a:cs typeface="Overpass"/>
                <a:sym typeface="Overpass"/>
              </a:rPr>
              <a:t>Playbooks</a:t>
            </a:r>
            <a:br>
              <a:rPr lang="en" sz="1200">
                <a:solidFill>
                  <a:srgbClr val="FFFFFF"/>
                </a:solidFill>
                <a:latin typeface="Overpass"/>
                <a:ea typeface="Overpass"/>
                <a:cs typeface="Overpass"/>
                <a:sym typeface="Overpass"/>
              </a:rPr>
            </a:br>
            <a:r>
              <a:rPr lang="en" sz="1200">
                <a:solidFill>
                  <a:srgbClr val="FFFFFF"/>
                </a:solidFill>
                <a:latin typeface="Overpass"/>
                <a:ea typeface="Overpass"/>
                <a:cs typeface="Overpass"/>
                <a:sym typeface="Overpass"/>
              </a:rPr>
              <a:t>APBs</a:t>
            </a:r>
            <a:endParaRPr sz="1200">
              <a:solidFill>
                <a:srgbClr val="FFFFFF"/>
              </a:solidFill>
              <a:latin typeface="Overpass"/>
              <a:ea typeface="Overpass"/>
              <a:cs typeface="Overpass"/>
              <a:sym typeface="Overpass"/>
            </a:endParaRPr>
          </a:p>
        </p:txBody>
      </p:sp>
      <p:cxnSp>
        <p:nvCxnSpPr>
          <p:cNvPr id="3731" name="Google Shape;3731;p396"/>
          <p:cNvCxnSpPr>
            <a:stCxn id="3729" idx="2"/>
            <a:endCxn id="3727" idx="0"/>
          </p:cNvCxnSpPr>
          <p:nvPr/>
        </p:nvCxnSpPr>
        <p:spPr>
          <a:xfrm>
            <a:off x="2290725" y="2074675"/>
            <a:ext cx="0" cy="279600"/>
          </a:xfrm>
          <a:prstGeom prst="straightConnector1">
            <a:avLst/>
          </a:prstGeom>
          <a:noFill/>
          <a:ln cap="flat" cmpd="sng" w="9525">
            <a:solidFill>
              <a:srgbClr val="666666"/>
            </a:solidFill>
            <a:prstDash val="solid"/>
            <a:round/>
            <a:headEnd len="med" w="med" type="none"/>
            <a:tailEnd len="med" w="med" type="triangle"/>
          </a:ln>
        </p:spPr>
      </p:cxnSp>
      <p:cxnSp>
        <p:nvCxnSpPr>
          <p:cNvPr id="3732" name="Google Shape;3732;p396"/>
          <p:cNvCxnSpPr>
            <a:stCxn id="3730" idx="2"/>
            <a:endCxn id="3726" idx="0"/>
          </p:cNvCxnSpPr>
          <p:nvPr/>
        </p:nvCxnSpPr>
        <p:spPr>
          <a:xfrm>
            <a:off x="4772950" y="2074675"/>
            <a:ext cx="0" cy="279600"/>
          </a:xfrm>
          <a:prstGeom prst="straightConnector1">
            <a:avLst/>
          </a:prstGeom>
          <a:noFill/>
          <a:ln cap="flat" cmpd="sng" w="9525">
            <a:solidFill>
              <a:srgbClr val="666666"/>
            </a:solidFill>
            <a:prstDash val="solid"/>
            <a:round/>
            <a:headEnd len="med" w="med" type="none"/>
            <a:tailEnd len="med" w="med" type="triangle"/>
          </a:ln>
        </p:spPr>
      </p:cxnSp>
      <p:sp>
        <p:nvSpPr>
          <p:cNvPr id="3733" name="Google Shape;3733;p396"/>
          <p:cNvSpPr txBox="1"/>
          <p:nvPr/>
        </p:nvSpPr>
        <p:spPr>
          <a:xfrm>
            <a:off x="1365975" y="3718500"/>
            <a:ext cx="19056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Build operators from Helm chart, without any coding</a:t>
            </a:r>
            <a:endParaRPr sz="1200">
              <a:latin typeface="Overpass"/>
              <a:ea typeface="Overpass"/>
              <a:cs typeface="Overpass"/>
              <a:sym typeface="Overpass"/>
            </a:endParaRPr>
          </a:p>
        </p:txBody>
      </p:sp>
      <p:sp>
        <p:nvSpPr>
          <p:cNvPr id="3734" name="Google Shape;3734;p396"/>
          <p:cNvSpPr txBox="1"/>
          <p:nvPr/>
        </p:nvSpPr>
        <p:spPr>
          <a:xfrm>
            <a:off x="3736925" y="3718500"/>
            <a:ext cx="20406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Build operators from Ansible playbooks and APBs</a:t>
            </a:r>
            <a:endParaRPr sz="1200">
              <a:latin typeface="Overpass"/>
              <a:ea typeface="Overpass"/>
              <a:cs typeface="Overpass"/>
              <a:sym typeface="Overpass"/>
            </a:endParaRPr>
          </a:p>
        </p:txBody>
      </p:sp>
      <p:sp>
        <p:nvSpPr>
          <p:cNvPr id="3735" name="Google Shape;3735;p396"/>
          <p:cNvSpPr txBox="1"/>
          <p:nvPr/>
        </p:nvSpPr>
        <p:spPr>
          <a:xfrm>
            <a:off x="6251525" y="3718500"/>
            <a:ext cx="20406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Build advanced operators for full lifecycle management</a:t>
            </a:r>
            <a:endParaRPr sz="1200">
              <a:latin typeface="Overpass"/>
              <a:ea typeface="Overpass"/>
              <a:cs typeface="Overpass"/>
              <a:sym typeface="Overpass"/>
            </a:endParaRPr>
          </a:p>
        </p:txBody>
      </p:sp>
      <p:pic>
        <p:nvPicPr>
          <p:cNvPr id="3736" name="Google Shape;3736;p396"/>
          <p:cNvPicPr preferRelativeResize="0"/>
          <p:nvPr/>
        </p:nvPicPr>
        <p:blipFill>
          <a:blip r:embed="rId3">
            <a:alphaModFix/>
          </a:blip>
          <a:stretch>
            <a:fillRect/>
          </a:stretch>
        </p:blipFill>
        <p:spPr>
          <a:xfrm>
            <a:off x="2085863" y="3192475"/>
            <a:ext cx="409725" cy="409725"/>
          </a:xfrm>
          <a:prstGeom prst="rect">
            <a:avLst/>
          </a:prstGeom>
          <a:noFill/>
          <a:ln>
            <a:noFill/>
          </a:ln>
        </p:spPr>
      </p:pic>
      <p:pic>
        <p:nvPicPr>
          <p:cNvPr id="3737" name="Google Shape;3737;p396"/>
          <p:cNvPicPr preferRelativeResize="0"/>
          <p:nvPr/>
        </p:nvPicPr>
        <p:blipFill>
          <a:blip r:embed="rId3">
            <a:alphaModFix/>
          </a:blip>
          <a:stretch>
            <a:fillRect/>
          </a:stretch>
        </p:blipFill>
        <p:spPr>
          <a:xfrm>
            <a:off x="4568075" y="3192475"/>
            <a:ext cx="409725" cy="409725"/>
          </a:xfrm>
          <a:prstGeom prst="rect">
            <a:avLst/>
          </a:prstGeom>
          <a:noFill/>
          <a:ln>
            <a:noFill/>
          </a:ln>
        </p:spPr>
      </p:pic>
      <p:pic>
        <p:nvPicPr>
          <p:cNvPr id="3738" name="Google Shape;3738;p396"/>
          <p:cNvPicPr preferRelativeResize="0"/>
          <p:nvPr/>
        </p:nvPicPr>
        <p:blipFill>
          <a:blip r:embed="rId3">
            <a:alphaModFix/>
          </a:blip>
          <a:stretch>
            <a:fillRect/>
          </a:stretch>
        </p:blipFill>
        <p:spPr>
          <a:xfrm>
            <a:off x="7082688" y="3192475"/>
            <a:ext cx="409725" cy="409725"/>
          </a:xfrm>
          <a:prstGeom prst="rect">
            <a:avLst/>
          </a:prstGeom>
          <a:noFill/>
          <a:ln>
            <a:noFill/>
          </a:ln>
        </p:spPr>
      </p:pic>
      <p:cxnSp>
        <p:nvCxnSpPr>
          <p:cNvPr id="3739" name="Google Shape;3739;p396"/>
          <p:cNvCxnSpPr>
            <a:stCxn id="3727" idx="2"/>
            <a:endCxn id="3736" idx="0"/>
          </p:cNvCxnSpPr>
          <p:nvPr/>
        </p:nvCxnSpPr>
        <p:spPr>
          <a:xfrm>
            <a:off x="2290725" y="2912875"/>
            <a:ext cx="0" cy="279600"/>
          </a:xfrm>
          <a:prstGeom prst="straightConnector1">
            <a:avLst/>
          </a:prstGeom>
          <a:noFill/>
          <a:ln cap="flat" cmpd="sng" w="9525">
            <a:solidFill>
              <a:srgbClr val="666666"/>
            </a:solidFill>
            <a:prstDash val="solid"/>
            <a:round/>
            <a:headEnd len="med" w="med" type="none"/>
            <a:tailEnd len="med" w="med" type="triangle"/>
          </a:ln>
        </p:spPr>
      </p:cxnSp>
      <p:cxnSp>
        <p:nvCxnSpPr>
          <p:cNvPr id="3740" name="Google Shape;3740;p396"/>
          <p:cNvCxnSpPr>
            <a:stCxn id="3726" idx="2"/>
            <a:endCxn id="3737" idx="0"/>
          </p:cNvCxnSpPr>
          <p:nvPr/>
        </p:nvCxnSpPr>
        <p:spPr>
          <a:xfrm>
            <a:off x="4772947" y="2912875"/>
            <a:ext cx="0" cy="279600"/>
          </a:xfrm>
          <a:prstGeom prst="straightConnector1">
            <a:avLst/>
          </a:prstGeom>
          <a:noFill/>
          <a:ln cap="flat" cmpd="sng" w="9525">
            <a:solidFill>
              <a:srgbClr val="666666"/>
            </a:solidFill>
            <a:prstDash val="solid"/>
            <a:round/>
            <a:headEnd len="med" w="med" type="none"/>
            <a:tailEnd len="med" w="med" type="triangle"/>
          </a:ln>
        </p:spPr>
      </p:cxnSp>
      <p:cxnSp>
        <p:nvCxnSpPr>
          <p:cNvPr id="3741" name="Google Shape;3741;p396"/>
          <p:cNvCxnSpPr>
            <a:stCxn id="3728" idx="2"/>
            <a:endCxn id="3738" idx="0"/>
          </p:cNvCxnSpPr>
          <p:nvPr/>
        </p:nvCxnSpPr>
        <p:spPr>
          <a:xfrm>
            <a:off x="7287547" y="2912875"/>
            <a:ext cx="0" cy="279600"/>
          </a:xfrm>
          <a:prstGeom prst="straightConnector1">
            <a:avLst/>
          </a:prstGeom>
          <a:noFill/>
          <a:ln cap="flat" cmpd="sng" w="9525">
            <a:solidFill>
              <a:srgbClr val="666666"/>
            </a:solidFill>
            <a:prstDash val="solid"/>
            <a:round/>
            <a:headEnd len="med" w="med" type="none"/>
            <a:tailEnd len="med" w="med" type="triangle"/>
          </a:ln>
        </p:spPr>
      </p:cxnSp>
      <p:sp>
        <p:nvSpPr>
          <p:cNvPr id="3742" name="Google Shape;3742;p396"/>
          <p:cNvSpPr txBox="1"/>
          <p:nvPr/>
        </p:nvSpPr>
        <p:spPr>
          <a:xfrm>
            <a:off x="7947380" y="90818"/>
            <a:ext cx="10809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latin typeface="Proxima Nova"/>
                <a:ea typeface="Proxima Nova"/>
                <a:cs typeface="Proxima Nova"/>
                <a:sym typeface="Proxima Nova"/>
              </a:rPr>
              <a:t>OPERATOR</a:t>
            </a:r>
            <a:endParaRPr b="1" sz="1200"/>
          </a:p>
        </p:txBody>
      </p:sp>
      <p:sp>
        <p:nvSpPr>
          <p:cNvPr id="3743" name="Google Shape;3743;p396"/>
          <p:cNvSpPr txBox="1"/>
          <p:nvPr/>
        </p:nvSpPr>
        <p:spPr>
          <a:xfrm>
            <a:off x="7937400" y="240168"/>
            <a:ext cx="1005300" cy="3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SDK</a:t>
            </a:r>
            <a:endParaRPr sz="1800"/>
          </a:p>
        </p:txBody>
      </p:sp>
      <p:pic>
        <p:nvPicPr>
          <p:cNvPr id="3744" name="Google Shape;3744;p396"/>
          <p:cNvPicPr preferRelativeResize="0"/>
          <p:nvPr/>
        </p:nvPicPr>
        <p:blipFill>
          <a:blip r:embed="rId3">
            <a:alphaModFix/>
          </a:blip>
          <a:stretch>
            <a:fillRect/>
          </a:stretch>
        </p:blipFill>
        <p:spPr>
          <a:xfrm>
            <a:off x="7527663" y="182538"/>
            <a:ext cx="409725" cy="409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8" name="Shape 3748"/>
        <p:cNvGrpSpPr/>
        <p:nvPr/>
      </p:nvGrpSpPr>
      <p:grpSpPr>
        <a:xfrm>
          <a:off x="0" y="0"/>
          <a:ext cx="0" cy="0"/>
          <a:chOff x="0" y="0"/>
          <a:chExt cx="0" cy="0"/>
        </a:xfrm>
      </p:grpSpPr>
      <p:sp>
        <p:nvSpPr>
          <p:cNvPr id="3749" name="Google Shape;3749;p39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Operator SDK</a:t>
            </a:r>
            <a:endParaRPr sz="2600">
              <a:latin typeface="Overpass Light"/>
              <a:ea typeface="Overpass Light"/>
              <a:cs typeface="Overpass Light"/>
              <a:sym typeface="Overpass Light"/>
            </a:endParaRPr>
          </a:p>
        </p:txBody>
      </p:sp>
      <p:sp>
        <p:nvSpPr>
          <p:cNvPr id="3750" name="Google Shape;3750;p39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751" name="Google Shape;3751;p39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752" name="Google Shape;3752;p39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3753" name="Google Shape;3753;p397"/>
          <p:cNvSpPr txBox="1"/>
          <p:nvPr/>
        </p:nvSpPr>
        <p:spPr>
          <a:xfrm>
            <a:off x="343650" y="1339000"/>
            <a:ext cx="43785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Helm-based Operator</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Support for Helm 2.14</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Helm 3 Support under investigation</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SDK automatically generates RBAC for your chart</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Ansible-based Operator</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Support for Prometheus Metrics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Uses UBI base-image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Molecule-based e2e testing</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457200" marR="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3754" name="Google Shape;3754;p397"/>
          <p:cNvSpPr txBox="1"/>
          <p:nvPr/>
        </p:nvSpPr>
        <p:spPr>
          <a:xfrm>
            <a:off x="4662350" y="1248250"/>
            <a:ext cx="4481700" cy="3000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Golang-based Operator</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Supporting Kubernetes 1.14</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Remove $GOPATH dependency</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Go module support</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Support for Prometheus Metrics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Generate OpenAPI spec</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Framework Integration</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Single command to install / uninstall OLM:</a:t>
            </a:r>
            <a:br>
              <a:rPr lang="en" sz="1200">
                <a:solidFill>
                  <a:schemeClr val="dk1"/>
                </a:solidFill>
                <a:latin typeface="Overpass Light"/>
                <a:ea typeface="Overpass Light"/>
                <a:cs typeface="Overpass Light"/>
                <a:sym typeface="Overpass Light"/>
              </a:rPr>
            </a:br>
            <a:r>
              <a:rPr lang="en" sz="1000">
                <a:solidFill>
                  <a:schemeClr val="dk1"/>
                </a:solidFill>
                <a:latin typeface="Courier New"/>
                <a:ea typeface="Courier New"/>
                <a:cs typeface="Courier New"/>
                <a:sym typeface="Courier New"/>
              </a:rPr>
              <a:t>operatork-sdk alpha olm [install|status|uninstall]</a:t>
            </a:r>
            <a:endParaRPr sz="1000">
              <a:solidFill>
                <a:schemeClr val="dk1"/>
              </a:solidFill>
              <a:latin typeface="Courier New"/>
              <a:ea typeface="Courier New"/>
              <a:cs typeface="Courier New"/>
              <a:sym typeface="Courier New"/>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8" name="Shape 3758"/>
        <p:cNvGrpSpPr/>
        <p:nvPr/>
      </p:nvGrpSpPr>
      <p:grpSpPr>
        <a:xfrm>
          <a:off x="0" y="0"/>
          <a:ext cx="0" cy="0"/>
          <a:chOff x="0" y="0"/>
          <a:chExt cx="0" cy="0"/>
        </a:xfrm>
      </p:grpSpPr>
      <p:sp>
        <p:nvSpPr>
          <p:cNvPr id="3759" name="Google Shape;3759;p39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Service Brokers</a:t>
            </a:r>
            <a:endParaRPr sz="2600">
              <a:latin typeface="Overpass Light"/>
              <a:ea typeface="Overpass Light"/>
              <a:cs typeface="Overpass Light"/>
              <a:sym typeface="Overpass Light"/>
            </a:endParaRPr>
          </a:p>
        </p:txBody>
      </p:sp>
      <p:sp>
        <p:nvSpPr>
          <p:cNvPr id="3760" name="Google Shape;3760;p39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3761" name="Google Shape;3761;p39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762" name="Google Shape;3762;p39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3763" name="Google Shape;3763;p398"/>
          <p:cNvSpPr txBox="1"/>
          <p:nvPr/>
        </p:nvSpPr>
        <p:spPr>
          <a:xfrm>
            <a:off x="343650" y="1339000"/>
            <a:ext cx="37491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Service Brokers / OSBAPI</a:t>
            </a:r>
            <a:br>
              <a:rPr b="1" lang="en" sz="1200">
                <a:solidFill>
                  <a:schemeClr val="dk1"/>
                </a:solidFill>
                <a:latin typeface="Overpass"/>
                <a:ea typeface="Overpass"/>
                <a:cs typeface="Overpass"/>
                <a:sym typeface="Overpass"/>
              </a:rPr>
            </a:b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Admins install Service Brokers via OperatorHub</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Devs consume via Developer Catalog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 new functionality / only bugfixes / CVEs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u="sng">
                <a:solidFill>
                  <a:schemeClr val="dk1"/>
                </a:solidFill>
                <a:latin typeface="Overpass Light"/>
                <a:ea typeface="Overpass Light"/>
                <a:cs typeface="Overpass Light"/>
                <a:sym typeface="Overpass Light"/>
              </a:rPr>
              <a:t>Preparing for deprecation</a:t>
            </a:r>
            <a:r>
              <a:rPr lang="en" sz="1200">
                <a:solidFill>
                  <a:schemeClr val="dk1"/>
                </a:solidFill>
                <a:latin typeface="Overpass Light"/>
                <a:ea typeface="Overpass Light"/>
                <a:cs typeface="Overpass Light"/>
                <a:sym typeface="Overpass Light"/>
              </a:rPr>
              <a:t> in </a:t>
            </a:r>
            <a:r>
              <a:rPr lang="en" sz="1200">
                <a:solidFill>
                  <a:schemeClr val="dk1"/>
                </a:solidFill>
                <a:latin typeface="Overpass Light"/>
                <a:ea typeface="Overpass Light"/>
                <a:cs typeface="Overpass Light"/>
                <a:sym typeface="Overpass Light"/>
              </a:rPr>
              <a:t>OpenShift</a:t>
            </a:r>
            <a:r>
              <a:rPr lang="en" sz="1200">
                <a:solidFill>
                  <a:schemeClr val="dk1"/>
                </a:solidFill>
                <a:latin typeface="Overpass Light"/>
                <a:ea typeface="Overpass Light"/>
                <a:cs typeface="Overpass Light"/>
                <a:sym typeface="Overpass Light"/>
              </a:rPr>
              <a:t> 4.3</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Upgrade to OpenShift 4.4 will be stopped if brokers are still present</a:t>
            </a:r>
            <a:endParaRPr sz="1200">
              <a:solidFill>
                <a:schemeClr val="dk1"/>
              </a:solidFill>
              <a:latin typeface="Overpass Light"/>
              <a:ea typeface="Overpass Light"/>
              <a:cs typeface="Overpass Light"/>
              <a:sym typeface="Overpass Light"/>
            </a:endParaRPr>
          </a:p>
          <a:p>
            <a:pPr indent="0" lvl="0" marL="457200" marR="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7" name="Shape 3767"/>
        <p:cNvGrpSpPr/>
        <p:nvPr/>
      </p:nvGrpSpPr>
      <p:grpSpPr>
        <a:xfrm>
          <a:off x="0" y="0"/>
          <a:ext cx="0" cy="0"/>
          <a:chOff x="0" y="0"/>
          <a:chExt cx="0" cy="0"/>
        </a:xfrm>
      </p:grpSpPr>
      <p:sp>
        <p:nvSpPr>
          <p:cNvPr id="3768" name="Google Shape;3768;p39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769" name="Google Shape;3769;p399"/>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OpenShift Console</a:t>
            </a:r>
            <a:endParaRPr sz="2400">
              <a:solidFill>
                <a:srgbClr val="FFFFFF"/>
              </a:solidFill>
              <a:latin typeface="Overpass"/>
              <a:ea typeface="Overpass"/>
              <a:cs typeface="Overpass"/>
              <a:sym typeface="Overpass"/>
            </a:endParaRPr>
          </a:p>
        </p:txBody>
      </p:sp>
      <p:sp>
        <p:nvSpPr>
          <p:cNvPr id="3770" name="Google Shape;3770;p399"/>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The future is now.</a:t>
            </a:r>
            <a:endParaRPr sz="1600">
              <a:solidFill>
                <a:srgbClr val="FFFFFF"/>
              </a:solidFill>
              <a:latin typeface="Overpass"/>
              <a:ea typeface="Overpass"/>
              <a:cs typeface="Overpass"/>
              <a:sym typeface="Overpass"/>
            </a:endParaRPr>
          </a:p>
        </p:txBody>
      </p:sp>
      <p:sp>
        <p:nvSpPr>
          <p:cNvPr id="3771" name="Google Shape;3771;p399"/>
          <p:cNvSpPr txBox="1"/>
          <p:nvPr/>
        </p:nvSpPr>
        <p:spPr>
          <a:xfrm>
            <a:off x="2515350" y="2303850"/>
            <a:ext cx="18654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Extending the Console</a:t>
            </a:r>
            <a:endParaRPr b="1" sz="1800">
              <a:solidFill>
                <a:srgbClr val="FFFFFF"/>
              </a:solidFill>
              <a:latin typeface="Overpass"/>
              <a:ea typeface="Overpass"/>
              <a:cs typeface="Overpass"/>
              <a:sym typeface="Overpass"/>
            </a:endParaRPr>
          </a:p>
        </p:txBody>
      </p:sp>
      <p:cxnSp>
        <p:nvCxnSpPr>
          <p:cNvPr id="3772" name="Google Shape;3772;p399"/>
          <p:cNvCxnSpPr/>
          <p:nvPr/>
        </p:nvCxnSpPr>
        <p:spPr>
          <a:xfrm>
            <a:off x="4572000" y="2146817"/>
            <a:ext cx="0" cy="1796400"/>
          </a:xfrm>
          <a:prstGeom prst="straightConnector1">
            <a:avLst/>
          </a:prstGeom>
          <a:noFill/>
          <a:ln cap="flat" cmpd="sng" w="9525">
            <a:solidFill>
              <a:srgbClr val="FFFFFF"/>
            </a:solidFill>
            <a:prstDash val="solid"/>
            <a:round/>
            <a:headEnd len="med" w="med" type="none"/>
            <a:tailEnd len="med" w="med" type="none"/>
          </a:ln>
        </p:spPr>
      </p:cxnSp>
      <p:cxnSp>
        <p:nvCxnSpPr>
          <p:cNvPr id="3773" name="Google Shape;3773;p399"/>
          <p:cNvCxnSpPr/>
          <p:nvPr/>
        </p:nvCxnSpPr>
        <p:spPr>
          <a:xfrm flipH="1">
            <a:off x="2735250" y="3042617"/>
            <a:ext cx="3673500" cy="4800"/>
          </a:xfrm>
          <a:prstGeom prst="straightConnector1">
            <a:avLst/>
          </a:prstGeom>
          <a:noFill/>
          <a:ln cap="flat" cmpd="sng" w="9525">
            <a:solidFill>
              <a:srgbClr val="FFFFFF"/>
            </a:solidFill>
            <a:prstDash val="solid"/>
            <a:round/>
            <a:headEnd len="med" w="med" type="none"/>
            <a:tailEnd len="med" w="med" type="none"/>
          </a:ln>
        </p:spPr>
      </p:cxnSp>
      <p:sp>
        <p:nvSpPr>
          <p:cNvPr id="3774" name="Google Shape;3774;p399"/>
          <p:cNvSpPr txBox="1"/>
          <p:nvPr/>
        </p:nvSpPr>
        <p:spPr>
          <a:xfrm>
            <a:off x="4807575" y="2303850"/>
            <a:ext cx="16245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Improve Observability</a:t>
            </a:r>
            <a:endParaRPr b="1" sz="1800">
              <a:solidFill>
                <a:srgbClr val="FFFFFF"/>
              </a:solidFill>
              <a:latin typeface="Overpass"/>
              <a:ea typeface="Overpass"/>
              <a:cs typeface="Overpass"/>
              <a:sym typeface="Overpass"/>
            </a:endParaRPr>
          </a:p>
        </p:txBody>
      </p:sp>
      <p:sp>
        <p:nvSpPr>
          <p:cNvPr id="3775" name="Google Shape;3775;p399"/>
          <p:cNvSpPr txBox="1"/>
          <p:nvPr/>
        </p:nvSpPr>
        <p:spPr>
          <a:xfrm>
            <a:off x="4707058" y="3287892"/>
            <a:ext cx="16245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Scaling your Cluster</a:t>
            </a:r>
            <a:endParaRPr b="1" sz="1800">
              <a:solidFill>
                <a:srgbClr val="FFFFFF"/>
              </a:solidFill>
              <a:latin typeface="Overpass"/>
              <a:ea typeface="Overpass"/>
              <a:cs typeface="Overpass"/>
              <a:sym typeface="Overpass"/>
            </a:endParaRPr>
          </a:p>
        </p:txBody>
      </p:sp>
      <p:sp>
        <p:nvSpPr>
          <p:cNvPr id="3776" name="Google Shape;3776;p399"/>
          <p:cNvSpPr txBox="1"/>
          <p:nvPr/>
        </p:nvSpPr>
        <p:spPr>
          <a:xfrm>
            <a:off x="2515350" y="3287900"/>
            <a:ext cx="18405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Administration made easy</a:t>
            </a:r>
            <a:endParaRPr b="1" sz="1800">
              <a:solidFill>
                <a:srgbClr val="FFFFFF"/>
              </a:solidFill>
              <a:latin typeface="Overpass"/>
              <a:ea typeface="Overpass"/>
              <a:cs typeface="Overpass"/>
              <a:sym typeface="Overpas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4" name="Shape 2434"/>
        <p:cNvGrpSpPr/>
        <p:nvPr/>
      </p:nvGrpSpPr>
      <p:grpSpPr>
        <a:xfrm>
          <a:off x="0" y="0"/>
          <a:ext cx="0" cy="0"/>
          <a:chOff x="0" y="0"/>
          <a:chExt cx="0" cy="0"/>
        </a:xfrm>
      </p:grpSpPr>
      <p:sp>
        <p:nvSpPr>
          <p:cNvPr id="2435" name="Google Shape;2435;p346"/>
          <p:cNvSpPr txBox="1"/>
          <p:nvPr>
            <p:ph type="title"/>
          </p:nvPr>
        </p:nvSpPr>
        <p:spPr>
          <a:xfrm>
            <a:off x="1314450" y="2523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Connected Customer</a:t>
            </a:r>
            <a:endParaRPr sz="2600"/>
          </a:p>
        </p:txBody>
      </p:sp>
      <p:pic>
        <p:nvPicPr>
          <p:cNvPr id="2436" name="Google Shape;2436;p346"/>
          <p:cNvPicPr preferRelativeResize="0"/>
          <p:nvPr/>
        </p:nvPicPr>
        <p:blipFill>
          <a:blip r:embed="rId3">
            <a:alphaModFix/>
          </a:blip>
          <a:stretch>
            <a:fillRect/>
          </a:stretch>
        </p:blipFill>
        <p:spPr>
          <a:xfrm>
            <a:off x="3936175" y="1094925"/>
            <a:ext cx="4820325" cy="2442375"/>
          </a:xfrm>
          <a:prstGeom prst="rect">
            <a:avLst/>
          </a:prstGeom>
          <a:noFill/>
          <a:ln>
            <a:noFill/>
          </a:ln>
        </p:spPr>
      </p:pic>
      <p:sp>
        <p:nvSpPr>
          <p:cNvPr id="2437" name="Google Shape;2437;p346"/>
          <p:cNvSpPr txBox="1"/>
          <p:nvPr/>
        </p:nvSpPr>
        <p:spPr>
          <a:xfrm>
            <a:off x="303650" y="1371000"/>
            <a:ext cx="3551700" cy="211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4 months since GA</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11 z-stream releases</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186 bugs fixed</a:t>
            </a:r>
            <a:endParaRPr>
              <a:latin typeface="Overpass Light"/>
              <a:ea typeface="Overpass Light"/>
              <a:cs typeface="Overpass Light"/>
              <a:sym typeface="Overpass Light"/>
            </a:endParaRPr>
          </a:p>
          <a:p>
            <a:pPr indent="-317500" lvl="0" marL="457200" rtl="0" algn="l">
              <a:spcBef>
                <a:spcPts val="0"/>
              </a:spcBef>
              <a:spcAft>
                <a:spcPts val="0"/>
              </a:spcAft>
              <a:buSzPts val="1400"/>
              <a:buFont typeface="Overpass Light"/>
              <a:buChar char="●"/>
            </a:pPr>
            <a:r>
              <a:rPr lang="en">
                <a:latin typeface="Overpass Light"/>
                <a:ea typeface="Overpass Light"/>
                <a:cs typeface="Overpass Light"/>
                <a:sym typeface="Overpass Light"/>
              </a:rPr>
              <a:t>207 CVEs across RHEL+OCP</a:t>
            </a:r>
            <a:endParaRPr>
              <a:latin typeface="Overpass Light"/>
              <a:ea typeface="Overpass Light"/>
              <a:cs typeface="Overpass Light"/>
              <a:sym typeface="Overpass Light"/>
            </a:endParaRPr>
          </a:p>
          <a:p>
            <a:pPr indent="0" lvl="0" marL="457200" rtl="0" algn="l">
              <a:spcBef>
                <a:spcPts val="0"/>
              </a:spcBef>
              <a:spcAft>
                <a:spcPts val="0"/>
              </a:spcAft>
              <a:buNone/>
            </a:pPr>
            <a:r>
              <a:t/>
            </a:r>
            <a:endParaRPr>
              <a:latin typeface="Overpass Light"/>
              <a:ea typeface="Overpass Light"/>
              <a:cs typeface="Overpass Light"/>
              <a:sym typeface="Overpass Light"/>
            </a:endParaRPr>
          </a:p>
          <a:p>
            <a:pPr indent="0" lvl="0" marL="45720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rPr b="1" i="1" lang="en" sz="1800">
                <a:latin typeface="Overpass"/>
                <a:ea typeface="Overpass"/>
                <a:cs typeface="Overpass"/>
                <a:sym typeface="Overpass"/>
              </a:rPr>
              <a:t>20% of bugs fixed to date have been from information obtained through telemeter</a:t>
            </a:r>
            <a:endParaRPr b="1" i="1" sz="1800">
              <a:latin typeface="Overpass"/>
              <a:ea typeface="Overpass"/>
              <a:cs typeface="Overpass"/>
              <a:sym typeface="Overpas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0" name="Shape 3780"/>
        <p:cNvGrpSpPr/>
        <p:nvPr/>
      </p:nvGrpSpPr>
      <p:grpSpPr>
        <a:xfrm>
          <a:off x="0" y="0"/>
          <a:ext cx="0" cy="0"/>
          <a:chOff x="0" y="0"/>
          <a:chExt cx="0" cy="0"/>
        </a:xfrm>
      </p:grpSpPr>
      <p:sp>
        <p:nvSpPr>
          <p:cNvPr id="3781" name="Google Shape;3781;p400"/>
          <p:cNvSpPr txBox="1"/>
          <p:nvPr/>
        </p:nvSpPr>
        <p:spPr>
          <a:xfrm>
            <a:off x="228600" y="5167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Console Customization </a:t>
            </a:r>
            <a:r>
              <a:rPr b="1" lang="en">
                <a:solidFill>
                  <a:srgbClr val="666666"/>
                </a:solidFill>
                <a:latin typeface="Overpass"/>
                <a:ea typeface="Overpass"/>
                <a:cs typeface="Overpass"/>
                <a:sym typeface="Overpass"/>
              </a:rPr>
              <a:t>for Clusters</a:t>
            </a:r>
            <a:endParaRPr b="1">
              <a:solidFill>
                <a:srgbClr val="666666"/>
              </a:solidFill>
              <a:latin typeface="Overpass"/>
              <a:ea typeface="Overpass"/>
              <a:cs typeface="Overpass"/>
              <a:sym typeface="Overpass"/>
            </a:endParaRPr>
          </a:p>
          <a:p>
            <a:pPr indent="0" lvl="0" marL="0" rtl="0" algn="ctr">
              <a:lnSpc>
                <a:spcPct val="130000"/>
              </a:lnSpc>
              <a:spcBef>
                <a:spcPts val="0"/>
              </a:spcBef>
              <a:spcAft>
                <a:spcPts val="0"/>
              </a:spcAft>
              <a:buNone/>
            </a:pPr>
            <a:r>
              <a:t/>
            </a:r>
            <a:endParaRPr sz="2600">
              <a:latin typeface="Overpass Light"/>
              <a:ea typeface="Overpass Light"/>
              <a:cs typeface="Overpass Light"/>
              <a:sym typeface="Overpass Light"/>
            </a:endParaRPr>
          </a:p>
        </p:txBody>
      </p:sp>
      <p:sp>
        <p:nvSpPr>
          <p:cNvPr id="3782" name="Google Shape;3782;p400"/>
          <p:cNvSpPr txBox="1"/>
          <p:nvPr/>
        </p:nvSpPr>
        <p:spPr>
          <a:xfrm>
            <a:off x="3155100" y="4812601"/>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783" name="Google Shape;3783;p400"/>
          <p:cNvSpPr txBox="1"/>
          <p:nvPr/>
        </p:nvSpPr>
        <p:spPr>
          <a:xfrm>
            <a:off x="157400" y="1165250"/>
            <a:ext cx="3749100" cy="3477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300">
                <a:solidFill>
                  <a:schemeClr val="dk1"/>
                </a:solidFill>
                <a:latin typeface="Overpass"/>
                <a:ea typeface="Overpass"/>
                <a:cs typeface="Overpass"/>
                <a:sym typeface="Overpass"/>
              </a:rPr>
              <a:t>Console Customization built with </a:t>
            </a:r>
            <a:r>
              <a:rPr b="1" lang="en" sz="1300" u="sng">
                <a:solidFill>
                  <a:srgbClr val="3C78D8"/>
                </a:solidFill>
                <a:latin typeface="Overpass"/>
                <a:ea typeface="Overpass"/>
                <a:cs typeface="Overpass"/>
                <a:sym typeface="Overpass"/>
                <a:hlinkClick r:id="rId3"/>
              </a:rPr>
              <a:t>CRDs</a:t>
            </a:r>
            <a:endParaRPr sz="1300">
              <a:solidFill>
                <a:srgbClr val="3C78D8"/>
              </a:solidFill>
              <a:latin typeface="Overpass"/>
              <a:ea typeface="Overpass"/>
              <a:cs typeface="Overpass"/>
              <a:sym typeface="Overpass"/>
            </a:endParaRPr>
          </a:p>
          <a:p>
            <a:pPr indent="0" lvl="0" marL="0" rtl="0" algn="l">
              <a:lnSpc>
                <a:spcPct val="115000"/>
              </a:lnSpc>
              <a:spcBef>
                <a:spcPts val="0"/>
              </a:spcBef>
              <a:spcAft>
                <a:spcPts val="0"/>
              </a:spcAft>
              <a:buNone/>
            </a:pPr>
            <a:r>
              <a:rPr lang="en" sz="1200">
                <a:solidFill>
                  <a:srgbClr val="363636"/>
                </a:solidFill>
                <a:latin typeface="Overpass"/>
                <a:ea typeface="Overpass"/>
                <a:cs typeface="Overpass"/>
                <a:sym typeface="Overpass"/>
              </a:rPr>
              <a:t>Cluster admins will be given the ability to customize certain aspects of the web console for all cluster users.</a:t>
            </a:r>
            <a:endParaRPr sz="1200">
              <a:solidFill>
                <a:srgbClr val="363636"/>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200">
              <a:solidFill>
                <a:srgbClr val="363636"/>
              </a:solidFill>
              <a:latin typeface="Overpass"/>
              <a:ea typeface="Overpass"/>
              <a:cs typeface="Overpass"/>
              <a:sym typeface="Overpass"/>
            </a:endParaRPr>
          </a:p>
          <a:p>
            <a:pPr indent="0" lvl="0" marL="0" rtl="0" algn="l">
              <a:lnSpc>
                <a:spcPct val="100000"/>
              </a:lnSpc>
              <a:spcBef>
                <a:spcPts val="0"/>
              </a:spcBef>
              <a:spcAft>
                <a:spcPts val="0"/>
              </a:spcAft>
              <a:buNone/>
            </a:pPr>
            <a:r>
              <a:rPr lang="en" sz="1200">
                <a:solidFill>
                  <a:srgbClr val="363636"/>
                </a:solidFill>
                <a:latin typeface="Overpass"/>
                <a:ea typeface="Overpass"/>
                <a:cs typeface="Overpass"/>
                <a:sym typeface="Overpass"/>
              </a:rPr>
              <a:t>Customizations include:</a:t>
            </a:r>
            <a:endParaRPr sz="1200">
              <a:solidFill>
                <a:srgbClr val="363636"/>
              </a:solidFill>
              <a:latin typeface="Overpass"/>
              <a:ea typeface="Overpass"/>
              <a:cs typeface="Overpass"/>
              <a:sym typeface="Overpass"/>
            </a:endParaRPr>
          </a:p>
          <a:p>
            <a:pPr indent="0" lvl="0" marL="0" rtl="0" algn="l">
              <a:lnSpc>
                <a:spcPct val="100000"/>
              </a:lnSpc>
              <a:spcBef>
                <a:spcPts val="0"/>
              </a:spcBef>
              <a:spcAft>
                <a:spcPts val="0"/>
              </a:spcAft>
              <a:buNone/>
            </a:pPr>
            <a:r>
              <a:t/>
            </a:r>
            <a:endParaRPr sz="1200">
              <a:solidFill>
                <a:srgbClr val="363636"/>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Light"/>
              <a:buChar char="●"/>
            </a:pPr>
            <a:r>
              <a:rPr b="1" lang="en" sz="1100">
                <a:solidFill>
                  <a:schemeClr val="dk1"/>
                </a:solidFill>
                <a:latin typeface="Overpass"/>
                <a:ea typeface="Overpass"/>
                <a:cs typeface="Overpass"/>
                <a:sym typeface="Overpass"/>
              </a:rPr>
              <a:t>Links</a:t>
            </a:r>
            <a:r>
              <a:rPr lang="en" sz="1100">
                <a:solidFill>
                  <a:schemeClr val="dk1"/>
                </a:solidFill>
                <a:latin typeface="Overpass Light"/>
                <a:ea typeface="Overpass Light"/>
                <a:cs typeface="Overpass Light"/>
                <a:sym typeface="Overpass Light"/>
              </a:rPr>
              <a:t> - </a:t>
            </a:r>
            <a:r>
              <a:rPr i="1" lang="en" sz="1100">
                <a:solidFill>
                  <a:schemeClr val="dk1"/>
                </a:solidFill>
                <a:latin typeface="Overpass Light"/>
                <a:ea typeface="Overpass Light"/>
                <a:cs typeface="Overpass Light"/>
                <a:sym typeface="Overpass Light"/>
              </a:rPr>
              <a:t>ConsoleLinks CRD</a:t>
            </a:r>
            <a:endParaRPr i="1" sz="1100">
              <a:solidFill>
                <a:schemeClr val="dk1"/>
              </a:solidFill>
              <a:latin typeface="Overpass Light"/>
              <a:ea typeface="Overpass Light"/>
              <a:cs typeface="Overpass Light"/>
              <a:sym typeface="Overpass Light"/>
            </a:endParaRPr>
          </a:p>
          <a:p>
            <a:pPr indent="-292100" lvl="1" marL="914400" rtl="0" algn="l">
              <a:spcBef>
                <a:spcPts val="0"/>
              </a:spcBef>
              <a:spcAft>
                <a:spcPts val="0"/>
              </a:spcAft>
              <a:buClr>
                <a:schemeClr val="dk1"/>
              </a:buClr>
              <a:buSzPts val="1000"/>
              <a:buFont typeface="Overpass Light"/>
              <a:buChar char="○"/>
            </a:pPr>
            <a:r>
              <a:rPr i="1" lang="en" sz="1000">
                <a:solidFill>
                  <a:schemeClr val="dk1"/>
                </a:solidFill>
                <a:latin typeface="Overpass Light"/>
                <a:ea typeface="Overpass Light"/>
                <a:cs typeface="Overpass Light"/>
                <a:sym typeface="Overpass Light"/>
              </a:rPr>
              <a:t>Help Menu, User Menu, Application Menu</a:t>
            </a:r>
            <a:endParaRPr i="1" sz="1000">
              <a:solidFill>
                <a:schemeClr val="dk1"/>
              </a:solidFill>
              <a:latin typeface="Overpass Light"/>
              <a:ea typeface="Overpass Light"/>
              <a:cs typeface="Overpass Light"/>
              <a:sym typeface="Overpass Light"/>
            </a:endParaRPr>
          </a:p>
          <a:p>
            <a:pPr indent="-298450" lvl="0" marL="457200" rtl="0" algn="l">
              <a:spcBef>
                <a:spcPts val="1000"/>
              </a:spcBef>
              <a:spcAft>
                <a:spcPts val="0"/>
              </a:spcAft>
              <a:buClr>
                <a:schemeClr val="dk1"/>
              </a:buClr>
              <a:buSzPts val="1100"/>
              <a:buFont typeface="Overpass Light"/>
              <a:buChar char="●"/>
            </a:pPr>
            <a:r>
              <a:rPr b="1" lang="en" sz="1100">
                <a:solidFill>
                  <a:schemeClr val="dk1"/>
                </a:solidFill>
                <a:latin typeface="Overpass"/>
                <a:ea typeface="Overpass"/>
                <a:cs typeface="Overpass"/>
                <a:sym typeface="Overpass"/>
              </a:rPr>
              <a:t>Notifications</a:t>
            </a:r>
            <a:r>
              <a:rPr lang="en" sz="1100">
                <a:solidFill>
                  <a:schemeClr val="dk1"/>
                </a:solidFill>
                <a:latin typeface="Overpass Light"/>
                <a:ea typeface="Overpass Light"/>
                <a:cs typeface="Overpass Light"/>
                <a:sym typeface="Overpass Light"/>
              </a:rPr>
              <a:t> - </a:t>
            </a:r>
            <a:r>
              <a:rPr i="1" lang="en" sz="1100">
                <a:solidFill>
                  <a:schemeClr val="dk1"/>
                </a:solidFill>
                <a:latin typeface="Overpass Light"/>
                <a:ea typeface="Overpass Light"/>
                <a:cs typeface="Overpass Light"/>
                <a:sym typeface="Overpass Light"/>
              </a:rPr>
              <a:t>ConsoleNotifications CRD</a:t>
            </a:r>
            <a:endParaRPr i="1" sz="11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i="1" lang="en" sz="1000">
                <a:solidFill>
                  <a:schemeClr val="dk1"/>
                </a:solidFill>
                <a:latin typeface="Overpass Light"/>
                <a:ea typeface="Overpass Light"/>
                <a:cs typeface="Overpass Light"/>
                <a:sym typeface="Overpass Light"/>
              </a:rPr>
              <a:t>Top, Bottom, Top and Bottom</a:t>
            </a:r>
            <a:endParaRPr i="1" sz="1000">
              <a:solidFill>
                <a:schemeClr val="dk1"/>
              </a:solidFill>
              <a:latin typeface="Overpass Light"/>
              <a:ea typeface="Overpass Light"/>
              <a:cs typeface="Overpass Light"/>
              <a:sym typeface="Overpass Light"/>
            </a:endParaRPr>
          </a:p>
          <a:p>
            <a:pPr indent="-298450" lvl="0" marL="457200" rtl="0" algn="l">
              <a:spcBef>
                <a:spcPts val="1000"/>
              </a:spcBef>
              <a:spcAft>
                <a:spcPts val="0"/>
              </a:spcAft>
              <a:buClr>
                <a:schemeClr val="dk1"/>
              </a:buClr>
              <a:buSzPts val="1100"/>
              <a:buFont typeface="Overpass Light"/>
              <a:buChar char="●"/>
            </a:pPr>
            <a:r>
              <a:rPr b="1" lang="en" sz="1100">
                <a:solidFill>
                  <a:schemeClr val="dk1"/>
                </a:solidFill>
                <a:latin typeface="Overpass"/>
                <a:ea typeface="Overpass"/>
                <a:cs typeface="Overpass"/>
                <a:sym typeface="Overpass"/>
              </a:rPr>
              <a:t>Branding</a:t>
            </a:r>
            <a:r>
              <a:rPr lang="en" sz="1100">
                <a:solidFill>
                  <a:schemeClr val="dk1"/>
                </a:solidFill>
                <a:latin typeface="Overpass Light"/>
                <a:ea typeface="Overpass Light"/>
                <a:cs typeface="Overpass Light"/>
                <a:sym typeface="Overpass Light"/>
              </a:rPr>
              <a:t> </a:t>
            </a:r>
            <a:r>
              <a:rPr i="1" lang="en" sz="1100">
                <a:solidFill>
                  <a:schemeClr val="dk1"/>
                </a:solidFill>
                <a:latin typeface="Overpass Light"/>
                <a:ea typeface="Overpass Light"/>
                <a:cs typeface="Overpass Light"/>
                <a:sym typeface="Overpass Light"/>
              </a:rPr>
              <a:t>- Console-Config ConfigMap</a:t>
            </a:r>
            <a:endParaRPr i="1" sz="11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i="1" lang="en" sz="1000">
                <a:solidFill>
                  <a:schemeClr val="dk1"/>
                </a:solidFill>
                <a:latin typeface="Overpass Light"/>
                <a:ea typeface="Overpass Light"/>
                <a:cs typeface="Overpass Light"/>
                <a:sym typeface="Overpass Light"/>
              </a:rPr>
              <a:t>Logo, About </a:t>
            </a:r>
            <a:endParaRPr i="1" sz="1000">
              <a:solidFill>
                <a:schemeClr val="dk1"/>
              </a:solidFill>
              <a:latin typeface="Overpass Light"/>
              <a:ea typeface="Overpass Light"/>
              <a:cs typeface="Overpass Light"/>
              <a:sym typeface="Overpass Light"/>
            </a:endParaRPr>
          </a:p>
          <a:p>
            <a:pPr indent="-298450" lvl="0" marL="457200" rtl="0" algn="l">
              <a:spcBef>
                <a:spcPts val="1000"/>
              </a:spcBef>
              <a:spcAft>
                <a:spcPts val="0"/>
              </a:spcAft>
              <a:buClr>
                <a:schemeClr val="dk1"/>
              </a:buClr>
              <a:buSzPts val="1100"/>
              <a:buFont typeface="Overpass Light"/>
              <a:buChar char="●"/>
            </a:pPr>
            <a:r>
              <a:rPr b="1" lang="en" sz="1100">
                <a:solidFill>
                  <a:schemeClr val="dk1"/>
                </a:solidFill>
                <a:latin typeface="Overpass"/>
                <a:ea typeface="Overpass"/>
                <a:cs typeface="Overpass"/>
                <a:sym typeface="Overpass"/>
              </a:rPr>
              <a:t>Command Lines</a:t>
            </a:r>
            <a:r>
              <a:rPr lang="en" sz="1100">
                <a:solidFill>
                  <a:schemeClr val="dk1"/>
                </a:solidFill>
                <a:latin typeface="Overpass Light"/>
                <a:ea typeface="Overpass Light"/>
                <a:cs typeface="Overpass Light"/>
                <a:sym typeface="Overpass Light"/>
              </a:rPr>
              <a:t> - </a:t>
            </a:r>
            <a:r>
              <a:rPr i="1" lang="en" sz="1100">
                <a:solidFill>
                  <a:schemeClr val="dk1"/>
                </a:solidFill>
                <a:latin typeface="Overpass Light"/>
                <a:ea typeface="Overpass Light"/>
                <a:cs typeface="Overpass Light"/>
                <a:sym typeface="Overpass Light"/>
              </a:rPr>
              <a:t>ConsoleCLIDownload CRD</a:t>
            </a:r>
            <a:endParaRPr i="1" sz="1100">
              <a:solidFill>
                <a:schemeClr val="dk1"/>
              </a:solidFill>
              <a:latin typeface="Overpass Light"/>
              <a:ea typeface="Overpass Light"/>
              <a:cs typeface="Overpass Light"/>
              <a:sym typeface="Overpass Light"/>
            </a:endParaRPr>
          </a:p>
          <a:p>
            <a:pPr indent="-304800" lvl="1" marL="914400" rtl="0" algn="l">
              <a:spcBef>
                <a:spcPts val="0"/>
              </a:spcBef>
              <a:spcAft>
                <a:spcPts val="0"/>
              </a:spcAft>
              <a:buClr>
                <a:schemeClr val="dk1"/>
              </a:buClr>
              <a:buSzPts val="1200"/>
              <a:buFont typeface="Overpass Light"/>
              <a:buChar char="○"/>
            </a:pPr>
            <a:r>
              <a:rPr i="1" lang="en" sz="1000">
                <a:solidFill>
                  <a:schemeClr val="dk1"/>
                </a:solidFill>
                <a:latin typeface="Overpass Light"/>
                <a:ea typeface="Overpass Light"/>
                <a:cs typeface="Overpass Light"/>
                <a:sym typeface="Overpass Light"/>
              </a:rPr>
              <a:t>Add your own Command lines</a:t>
            </a:r>
            <a:br>
              <a:rPr lang="en" sz="1200">
                <a:solidFill>
                  <a:schemeClr val="dk1"/>
                </a:solidFill>
                <a:latin typeface="Overpass Light"/>
                <a:ea typeface="Overpass Light"/>
                <a:cs typeface="Overpass Light"/>
                <a:sym typeface="Overpass Light"/>
              </a:rPr>
            </a:br>
            <a:endParaRPr sz="1200">
              <a:solidFill>
                <a:schemeClr val="dk1"/>
              </a:solidFill>
              <a:latin typeface="Overpass Light"/>
              <a:ea typeface="Overpass Light"/>
              <a:cs typeface="Overpass Light"/>
              <a:sym typeface="Overpass Light"/>
            </a:endParaRPr>
          </a:p>
          <a:p>
            <a:pPr indent="-298450" lvl="0" marL="457200" rtl="0" algn="l">
              <a:spcBef>
                <a:spcPts val="0"/>
              </a:spcBef>
              <a:spcAft>
                <a:spcPts val="0"/>
              </a:spcAft>
              <a:buClr>
                <a:schemeClr val="dk1"/>
              </a:buClr>
              <a:buSzPts val="1100"/>
              <a:buFont typeface="Overpass Light"/>
              <a:buChar char="●"/>
            </a:pPr>
            <a:r>
              <a:rPr b="1" lang="en" sz="1100">
                <a:solidFill>
                  <a:schemeClr val="dk1"/>
                </a:solidFill>
                <a:latin typeface="Overpass"/>
                <a:ea typeface="Overpass"/>
                <a:cs typeface="Overpass"/>
                <a:sym typeface="Overpass"/>
              </a:rPr>
              <a:t>External Log Links</a:t>
            </a:r>
            <a:r>
              <a:rPr lang="en" sz="1100">
                <a:solidFill>
                  <a:schemeClr val="dk1"/>
                </a:solidFill>
                <a:latin typeface="Overpass Light"/>
                <a:ea typeface="Overpass Light"/>
                <a:cs typeface="Overpass Light"/>
                <a:sym typeface="Overpass Light"/>
              </a:rPr>
              <a:t> - </a:t>
            </a:r>
            <a:r>
              <a:rPr i="1" lang="en" sz="1100">
                <a:solidFill>
                  <a:schemeClr val="dk1"/>
                </a:solidFill>
                <a:latin typeface="Overpass Light"/>
                <a:ea typeface="Overpass Light"/>
                <a:cs typeface="Overpass Light"/>
                <a:sym typeface="Overpass Light"/>
              </a:rPr>
              <a:t>ConsoleExternalLogLinks CRD</a:t>
            </a:r>
            <a:endParaRPr i="1" sz="1100">
              <a:solidFill>
                <a:schemeClr val="dk1"/>
              </a:solidFill>
              <a:latin typeface="Overpass Light"/>
              <a:ea typeface="Overpass Light"/>
              <a:cs typeface="Overpass Light"/>
              <a:sym typeface="Overpass Light"/>
            </a:endParaRPr>
          </a:p>
          <a:p>
            <a:pPr indent="0" lvl="0" marL="0" rtl="0" algn="l">
              <a:spcBef>
                <a:spcPts val="0"/>
              </a:spcBef>
              <a:spcAft>
                <a:spcPts val="4600"/>
              </a:spcAft>
              <a:buClr>
                <a:schemeClr val="dk1"/>
              </a:buClr>
              <a:buSzPts val="1100"/>
              <a:buFont typeface="Arial"/>
              <a:buNone/>
            </a:pPr>
            <a:r>
              <a:t/>
            </a:r>
            <a:endParaRPr sz="1200">
              <a:solidFill>
                <a:srgbClr val="363636"/>
              </a:solidFill>
            </a:endParaRPr>
          </a:p>
        </p:txBody>
      </p:sp>
      <p:pic>
        <p:nvPicPr>
          <p:cNvPr id="3784" name="Google Shape;3784;p400"/>
          <p:cNvPicPr preferRelativeResize="0"/>
          <p:nvPr/>
        </p:nvPicPr>
        <p:blipFill rotWithShape="1">
          <a:blip r:embed="rId4">
            <a:alphaModFix/>
          </a:blip>
          <a:srcRect b="14714" l="0" r="0" t="-1272"/>
          <a:stretch/>
        </p:blipFill>
        <p:spPr>
          <a:xfrm>
            <a:off x="4133550" y="1035800"/>
            <a:ext cx="4567500" cy="2470882"/>
          </a:xfrm>
          <a:prstGeom prst="rect">
            <a:avLst/>
          </a:prstGeom>
          <a:noFill/>
          <a:ln>
            <a:noFill/>
          </a:ln>
          <a:effectLst>
            <a:outerShdw blurRad="57150" rotWithShape="0" algn="bl" dir="5400000" dist="19050">
              <a:srgbClr val="000000">
                <a:alpha val="50000"/>
              </a:srgbClr>
            </a:outerShdw>
          </a:effectLst>
        </p:spPr>
      </p:pic>
      <p:pic>
        <p:nvPicPr>
          <p:cNvPr id="3785" name="Google Shape;3785;p400"/>
          <p:cNvPicPr preferRelativeResize="0"/>
          <p:nvPr/>
        </p:nvPicPr>
        <p:blipFill rotWithShape="1">
          <a:blip r:embed="rId5">
            <a:alphaModFix/>
          </a:blip>
          <a:srcRect b="-2161" l="17438" r="16480" t="14993"/>
          <a:stretch/>
        </p:blipFill>
        <p:spPr>
          <a:xfrm>
            <a:off x="3963775" y="2316762"/>
            <a:ext cx="3549127" cy="2059873"/>
          </a:xfrm>
          <a:prstGeom prst="rect">
            <a:avLst/>
          </a:prstGeom>
          <a:noFill/>
          <a:ln>
            <a:noFill/>
          </a:ln>
          <a:effectLst>
            <a:outerShdw blurRad="71438" rotWithShape="0" algn="bl" dir="5400000" dist="85725">
              <a:srgbClr val="666666">
                <a:alpha val="50000"/>
              </a:srgbClr>
            </a:outerShdw>
          </a:effectLst>
        </p:spPr>
      </p:pic>
      <p:pic>
        <p:nvPicPr>
          <p:cNvPr id="3786" name="Google Shape;3786;p400"/>
          <p:cNvPicPr preferRelativeResize="0"/>
          <p:nvPr/>
        </p:nvPicPr>
        <p:blipFill>
          <a:blip r:embed="rId6">
            <a:alphaModFix/>
          </a:blip>
          <a:stretch>
            <a:fillRect/>
          </a:stretch>
        </p:blipFill>
        <p:spPr>
          <a:xfrm>
            <a:off x="5058526" y="3697376"/>
            <a:ext cx="3470974" cy="944975"/>
          </a:xfrm>
          <a:prstGeom prst="rect">
            <a:avLst/>
          </a:prstGeom>
          <a:noFill/>
          <a:ln>
            <a:noFill/>
          </a:ln>
          <a:effectLst>
            <a:outerShdw blurRad="71438" rotWithShape="0" algn="bl" dir="5400000" dist="85725">
              <a:srgbClr val="666666">
                <a:alpha val="50000"/>
              </a:srgbClr>
            </a:outerShdw>
          </a:effectLst>
        </p:spPr>
      </p:pic>
      <p:pic>
        <p:nvPicPr>
          <p:cNvPr id="3787" name="Google Shape;3787;p400"/>
          <p:cNvPicPr preferRelativeResize="0"/>
          <p:nvPr/>
        </p:nvPicPr>
        <p:blipFill rotWithShape="1">
          <a:blip r:embed="rId7">
            <a:alphaModFix/>
          </a:blip>
          <a:srcRect b="40722" l="64503" r="7937" t="3758"/>
          <a:stretch/>
        </p:blipFill>
        <p:spPr>
          <a:xfrm>
            <a:off x="7570175" y="1723225"/>
            <a:ext cx="1474027" cy="1856102"/>
          </a:xfrm>
          <a:prstGeom prst="rect">
            <a:avLst/>
          </a:prstGeom>
          <a:noFill/>
          <a:ln>
            <a:noFill/>
          </a:ln>
          <a:effectLst>
            <a:outerShdw blurRad="71438" rotWithShape="0" algn="bl" dir="5400000" dist="85725">
              <a:srgbClr val="666666">
                <a:alpha val="50000"/>
              </a:srgbClr>
            </a:outerShdw>
          </a:effectLst>
        </p:spPr>
      </p:pic>
      <p:cxnSp>
        <p:nvCxnSpPr>
          <p:cNvPr id="3788" name="Google Shape;3788;p400"/>
          <p:cNvCxnSpPr/>
          <p:nvPr/>
        </p:nvCxnSpPr>
        <p:spPr>
          <a:xfrm>
            <a:off x="8018575" y="1301250"/>
            <a:ext cx="1028700" cy="422100"/>
          </a:xfrm>
          <a:prstGeom prst="straightConnector1">
            <a:avLst/>
          </a:prstGeom>
          <a:noFill/>
          <a:ln cap="flat" cmpd="sng" w="9525">
            <a:solidFill>
              <a:srgbClr val="0089DD"/>
            </a:solidFill>
            <a:prstDash val="dot"/>
            <a:round/>
            <a:headEnd len="med" w="med" type="none"/>
            <a:tailEnd len="med" w="med" type="triangle"/>
          </a:ln>
        </p:spPr>
      </p:cxnSp>
      <p:cxnSp>
        <p:nvCxnSpPr>
          <p:cNvPr id="3789" name="Google Shape;3789;p400"/>
          <p:cNvCxnSpPr/>
          <p:nvPr/>
        </p:nvCxnSpPr>
        <p:spPr>
          <a:xfrm flipH="1">
            <a:off x="7587750" y="1345225"/>
            <a:ext cx="369300" cy="387000"/>
          </a:xfrm>
          <a:prstGeom prst="straightConnector1">
            <a:avLst/>
          </a:prstGeom>
          <a:noFill/>
          <a:ln cap="flat" cmpd="sng" w="9525">
            <a:solidFill>
              <a:srgbClr val="0089DD"/>
            </a:solidFill>
            <a:prstDash val="dot"/>
            <a:round/>
            <a:headEnd len="med" w="med" type="none"/>
            <a:tailEnd len="med" w="med" type="triangle"/>
          </a:ln>
        </p:spPr>
      </p:cxnSp>
      <p:cxnSp>
        <p:nvCxnSpPr>
          <p:cNvPr id="3790" name="Google Shape;3790;p400"/>
          <p:cNvCxnSpPr/>
          <p:nvPr/>
        </p:nvCxnSpPr>
        <p:spPr>
          <a:xfrm flipH="1">
            <a:off x="4495175" y="2233250"/>
            <a:ext cx="3409200" cy="1668300"/>
          </a:xfrm>
          <a:prstGeom prst="straightConnector1">
            <a:avLst/>
          </a:prstGeom>
          <a:noFill/>
          <a:ln cap="flat" cmpd="sng" w="9525">
            <a:solidFill>
              <a:srgbClr val="0089DD"/>
            </a:solidFill>
            <a:prstDash val="dot"/>
            <a:round/>
            <a:headEnd len="med" w="med" type="none"/>
            <a:tailEnd len="med" w="med" type="triangle"/>
          </a:ln>
        </p:spPr>
      </p:cxnSp>
      <p:sp>
        <p:nvSpPr>
          <p:cNvPr id="3791" name="Google Shape;3791;p400"/>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sp>
        <p:nvSpPr>
          <p:cNvPr id="3792" name="Google Shape;3792;p4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EXTENDING THE CONSOLE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6" name="Shape 3796"/>
        <p:cNvGrpSpPr/>
        <p:nvPr/>
      </p:nvGrpSpPr>
      <p:grpSpPr>
        <a:xfrm>
          <a:off x="0" y="0"/>
          <a:ext cx="0" cy="0"/>
          <a:chOff x="0" y="0"/>
          <a:chExt cx="0" cy="0"/>
        </a:xfrm>
      </p:grpSpPr>
      <p:sp>
        <p:nvSpPr>
          <p:cNvPr id="3797" name="Google Shape;3797;p4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EXTENDING THE CONSOLE</a:t>
            </a:r>
            <a:endParaRPr/>
          </a:p>
        </p:txBody>
      </p:sp>
      <p:pic>
        <p:nvPicPr>
          <p:cNvPr id="3798" name="Google Shape;3798;p401"/>
          <p:cNvPicPr preferRelativeResize="0"/>
          <p:nvPr/>
        </p:nvPicPr>
        <p:blipFill rotWithShape="1">
          <a:blip r:embed="rId3">
            <a:alphaModFix/>
          </a:blip>
          <a:srcRect b="13126" l="0" r="0" t="0"/>
          <a:stretch/>
        </p:blipFill>
        <p:spPr>
          <a:xfrm>
            <a:off x="3074375" y="1238225"/>
            <a:ext cx="5940749" cy="3225474"/>
          </a:xfrm>
          <a:prstGeom prst="rect">
            <a:avLst/>
          </a:prstGeom>
          <a:noFill/>
          <a:ln>
            <a:noFill/>
          </a:ln>
          <a:effectLst>
            <a:outerShdw blurRad="71438" rotWithShape="0" algn="bl" dir="5400000" dist="85725">
              <a:srgbClr val="666666">
                <a:alpha val="50000"/>
              </a:srgbClr>
            </a:outerShdw>
          </a:effectLst>
        </p:spPr>
      </p:pic>
      <p:sp>
        <p:nvSpPr>
          <p:cNvPr id="3799" name="Google Shape;3799;p401"/>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Expose Third Party App Console </a:t>
            </a:r>
            <a:r>
              <a:rPr b="1" lang="en">
                <a:solidFill>
                  <a:srgbClr val="666666"/>
                </a:solidFill>
                <a:latin typeface="Overpass"/>
                <a:ea typeface="Overpass"/>
                <a:cs typeface="Overpass"/>
                <a:sym typeface="Overpass"/>
              </a:rPr>
              <a:t>for Operator-backed Services</a:t>
            </a:r>
            <a:endParaRPr b="1">
              <a:solidFill>
                <a:srgbClr val="666666"/>
              </a:solidFill>
              <a:latin typeface="Overpass"/>
              <a:ea typeface="Overpass"/>
              <a:cs typeface="Overpass"/>
              <a:sym typeface="Overpass"/>
            </a:endParaRPr>
          </a:p>
        </p:txBody>
      </p:sp>
      <p:sp>
        <p:nvSpPr>
          <p:cNvPr id="3800" name="Google Shape;3800;p401"/>
          <p:cNvSpPr txBox="1"/>
          <p:nvPr/>
        </p:nvSpPr>
        <p:spPr>
          <a:xfrm>
            <a:off x="249200" y="2692400"/>
            <a:ext cx="2570100" cy="144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Expose Operator-backed service</a:t>
            </a:r>
            <a:br>
              <a:rPr b="1"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Console through console CRD</a:t>
            </a:r>
            <a:endParaRPr b="1" sz="1200">
              <a:solidFill>
                <a:schemeClr val="dk1"/>
              </a:solidFill>
              <a:latin typeface="Overpass"/>
              <a:ea typeface="Overpass"/>
              <a:cs typeface="Overpass"/>
              <a:sym typeface="Overpass"/>
            </a:endParaRPr>
          </a:p>
          <a:p>
            <a:pPr indent="0" lvl="0" marL="0" marR="0" rtl="0" algn="l">
              <a:lnSpc>
                <a:spcPct val="140000"/>
              </a:lnSpc>
              <a:spcBef>
                <a:spcPts val="1000"/>
              </a:spcBef>
              <a:spcAft>
                <a:spcPts val="0"/>
              </a:spcAft>
              <a:buNone/>
            </a:pPr>
            <a:r>
              <a:rPr lang="en" sz="1000">
                <a:solidFill>
                  <a:schemeClr val="dk1"/>
                </a:solidFill>
                <a:latin typeface="Overpass Light"/>
                <a:ea typeface="Overpass Light"/>
                <a:cs typeface="Overpass Light"/>
                <a:sym typeface="Overpass Light"/>
              </a:rPr>
              <a:t>Easily integrate/onboard third-party user interfaces in order to develop, administer, and configure Operator-backed services.</a:t>
            </a:r>
            <a:endParaRPr sz="1000">
              <a:solidFill>
                <a:schemeClr val="dk1"/>
              </a:solidFill>
              <a:latin typeface="Overpass Light"/>
              <a:ea typeface="Overpass Light"/>
              <a:cs typeface="Overpass Light"/>
              <a:sym typeface="Overpass Light"/>
            </a:endParaRPr>
          </a:p>
          <a:p>
            <a:pPr indent="0" lvl="0" marL="0" marR="0" rtl="0" algn="l">
              <a:lnSpc>
                <a:spcPct val="115000"/>
              </a:lnSpc>
              <a:spcBef>
                <a:spcPts val="0"/>
              </a:spcBef>
              <a:spcAft>
                <a:spcPts val="1000"/>
              </a:spcAft>
              <a:buNone/>
            </a:pPr>
            <a:r>
              <a:t/>
            </a:r>
            <a:endParaRPr b="1" sz="1200">
              <a:solidFill>
                <a:schemeClr val="dk1"/>
              </a:solidFill>
              <a:latin typeface="Overpass"/>
              <a:ea typeface="Overpass"/>
              <a:cs typeface="Overpass"/>
              <a:sym typeface="Overpass"/>
            </a:endParaRPr>
          </a:p>
        </p:txBody>
      </p:sp>
      <p:cxnSp>
        <p:nvCxnSpPr>
          <p:cNvPr id="3801" name="Google Shape;3801;p401"/>
          <p:cNvCxnSpPr/>
          <p:nvPr/>
        </p:nvCxnSpPr>
        <p:spPr>
          <a:xfrm flipH="1">
            <a:off x="2708125" y="2286000"/>
            <a:ext cx="4123500" cy="606600"/>
          </a:xfrm>
          <a:prstGeom prst="straightConnector1">
            <a:avLst/>
          </a:prstGeom>
          <a:noFill/>
          <a:ln cap="flat" cmpd="sng" w="9525">
            <a:solidFill>
              <a:srgbClr val="0089DD"/>
            </a:solidFill>
            <a:prstDash val="dot"/>
            <a:round/>
            <a:headEnd len="med" w="med" type="none"/>
            <a:tailEnd len="med" w="med" type="triangle"/>
          </a:ln>
        </p:spPr>
      </p:cxnSp>
      <p:sp>
        <p:nvSpPr>
          <p:cNvPr id="3802" name="Google Shape;3802;p401"/>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6" name="Shape 3806"/>
        <p:cNvGrpSpPr/>
        <p:nvPr/>
      </p:nvGrpSpPr>
      <p:grpSpPr>
        <a:xfrm>
          <a:off x="0" y="0"/>
          <a:ext cx="0" cy="0"/>
          <a:chOff x="0" y="0"/>
          <a:chExt cx="0" cy="0"/>
        </a:xfrm>
      </p:grpSpPr>
      <p:sp>
        <p:nvSpPr>
          <p:cNvPr id="3807" name="Google Shape;3807;p402"/>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Enhanced Declarative UI </a:t>
            </a:r>
            <a:r>
              <a:rPr b="1" lang="en">
                <a:solidFill>
                  <a:srgbClr val="666666"/>
                </a:solidFill>
                <a:latin typeface="Overpass"/>
                <a:ea typeface="Overpass"/>
                <a:cs typeface="Overpass"/>
                <a:sym typeface="Overpass"/>
              </a:rPr>
              <a:t>for Operator-backed Services</a:t>
            </a:r>
            <a:endParaRPr b="1">
              <a:solidFill>
                <a:srgbClr val="666666"/>
              </a:solidFill>
              <a:latin typeface="Overpass"/>
              <a:ea typeface="Overpass"/>
              <a:cs typeface="Overpass"/>
              <a:sym typeface="Overpass"/>
            </a:endParaRPr>
          </a:p>
        </p:txBody>
      </p:sp>
      <p:sp>
        <p:nvSpPr>
          <p:cNvPr id="3808" name="Google Shape;3808;p402"/>
          <p:cNvSpPr txBox="1"/>
          <p:nvPr/>
        </p:nvSpPr>
        <p:spPr>
          <a:xfrm>
            <a:off x="419850" y="1491400"/>
            <a:ext cx="4931400" cy="1922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300">
                <a:solidFill>
                  <a:schemeClr val="dk1"/>
                </a:solidFill>
                <a:latin typeface="Overpass"/>
                <a:ea typeface="Overpass"/>
                <a:cs typeface="Overpass"/>
                <a:sym typeface="Overpass"/>
              </a:rPr>
              <a:t>Declarative dynamic UI for creating/mutating the CustomResources managed by the Operators</a:t>
            </a:r>
            <a:endParaRPr b="1" sz="13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Generic creation form is generated/validated based on </a:t>
            </a:r>
            <a:r>
              <a:rPr i="1" lang="en" sz="1200">
                <a:solidFill>
                  <a:schemeClr val="dk1"/>
                </a:solidFill>
                <a:latin typeface="Overpass"/>
                <a:ea typeface="Overpass"/>
                <a:cs typeface="Overpass"/>
                <a:sym typeface="Overpass"/>
              </a:rPr>
              <a:t>OpenAPIV3Schema</a:t>
            </a:r>
            <a:r>
              <a:rPr i="1" lang="en" sz="1200">
                <a:solidFill>
                  <a:schemeClr val="dk1"/>
                </a:solidFill>
                <a:latin typeface="Overpass Light"/>
                <a:ea typeface="Overpass Light"/>
                <a:cs typeface="Overpass Light"/>
                <a:sym typeface="Overpass Light"/>
              </a:rPr>
              <a:t> </a:t>
            </a:r>
            <a:endParaRPr i="1"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Light"/>
              <a:buChar char="●"/>
            </a:pPr>
            <a:r>
              <a:rPr b="1" lang="en" sz="1200">
                <a:solidFill>
                  <a:schemeClr val="dk1"/>
                </a:solidFill>
                <a:latin typeface="Overpass"/>
                <a:ea typeface="Overpass"/>
                <a:cs typeface="Overpass"/>
                <a:sym typeface="Overpass"/>
              </a:rPr>
              <a:t>Operator Lifecycle Manager (OLM) descriptors </a:t>
            </a:r>
            <a:r>
              <a:rPr lang="en" sz="1200">
                <a:solidFill>
                  <a:schemeClr val="dk1"/>
                </a:solidFill>
                <a:latin typeface="Overpass Light"/>
                <a:ea typeface="Overpass Light"/>
                <a:cs typeface="Overpass Light"/>
                <a:sym typeface="Overpass Light"/>
              </a:rPr>
              <a:t>override the generic form generated by the </a:t>
            </a:r>
            <a:r>
              <a:rPr i="1" lang="en" sz="1200">
                <a:solidFill>
                  <a:schemeClr val="dk1"/>
                </a:solidFill>
                <a:latin typeface="Overpass"/>
                <a:ea typeface="Overpass"/>
                <a:cs typeface="Overpass"/>
                <a:sym typeface="Overpass"/>
              </a:rPr>
              <a:t>OpenAPIV3Schema</a:t>
            </a:r>
            <a:r>
              <a:rPr lang="en" sz="1200">
                <a:solidFill>
                  <a:schemeClr val="dk1"/>
                </a:solidFill>
                <a:latin typeface="Overpass"/>
                <a:ea typeface="Overpass"/>
                <a:cs typeface="Overpass"/>
                <a:sym typeface="Overpass"/>
              </a:rPr>
              <a:t> </a:t>
            </a:r>
            <a:r>
              <a:rPr lang="en" sz="1200">
                <a:solidFill>
                  <a:schemeClr val="dk1"/>
                </a:solidFill>
                <a:latin typeface="Overpass Light"/>
                <a:ea typeface="Overpass Light"/>
                <a:cs typeface="Overpass Light"/>
                <a:sym typeface="Overpass Light"/>
              </a:rPr>
              <a:t>with </a:t>
            </a:r>
            <a:r>
              <a:rPr b="1" lang="en" sz="1200">
                <a:solidFill>
                  <a:schemeClr val="dk1"/>
                </a:solidFill>
                <a:latin typeface="Overpass"/>
                <a:ea typeface="Overpass"/>
                <a:cs typeface="Overpass"/>
                <a:sym typeface="Overpass"/>
              </a:rPr>
              <a:t>advanced custom widgets</a:t>
            </a:r>
            <a:endParaRPr b="1"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100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 set of </a:t>
            </a:r>
            <a:r>
              <a:rPr b="1" lang="en" sz="1200">
                <a:solidFill>
                  <a:schemeClr val="dk1"/>
                </a:solidFill>
                <a:latin typeface="Overpass"/>
                <a:ea typeface="Overpass"/>
                <a:cs typeface="Overpass"/>
                <a:sym typeface="Overpass"/>
              </a:rPr>
              <a:t>new widgets</a:t>
            </a:r>
            <a:r>
              <a:rPr lang="en" sz="1200">
                <a:solidFill>
                  <a:schemeClr val="dk1"/>
                </a:solidFill>
                <a:latin typeface="Overpass Light"/>
                <a:ea typeface="Overpass Light"/>
                <a:cs typeface="Overpass Light"/>
                <a:sym typeface="Overpass Light"/>
              </a:rPr>
              <a:t> associated with the </a:t>
            </a:r>
            <a:r>
              <a:rPr i="1" lang="en" sz="1200">
                <a:solidFill>
                  <a:schemeClr val="dk1"/>
                </a:solidFill>
                <a:latin typeface="Overpass Light"/>
                <a:ea typeface="Overpass Light"/>
                <a:cs typeface="Overpass Light"/>
                <a:sym typeface="Overpass Light"/>
              </a:rPr>
              <a:t>specDescriptors</a:t>
            </a:r>
            <a:r>
              <a:rPr lang="en" sz="1200">
                <a:solidFill>
                  <a:schemeClr val="dk1"/>
                </a:solidFill>
                <a:latin typeface="Overpass Light"/>
                <a:ea typeface="Overpass Light"/>
                <a:cs typeface="Overpass Light"/>
                <a:sym typeface="Overpass Light"/>
              </a:rPr>
              <a:t>:</a:t>
            </a:r>
            <a:endParaRPr sz="1200">
              <a:solidFill>
                <a:schemeClr val="dk1"/>
              </a:solidFill>
              <a:latin typeface="Overpass Light"/>
              <a:ea typeface="Overpass Light"/>
              <a:cs typeface="Overpass Light"/>
              <a:sym typeface="Overpass Light"/>
            </a:endParaRPr>
          </a:p>
        </p:txBody>
      </p:sp>
      <p:pic>
        <p:nvPicPr>
          <p:cNvPr id="3809" name="Google Shape;3809;p402"/>
          <p:cNvPicPr preferRelativeResize="0"/>
          <p:nvPr/>
        </p:nvPicPr>
        <p:blipFill rotWithShape="1">
          <a:blip r:embed="rId3">
            <a:alphaModFix/>
          </a:blip>
          <a:srcRect b="1859" l="-5988" r="0" t="-1860"/>
          <a:stretch/>
        </p:blipFill>
        <p:spPr>
          <a:xfrm>
            <a:off x="5517600" y="1406900"/>
            <a:ext cx="3389225" cy="3038800"/>
          </a:xfrm>
          <a:prstGeom prst="rect">
            <a:avLst/>
          </a:prstGeom>
          <a:noFill/>
          <a:ln>
            <a:noFill/>
          </a:ln>
          <a:effectLst>
            <a:outerShdw blurRad="71438" rotWithShape="0" algn="bl" dir="5400000" dist="85725">
              <a:srgbClr val="666666">
                <a:alpha val="50000"/>
              </a:srgbClr>
            </a:outerShdw>
          </a:effectLst>
        </p:spPr>
      </p:pic>
      <p:sp>
        <p:nvSpPr>
          <p:cNvPr id="3810" name="Google Shape;3810;p402"/>
          <p:cNvSpPr txBox="1"/>
          <p:nvPr/>
        </p:nvSpPr>
        <p:spPr>
          <a:xfrm>
            <a:off x="3698050" y="3635050"/>
            <a:ext cx="1439700" cy="9927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podAntiAffinity</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radioButton</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advanced</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fieldGroup</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arrayFieldGroup</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t/>
            </a:r>
            <a:endParaRPr sz="1000">
              <a:solidFill>
                <a:schemeClr val="dk1"/>
              </a:solidFill>
              <a:latin typeface="Courier New"/>
              <a:ea typeface="Courier New"/>
              <a:cs typeface="Courier New"/>
              <a:sym typeface="Courier New"/>
            </a:endParaRPr>
          </a:p>
        </p:txBody>
      </p:sp>
      <p:sp>
        <p:nvSpPr>
          <p:cNvPr id="3811" name="Google Shape;3811;p402"/>
          <p:cNvSpPr txBox="1"/>
          <p:nvPr/>
        </p:nvSpPr>
        <p:spPr>
          <a:xfrm>
            <a:off x="878650" y="3635050"/>
            <a:ext cx="1073400" cy="9927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text</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number</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password</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fieldGroup </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checkbox</a:t>
            </a:r>
            <a:endParaRPr sz="1000">
              <a:solidFill>
                <a:schemeClr val="dk1"/>
              </a:solidFill>
              <a:latin typeface="Courier New"/>
              <a:ea typeface="Courier New"/>
              <a:cs typeface="Courier New"/>
              <a:sym typeface="Courier New"/>
            </a:endParaRPr>
          </a:p>
        </p:txBody>
      </p:sp>
      <p:sp>
        <p:nvSpPr>
          <p:cNvPr id="3812" name="Google Shape;3812;p402"/>
          <p:cNvSpPr txBox="1"/>
          <p:nvPr/>
        </p:nvSpPr>
        <p:spPr>
          <a:xfrm>
            <a:off x="2021650" y="3635050"/>
            <a:ext cx="1526700" cy="9927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k8sResourcePrefix</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updateStrategy</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imagePullPolicy</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nodeAffinity</a:t>
            </a:r>
            <a:endParaRPr sz="1000">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chemeClr val="dk1"/>
                </a:solidFill>
                <a:latin typeface="Courier New"/>
                <a:ea typeface="Courier New"/>
                <a:cs typeface="Courier New"/>
                <a:sym typeface="Courier New"/>
              </a:rPr>
              <a:t>- podAffinity</a:t>
            </a:r>
            <a:endParaRPr sz="1000">
              <a:solidFill>
                <a:schemeClr val="dk1"/>
              </a:solidFill>
              <a:latin typeface="Courier New"/>
              <a:ea typeface="Courier New"/>
              <a:cs typeface="Courier New"/>
              <a:sym typeface="Courier New"/>
            </a:endParaRPr>
          </a:p>
        </p:txBody>
      </p:sp>
      <p:cxnSp>
        <p:nvCxnSpPr>
          <p:cNvPr id="3813" name="Google Shape;3813;p402"/>
          <p:cNvCxnSpPr/>
          <p:nvPr/>
        </p:nvCxnSpPr>
        <p:spPr>
          <a:xfrm flipH="1" rot="10800000">
            <a:off x="4818075" y="3154650"/>
            <a:ext cx="958200" cy="307500"/>
          </a:xfrm>
          <a:prstGeom prst="straightConnector1">
            <a:avLst/>
          </a:prstGeom>
          <a:noFill/>
          <a:ln cap="flat" cmpd="sng" w="9525">
            <a:solidFill>
              <a:srgbClr val="0089DD"/>
            </a:solidFill>
            <a:prstDash val="dot"/>
            <a:round/>
            <a:headEnd len="med" w="med" type="none"/>
            <a:tailEnd len="med" w="med" type="triangle"/>
          </a:ln>
        </p:spPr>
      </p:cxnSp>
      <p:sp>
        <p:nvSpPr>
          <p:cNvPr id="3814" name="Google Shape;3814;p402"/>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Tony Wu</a:t>
            </a:r>
            <a:endParaRPr sz="900">
              <a:solidFill>
                <a:srgbClr val="999999"/>
              </a:solidFill>
              <a:latin typeface="Overpass Light"/>
              <a:ea typeface="Overpass Light"/>
              <a:cs typeface="Overpass Light"/>
              <a:sym typeface="Overpass Light"/>
            </a:endParaRPr>
          </a:p>
        </p:txBody>
      </p:sp>
      <p:sp>
        <p:nvSpPr>
          <p:cNvPr id="3815" name="Google Shape;3815;p4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EXTENDING THE CONSOLE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9" name="Shape 3819"/>
        <p:cNvGrpSpPr/>
        <p:nvPr/>
      </p:nvGrpSpPr>
      <p:grpSpPr>
        <a:xfrm>
          <a:off x="0" y="0"/>
          <a:ext cx="0" cy="0"/>
          <a:chOff x="0" y="0"/>
          <a:chExt cx="0" cy="0"/>
        </a:xfrm>
      </p:grpSpPr>
      <p:pic>
        <p:nvPicPr>
          <p:cNvPr id="3820" name="Google Shape;3820;p403"/>
          <p:cNvPicPr preferRelativeResize="0"/>
          <p:nvPr/>
        </p:nvPicPr>
        <p:blipFill rotWithShape="1">
          <a:blip r:embed="rId3">
            <a:alphaModFix/>
          </a:blip>
          <a:srcRect b="9990" l="0" r="0" t="0"/>
          <a:stretch/>
        </p:blipFill>
        <p:spPr>
          <a:xfrm>
            <a:off x="3074375" y="1295376"/>
            <a:ext cx="5940749" cy="3342074"/>
          </a:xfrm>
          <a:prstGeom prst="rect">
            <a:avLst/>
          </a:prstGeom>
          <a:noFill/>
          <a:ln>
            <a:noFill/>
          </a:ln>
          <a:effectLst>
            <a:outerShdw blurRad="71438" rotWithShape="0" algn="bl" dir="5400000" dist="85725">
              <a:srgbClr val="666666">
                <a:alpha val="50000"/>
              </a:srgbClr>
            </a:outerShdw>
          </a:effectLst>
        </p:spPr>
      </p:pic>
      <p:sp>
        <p:nvSpPr>
          <p:cNvPr id="3821" name="Google Shape;3821;p403"/>
          <p:cNvSpPr txBox="1"/>
          <p:nvPr/>
        </p:nvSpPr>
        <p:spPr>
          <a:xfrm>
            <a:off x="246900" y="1549400"/>
            <a:ext cx="2718000" cy="32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Overpass"/>
                <a:ea typeface="Overpass"/>
                <a:cs typeface="Overpass"/>
                <a:sym typeface="Overpass"/>
              </a:rPr>
              <a:t>Reduce friction for deploying operator backed applications</a:t>
            </a:r>
            <a:endParaRPr b="1" sz="1200">
              <a:solidFill>
                <a:schemeClr val="dk1"/>
              </a:solidFill>
              <a:latin typeface="Overpass"/>
              <a:ea typeface="Overpass"/>
              <a:cs typeface="Overpass"/>
              <a:sym typeface="Overpass"/>
            </a:endParaRPr>
          </a:p>
          <a:p>
            <a:pPr indent="-200660" lvl="0" marL="274320" rtl="0" algn="l">
              <a:lnSpc>
                <a:spcPct val="115000"/>
              </a:lnSpc>
              <a:spcBef>
                <a:spcPts val="100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Rich UI for creating and mutating the app instances</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b="1" lang="en" sz="1200">
                <a:solidFill>
                  <a:schemeClr val="dk1"/>
                </a:solidFill>
                <a:latin typeface="Overpass"/>
                <a:ea typeface="Overpass"/>
                <a:cs typeface="Overpass"/>
                <a:sym typeface="Overpass"/>
              </a:rPr>
              <a:t>Reusable UI widgets </a:t>
            </a:r>
            <a:endParaRPr sz="1000">
              <a:solidFill>
                <a:schemeClr val="dk1"/>
              </a:solidFill>
              <a:latin typeface="Overpass Light"/>
              <a:ea typeface="Overpass Light"/>
              <a:cs typeface="Overpass Light"/>
              <a:sym typeface="Overpass Light"/>
            </a:endParaRPr>
          </a:p>
          <a:p>
            <a:pPr indent="-200660" lvl="0" marL="274320" rtl="0" algn="l">
              <a:lnSpc>
                <a:spcPct val="115000"/>
              </a:lnSpc>
              <a:spcBef>
                <a:spcPts val="100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New Operators get UIs without touching openshift/console codebase at all</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b="1" lang="en" sz="1200">
                <a:solidFill>
                  <a:schemeClr val="dk1"/>
                </a:solidFill>
                <a:latin typeface="Overpass"/>
                <a:ea typeface="Overpass"/>
                <a:cs typeface="Overpass"/>
                <a:sym typeface="Overpass"/>
              </a:rPr>
              <a:t>Extending the Console </a:t>
            </a:r>
            <a:endParaRPr b="1" sz="1200">
              <a:solidFill>
                <a:schemeClr val="dk1"/>
              </a:solidFill>
              <a:latin typeface="Overpass"/>
              <a:ea typeface="Overpass"/>
              <a:cs typeface="Overpass"/>
              <a:sym typeface="Overpass"/>
            </a:endParaRPr>
          </a:p>
          <a:p>
            <a:pPr indent="-200660" lvl="0" marL="274320" marR="0" rtl="0" algn="l">
              <a:lnSpc>
                <a:spcPct val="115000"/>
              </a:lnSpc>
              <a:spcBef>
                <a:spcPts val="100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ISVs can built their own UI widgets and contribute back</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1000"/>
              </a:spcAft>
              <a:buNone/>
            </a:pPr>
            <a:r>
              <a:t/>
            </a:r>
            <a:endParaRPr sz="1000">
              <a:solidFill>
                <a:schemeClr val="dk1"/>
              </a:solidFill>
              <a:latin typeface="Overpass Light"/>
              <a:ea typeface="Overpass Light"/>
              <a:cs typeface="Overpass Light"/>
              <a:sym typeface="Overpass Light"/>
            </a:endParaRPr>
          </a:p>
        </p:txBody>
      </p:sp>
      <p:pic>
        <p:nvPicPr>
          <p:cNvPr id="3822" name="Google Shape;3822;p403"/>
          <p:cNvPicPr preferRelativeResize="0"/>
          <p:nvPr/>
        </p:nvPicPr>
        <p:blipFill rotWithShape="1">
          <a:blip r:embed="rId4">
            <a:alphaModFix/>
          </a:blip>
          <a:srcRect b="-69" l="0" r="27870" t="70"/>
          <a:stretch/>
        </p:blipFill>
        <p:spPr>
          <a:xfrm>
            <a:off x="5491217" y="1941717"/>
            <a:ext cx="3586147" cy="3107623"/>
          </a:xfrm>
          <a:prstGeom prst="rect">
            <a:avLst/>
          </a:prstGeom>
          <a:noFill/>
          <a:ln>
            <a:noFill/>
          </a:ln>
          <a:effectLst>
            <a:outerShdw blurRad="71438" rotWithShape="0" algn="bl" dir="5400000" dist="85725">
              <a:srgbClr val="666666">
                <a:alpha val="50000"/>
              </a:srgbClr>
            </a:outerShdw>
          </a:effectLst>
        </p:spPr>
      </p:pic>
      <p:sp>
        <p:nvSpPr>
          <p:cNvPr id="3823" name="Google Shape;3823;p403"/>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Create/Edit View </a:t>
            </a:r>
            <a:r>
              <a:rPr b="1" lang="en">
                <a:solidFill>
                  <a:srgbClr val="666666"/>
                </a:solidFill>
                <a:latin typeface="Overpass"/>
                <a:ea typeface="Overpass"/>
                <a:cs typeface="Overpass"/>
                <a:sym typeface="Overpass"/>
              </a:rPr>
              <a:t>for Operator-backed Services</a:t>
            </a:r>
            <a:endParaRPr b="1">
              <a:solidFill>
                <a:srgbClr val="666666"/>
              </a:solidFill>
              <a:latin typeface="Overpass"/>
              <a:ea typeface="Overpass"/>
              <a:cs typeface="Overpass"/>
              <a:sym typeface="Overpass"/>
            </a:endParaRPr>
          </a:p>
        </p:txBody>
      </p:sp>
      <p:sp>
        <p:nvSpPr>
          <p:cNvPr id="3824" name="Google Shape;3824;p403"/>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Tony Wu</a:t>
            </a:r>
            <a:endParaRPr sz="900">
              <a:solidFill>
                <a:srgbClr val="999999"/>
              </a:solidFill>
              <a:latin typeface="Overpass Light"/>
              <a:ea typeface="Overpass Light"/>
              <a:cs typeface="Overpass Light"/>
              <a:sym typeface="Overpass Light"/>
            </a:endParaRPr>
          </a:p>
        </p:txBody>
      </p:sp>
      <p:sp>
        <p:nvSpPr>
          <p:cNvPr id="3825" name="Google Shape;3825;p4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EXTENDING THE CONSOLE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9" name="Shape 3829"/>
        <p:cNvGrpSpPr/>
        <p:nvPr/>
      </p:nvGrpSpPr>
      <p:grpSpPr>
        <a:xfrm>
          <a:off x="0" y="0"/>
          <a:ext cx="0" cy="0"/>
          <a:chOff x="0" y="0"/>
          <a:chExt cx="0" cy="0"/>
        </a:xfrm>
      </p:grpSpPr>
      <p:sp>
        <p:nvSpPr>
          <p:cNvPr id="3830" name="Google Shape;3830;p4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sz="900">
                <a:solidFill>
                  <a:srgbClr val="C5000B"/>
                </a:solidFill>
              </a:rPr>
              <a:t>IMPROVE OBSERVABILITY</a:t>
            </a:r>
            <a:endParaRPr/>
          </a:p>
        </p:txBody>
      </p:sp>
      <p:sp>
        <p:nvSpPr>
          <p:cNvPr id="3831" name="Google Shape;3831;p404"/>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Enhanced Visibility </a:t>
            </a:r>
            <a:r>
              <a:rPr b="1" lang="en">
                <a:solidFill>
                  <a:srgbClr val="666666"/>
                </a:solidFill>
                <a:latin typeface="Overpass"/>
                <a:ea typeface="Overpass"/>
                <a:cs typeface="Overpass"/>
                <a:sym typeface="Overpass"/>
              </a:rPr>
              <a:t>with the New Dashboard</a:t>
            </a:r>
            <a:endParaRPr b="1">
              <a:solidFill>
                <a:srgbClr val="666666"/>
              </a:solidFill>
              <a:latin typeface="Overpass"/>
              <a:ea typeface="Overpass"/>
              <a:cs typeface="Overpass"/>
              <a:sym typeface="Overpass"/>
            </a:endParaRPr>
          </a:p>
        </p:txBody>
      </p:sp>
      <p:sp>
        <p:nvSpPr>
          <p:cNvPr id="3832" name="Google Shape;3832;p404"/>
          <p:cNvSpPr txBox="1"/>
          <p:nvPr/>
        </p:nvSpPr>
        <p:spPr>
          <a:xfrm>
            <a:off x="176500" y="1282875"/>
            <a:ext cx="2867100" cy="67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Cluster-wide Dashboard gives Admins Clear Insights</a:t>
            </a:r>
            <a:endParaRPr b="1" sz="1200">
              <a:solidFill>
                <a:schemeClr val="dk1"/>
              </a:solidFill>
              <a:latin typeface="Overpass"/>
              <a:ea typeface="Overpass"/>
              <a:cs typeface="Overpass"/>
              <a:sym typeface="Overpass"/>
            </a:endParaRPr>
          </a:p>
          <a:p>
            <a:pPr indent="0" lvl="0" marL="0" marR="0" rtl="0" algn="l">
              <a:lnSpc>
                <a:spcPct val="115000"/>
              </a:lnSpc>
              <a:spcBef>
                <a:spcPts val="1000"/>
              </a:spcBef>
              <a:spcAft>
                <a:spcPts val="0"/>
              </a:spcAft>
              <a:buNone/>
            </a:pPr>
            <a:r>
              <a:rPr lang="en" sz="1200">
                <a:solidFill>
                  <a:schemeClr val="dk1"/>
                </a:solidFill>
                <a:latin typeface="Overpass"/>
                <a:ea typeface="Overpass"/>
                <a:cs typeface="Overpass"/>
                <a:sym typeface="Overpass"/>
              </a:rPr>
              <a:t>Drill down in context from the new dashboard widgets:</a:t>
            </a:r>
            <a:endParaRPr sz="1200">
              <a:solidFill>
                <a:schemeClr val="dk1"/>
              </a:solidFill>
              <a:latin typeface="Overpass"/>
              <a:ea typeface="Overpass"/>
              <a:cs typeface="Overpass"/>
              <a:sym typeface="Overpass"/>
            </a:endParaRPr>
          </a:p>
          <a:p>
            <a:pPr indent="0" lvl="0" marL="0" marR="0" rtl="0" algn="l">
              <a:lnSpc>
                <a:spcPct val="140000"/>
              </a:lnSpc>
              <a:spcBef>
                <a:spcPts val="1000"/>
              </a:spcBef>
              <a:spcAft>
                <a:spcPts val="0"/>
              </a:spcAft>
              <a:buNone/>
            </a:pPr>
            <a:r>
              <a:rPr lang="en" sz="1000">
                <a:solidFill>
                  <a:schemeClr val="dk1"/>
                </a:solidFill>
                <a:latin typeface="Overpass Light"/>
                <a:ea typeface="Overpass Light"/>
                <a:cs typeface="Overpass Light"/>
                <a:sym typeface="Overpass Light"/>
              </a:rPr>
              <a:t>.</a:t>
            </a:r>
            <a:endParaRPr sz="1000">
              <a:solidFill>
                <a:schemeClr val="dk1"/>
              </a:solidFill>
              <a:latin typeface="Overpass Light"/>
              <a:ea typeface="Overpass Light"/>
              <a:cs typeface="Overpass Light"/>
              <a:sym typeface="Overpass Light"/>
            </a:endParaRPr>
          </a:p>
          <a:p>
            <a:pPr indent="0" lvl="0" marL="0" marR="0" rtl="0" algn="l">
              <a:lnSpc>
                <a:spcPct val="115000"/>
              </a:lnSpc>
              <a:spcBef>
                <a:spcPts val="0"/>
              </a:spcBef>
              <a:spcAft>
                <a:spcPts val="1000"/>
              </a:spcAft>
              <a:buNone/>
            </a:pPr>
            <a:r>
              <a:t/>
            </a:r>
            <a:endParaRPr b="1" sz="1200">
              <a:solidFill>
                <a:schemeClr val="dk1"/>
              </a:solidFill>
              <a:latin typeface="Overpass"/>
              <a:ea typeface="Overpass"/>
              <a:cs typeface="Overpass"/>
              <a:sym typeface="Overpass"/>
            </a:endParaRPr>
          </a:p>
        </p:txBody>
      </p:sp>
      <p:sp>
        <p:nvSpPr>
          <p:cNvPr id="3833" name="Google Shape;3833;p404"/>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sp>
        <p:nvSpPr>
          <p:cNvPr id="3834" name="Google Shape;3834;p404"/>
          <p:cNvSpPr txBox="1"/>
          <p:nvPr/>
        </p:nvSpPr>
        <p:spPr>
          <a:xfrm>
            <a:off x="110050" y="2197350"/>
            <a:ext cx="3000000" cy="261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Cluster Details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Cluster Health</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Cluster Inventory</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Cluster Capacity</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Cluster Utilization</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Top Consumers</a:t>
            </a:r>
            <a:endParaRPr sz="1200">
              <a:solidFill>
                <a:schemeClr val="dk1"/>
              </a:solidFill>
              <a:latin typeface="Overpass"/>
              <a:ea typeface="Overpass"/>
              <a:cs typeface="Overpass"/>
              <a:sym typeface="Overpass"/>
            </a:endParaRPr>
          </a:p>
        </p:txBody>
      </p:sp>
      <p:pic>
        <p:nvPicPr>
          <p:cNvPr id="3835" name="Google Shape;3835;p404"/>
          <p:cNvPicPr preferRelativeResize="0"/>
          <p:nvPr/>
        </p:nvPicPr>
        <p:blipFill>
          <a:blip r:embed="rId3">
            <a:alphaModFix/>
          </a:blip>
          <a:stretch>
            <a:fillRect/>
          </a:stretch>
        </p:blipFill>
        <p:spPr>
          <a:xfrm>
            <a:off x="3141125" y="1282875"/>
            <a:ext cx="5875950" cy="28849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9" name="Shape 3839"/>
        <p:cNvGrpSpPr/>
        <p:nvPr/>
      </p:nvGrpSpPr>
      <p:grpSpPr>
        <a:xfrm>
          <a:off x="0" y="0"/>
          <a:ext cx="0" cy="0"/>
          <a:chOff x="0" y="0"/>
          <a:chExt cx="0" cy="0"/>
        </a:xfrm>
      </p:grpSpPr>
      <p:sp>
        <p:nvSpPr>
          <p:cNvPr id="3840" name="Google Shape;3840;p4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sz="900">
                <a:solidFill>
                  <a:srgbClr val="C5000B"/>
                </a:solidFill>
              </a:rPr>
              <a:t>IMPROVE OBSERVABILITY</a:t>
            </a:r>
            <a:endParaRPr/>
          </a:p>
        </p:txBody>
      </p:sp>
      <p:sp>
        <p:nvSpPr>
          <p:cNvPr id="3841" name="Google Shape;3841;p405"/>
          <p:cNvSpPr txBox="1"/>
          <p:nvPr/>
        </p:nvSpPr>
        <p:spPr>
          <a:xfrm>
            <a:off x="401425" y="653875"/>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Metrics </a:t>
            </a:r>
            <a:r>
              <a:rPr b="1" lang="en">
                <a:solidFill>
                  <a:srgbClr val="666666"/>
                </a:solidFill>
                <a:latin typeface="Overpass"/>
                <a:ea typeface="Overpass"/>
                <a:cs typeface="Overpass"/>
                <a:sym typeface="Overpass"/>
              </a:rPr>
              <a:t>with the new Query Browser</a:t>
            </a:r>
            <a:endParaRPr b="1">
              <a:solidFill>
                <a:srgbClr val="666666"/>
              </a:solidFill>
              <a:latin typeface="Overpass"/>
              <a:ea typeface="Overpass"/>
              <a:cs typeface="Overpass"/>
              <a:sym typeface="Overpass"/>
            </a:endParaRPr>
          </a:p>
        </p:txBody>
      </p:sp>
      <p:sp>
        <p:nvSpPr>
          <p:cNvPr id="3842" name="Google Shape;3842;p405"/>
          <p:cNvSpPr txBox="1"/>
          <p:nvPr/>
        </p:nvSpPr>
        <p:spPr>
          <a:xfrm>
            <a:off x="176500" y="1359575"/>
            <a:ext cx="2754900" cy="277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Ad-hoc Query Browser</a:t>
            </a:r>
            <a:endParaRPr b="1" sz="1200">
              <a:solidFill>
                <a:schemeClr val="dk1"/>
              </a:solidFill>
              <a:latin typeface="Overpass"/>
              <a:ea typeface="Overpass"/>
              <a:cs typeface="Overpass"/>
              <a:sym typeface="Overpass"/>
            </a:endParaRPr>
          </a:p>
          <a:p>
            <a:pPr indent="0" lvl="0" marL="0" marR="0" rtl="0" algn="l">
              <a:lnSpc>
                <a:spcPct val="115000"/>
              </a:lnSpc>
              <a:spcBef>
                <a:spcPts val="1000"/>
              </a:spcBef>
              <a:spcAft>
                <a:spcPts val="0"/>
              </a:spcAft>
              <a:buNone/>
            </a:pPr>
            <a:r>
              <a:rPr lang="en" sz="1200">
                <a:solidFill>
                  <a:schemeClr val="dk1"/>
                </a:solidFill>
                <a:latin typeface="Overpass Light"/>
                <a:ea typeface="Overpass Light"/>
                <a:cs typeface="Overpass Light"/>
                <a:sym typeface="Overpass Light"/>
              </a:rPr>
              <a:t>A native interface to create graphs on the fly to help triage what was going on in your cluster.</a:t>
            </a:r>
            <a:endParaRPr sz="1000">
              <a:solidFill>
                <a:schemeClr val="dk1"/>
              </a:solidFill>
              <a:latin typeface="Overpass Light"/>
              <a:ea typeface="Overpass Light"/>
              <a:cs typeface="Overpass Light"/>
              <a:sym typeface="Overpass Light"/>
            </a:endParaRPr>
          </a:p>
          <a:p>
            <a:pPr indent="-304800" lvl="0" marL="457200" rtl="0" algn="l">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Use PromQL to query cluster-level metrics and plot results into a graph.</a:t>
            </a:r>
            <a:endParaRPr sz="1200">
              <a:solidFill>
                <a:schemeClr val="dk1"/>
              </a:solidFill>
              <a:latin typeface="Overpass Light"/>
              <a:ea typeface="Overpass Light"/>
              <a:cs typeface="Overpass Light"/>
              <a:sym typeface="Overpass Light"/>
            </a:endParaRPr>
          </a:p>
          <a:p>
            <a:pPr indent="-304800" lvl="0" marL="457200" rtl="0" algn="l">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Decide whether you want to see your results in a graph or as text put into a table view.</a:t>
            </a:r>
            <a:endParaRPr sz="1200">
              <a:solidFill>
                <a:schemeClr val="dk1"/>
              </a:solidFill>
              <a:latin typeface="Overpass Light"/>
              <a:ea typeface="Overpass Light"/>
              <a:cs typeface="Overpass Light"/>
              <a:sym typeface="Overpass Light"/>
            </a:endParaRPr>
          </a:p>
          <a:p>
            <a:pPr indent="0" lvl="0" marL="0" marR="0" rtl="0" algn="l">
              <a:lnSpc>
                <a:spcPct val="115000"/>
              </a:lnSpc>
              <a:spcBef>
                <a:spcPts val="1000"/>
              </a:spcBef>
              <a:spcAft>
                <a:spcPts val="1000"/>
              </a:spcAft>
              <a:buClr>
                <a:srgbClr val="000000"/>
              </a:buClr>
              <a:buSzPts val="1100"/>
              <a:buFont typeface="Arial"/>
              <a:buNone/>
            </a:pPr>
            <a:r>
              <a:t/>
            </a:r>
            <a:endParaRPr b="1" sz="1200">
              <a:solidFill>
                <a:schemeClr val="dk1"/>
              </a:solidFill>
              <a:latin typeface="Overpass"/>
              <a:ea typeface="Overpass"/>
              <a:cs typeface="Overpass"/>
              <a:sym typeface="Overpass"/>
            </a:endParaRPr>
          </a:p>
        </p:txBody>
      </p:sp>
      <p:sp>
        <p:nvSpPr>
          <p:cNvPr id="3843" name="Google Shape;3843;p405"/>
          <p:cNvSpPr txBox="1"/>
          <p:nvPr/>
        </p:nvSpPr>
        <p:spPr>
          <a:xfrm>
            <a:off x="485250" y="4809900"/>
            <a:ext cx="2302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Christian Heidenreich</a:t>
            </a:r>
            <a:endParaRPr sz="900">
              <a:solidFill>
                <a:srgbClr val="999999"/>
              </a:solidFill>
              <a:latin typeface="Overpass Light"/>
              <a:ea typeface="Overpass Light"/>
              <a:cs typeface="Overpass Light"/>
              <a:sym typeface="Overpass Light"/>
            </a:endParaRPr>
          </a:p>
        </p:txBody>
      </p:sp>
      <p:pic>
        <p:nvPicPr>
          <p:cNvPr id="3844" name="Google Shape;3844;p405"/>
          <p:cNvPicPr preferRelativeResize="0"/>
          <p:nvPr/>
        </p:nvPicPr>
        <p:blipFill>
          <a:blip r:embed="rId3">
            <a:alphaModFix/>
          </a:blip>
          <a:stretch>
            <a:fillRect/>
          </a:stretch>
        </p:blipFill>
        <p:spPr>
          <a:xfrm>
            <a:off x="3110975" y="1222950"/>
            <a:ext cx="5373701" cy="3269124"/>
          </a:xfrm>
          <a:prstGeom prst="rect">
            <a:avLst/>
          </a:prstGeom>
          <a:noFill/>
          <a:ln>
            <a:noFill/>
          </a:ln>
          <a:effectLst>
            <a:outerShdw blurRad="71438" rotWithShape="0" algn="bl" dir="5400000" dist="85725">
              <a:srgbClr val="666666">
                <a:alpha val="50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8" name="Shape 3848"/>
        <p:cNvGrpSpPr/>
        <p:nvPr/>
      </p:nvGrpSpPr>
      <p:grpSpPr>
        <a:xfrm>
          <a:off x="0" y="0"/>
          <a:ext cx="0" cy="0"/>
          <a:chOff x="0" y="0"/>
          <a:chExt cx="0" cy="0"/>
        </a:xfrm>
      </p:grpSpPr>
      <p:sp>
        <p:nvSpPr>
          <p:cNvPr id="3849" name="Google Shape;3849;p406"/>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ChargeBack Reports </a:t>
            </a:r>
            <a:r>
              <a:rPr b="1" lang="en">
                <a:solidFill>
                  <a:srgbClr val="666666"/>
                </a:solidFill>
                <a:latin typeface="Overpass"/>
                <a:ea typeface="Overpass"/>
                <a:cs typeface="Overpass"/>
                <a:sym typeface="Overpass"/>
              </a:rPr>
              <a:t>for metering</a:t>
            </a:r>
            <a:endParaRPr b="1">
              <a:solidFill>
                <a:srgbClr val="666666"/>
              </a:solidFill>
              <a:latin typeface="Overpass"/>
              <a:ea typeface="Overpass"/>
              <a:cs typeface="Overpass"/>
              <a:sym typeface="Overpass"/>
            </a:endParaRPr>
          </a:p>
        </p:txBody>
      </p:sp>
      <p:sp>
        <p:nvSpPr>
          <p:cNvPr id="3850" name="Google Shape;3850;p406"/>
          <p:cNvSpPr txBox="1"/>
          <p:nvPr/>
        </p:nvSpPr>
        <p:spPr>
          <a:xfrm>
            <a:off x="116350" y="1081875"/>
            <a:ext cx="2462400" cy="67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Managing your Chargeback Reports inside the Console</a:t>
            </a:r>
            <a:endParaRPr b="1" sz="1200">
              <a:solidFill>
                <a:schemeClr val="dk1"/>
              </a:solidFill>
              <a:latin typeface="Overpass"/>
              <a:ea typeface="Overpass"/>
              <a:cs typeface="Overpass"/>
              <a:sym typeface="Overpass"/>
            </a:endParaRPr>
          </a:p>
          <a:p>
            <a:pPr indent="0" lvl="0" marL="0" marR="0" rtl="0" algn="l">
              <a:lnSpc>
                <a:spcPct val="140000"/>
              </a:lnSpc>
              <a:spcBef>
                <a:spcPts val="1000"/>
              </a:spcBef>
              <a:spcAft>
                <a:spcPts val="0"/>
              </a:spcAft>
              <a:buNone/>
            </a:pPr>
            <a:r>
              <a:rPr lang="en" sz="1000">
                <a:solidFill>
                  <a:schemeClr val="dk1"/>
                </a:solidFill>
                <a:latin typeface="Overpass Light"/>
                <a:ea typeface="Overpass Light"/>
                <a:cs typeface="Overpass Light"/>
                <a:sym typeface="Overpass Light"/>
              </a:rPr>
              <a:t>.</a:t>
            </a:r>
            <a:endParaRPr sz="1000">
              <a:solidFill>
                <a:schemeClr val="dk1"/>
              </a:solidFill>
              <a:latin typeface="Overpass Light"/>
              <a:ea typeface="Overpass Light"/>
              <a:cs typeface="Overpass Light"/>
              <a:sym typeface="Overpass Light"/>
            </a:endParaRPr>
          </a:p>
          <a:p>
            <a:pPr indent="0" lvl="0" marL="0" marR="0" rtl="0" algn="l">
              <a:lnSpc>
                <a:spcPct val="115000"/>
              </a:lnSpc>
              <a:spcBef>
                <a:spcPts val="0"/>
              </a:spcBef>
              <a:spcAft>
                <a:spcPts val="1000"/>
              </a:spcAft>
              <a:buNone/>
            </a:pPr>
            <a:r>
              <a:t/>
            </a:r>
            <a:endParaRPr b="1" sz="1200">
              <a:solidFill>
                <a:schemeClr val="dk1"/>
              </a:solidFill>
              <a:latin typeface="Overpass"/>
              <a:ea typeface="Overpass"/>
              <a:cs typeface="Overpass"/>
              <a:sym typeface="Overpass"/>
            </a:endParaRPr>
          </a:p>
        </p:txBody>
      </p:sp>
      <p:sp>
        <p:nvSpPr>
          <p:cNvPr id="3851" name="Google Shape;3851;p406"/>
          <p:cNvSpPr txBox="1"/>
          <p:nvPr/>
        </p:nvSpPr>
        <p:spPr>
          <a:xfrm>
            <a:off x="485250" y="4809900"/>
            <a:ext cx="27540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Christian Heidenreich </a:t>
            </a:r>
            <a:endParaRPr sz="900">
              <a:solidFill>
                <a:srgbClr val="999999"/>
              </a:solidFill>
              <a:latin typeface="Overpass Light"/>
              <a:ea typeface="Overpass Light"/>
              <a:cs typeface="Overpass Light"/>
              <a:sym typeface="Overpass Light"/>
            </a:endParaRPr>
          </a:p>
        </p:txBody>
      </p:sp>
      <p:pic>
        <p:nvPicPr>
          <p:cNvPr id="3852" name="Google Shape;3852;p406"/>
          <p:cNvPicPr preferRelativeResize="0"/>
          <p:nvPr/>
        </p:nvPicPr>
        <p:blipFill rotWithShape="1">
          <a:blip r:embed="rId3">
            <a:alphaModFix/>
          </a:blip>
          <a:srcRect b="13143" l="0" r="1293" t="9992"/>
          <a:stretch/>
        </p:blipFill>
        <p:spPr>
          <a:xfrm>
            <a:off x="4196594" y="1415675"/>
            <a:ext cx="4842558" cy="2356625"/>
          </a:xfrm>
          <a:prstGeom prst="rect">
            <a:avLst/>
          </a:prstGeom>
          <a:noFill/>
          <a:ln>
            <a:noFill/>
          </a:ln>
          <a:effectLst>
            <a:outerShdw blurRad="71438" rotWithShape="0" algn="bl" dir="5400000" dist="85725">
              <a:srgbClr val="666666">
                <a:alpha val="50000"/>
              </a:srgbClr>
            </a:outerShdw>
          </a:effectLst>
        </p:spPr>
      </p:pic>
      <p:sp>
        <p:nvSpPr>
          <p:cNvPr id="3853" name="Google Shape;3853;p406"/>
          <p:cNvSpPr/>
          <p:nvPr/>
        </p:nvSpPr>
        <p:spPr>
          <a:xfrm>
            <a:off x="235850" y="3890374"/>
            <a:ext cx="926400" cy="775800"/>
          </a:xfrm>
          <a:prstGeom prst="bracketPair">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CPU</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Memory</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Storage</a:t>
            </a:r>
            <a:endParaRPr sz="1000">
              <a:latin typeface="Overpass SemiBold"/>
              <a:ea typeface="Overpass SemiBold"/>
              <a:cs typeface="Overpass SemiBold"/>
              <a:sym typeface="Overpass SemiBold"/>
            </a:endParaRPr>
          </a:p>
        </p:txBody>
      </p:sp>
      <p:sp>
        <p:nvSpPr>
          <p:cNvPr id="3854" name="Google Shape;3854;p406"/>
          <p:cNvSpPr/>
          <p:nvPr/>
        </p:nvSpPr>
        <p:spPr>
          <a:xfrm>
            <a:off x="1561576" y="3890374"/>
            <a:ext cx="997800" cy="775800"/>
          </a:xfrm>
          <a:prstGeom prst="bracketPair">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Request</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Actual Usage</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Utilization %</a:t>
            </a:r>
            <a:endParaRPr sz="1000">
              <a:latin typeface="Overpass SemiBold"/>
              <a:ea typeface="Overpass SemiBold"/>
              <a:cs typeface="Overpass SemiBold"/>
              <a:sym typeface="Overpass SemiBold"/>
            </a:endParaRPr>
          </a:p>
        </p:txBody>
      </p:sp>
      <p:sp>
        <p:nvSpPr>
          <p:cNvPr id="3855" name="Google Shape;3855;p406"/>
          <p:cNvSpPr/>
          <p:nvPr/>
        </p:nvSpPr>
        <p:spPr>
          <a:xfrm>
            <a:off x="2959987" y="3890374"/>
            <a:ext cx="926400" cy="775800"/>
          </a:xfrm>
          <a:prstGeom prst="bracketPair">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Pod</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Namespace</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Node</a:t>
            </a:r>
            <a:endParaRPr sz="1000">
              <a:latin typeface="Overpass SemiBold"/>
              <a:ea typeface="Overpass SemiBold"/>
              <a:cs typeface="Overpass SemiBold"/>
              <a:sym typeface="Overpass SemiBold"/>
            </a:endParaRPr>
          </a:p>
          <a:p>
            <a:pPr indent="0" lvl="0" marL="0" rtl="0" algn="ctr">
              <a:lnSpc>
                <a:spcPct val="140000"/>
              </a:lnSpc>
              <a:spcBef>
                <a:spcPts val="0"/>
              </a:spcBef>
              <a:spcAft>
                <a:spcPts val="0"/>
              </a:spcAft>
              <a:buNone/>
            </a:pPr>
            <a:r>
              <a:rPr lang="en" sz="1000">
                <a:latin typeface="Overpass SemiBold"/>
                <a:ea typeface="Overpass SemiBold"/>
                <a:cs typeface="Overpass SemiBold"/>
                <a:sym typeface="Overpass SemiBold"/>
              </a:rPr>
              <a:t>Cluster</a:t>
            </a:r>
            <a:endParaRPr sz="1000">
              <a:latin typeface="Overpass SemiBold"/>
              <a:ea typeface="Overpass SemiBold"/>
              <a:cs typeface="Overpass SemiBold"/>
              <a:sym typeface="Overpass SemiBold"/>
            </a:endParaRPr>
          </a:p>
        </p:txBody>
      </p:sp>
      <p:sp>
        <p:nvSpPr>
          <p:cNvPr id="3856" name="Google Shape;3856;p406"/>
          <p:cNvSpPr/>
          <p:nvPr/>
        </p:nvSpPr>
        <p:spPr>
          <a:xfrm>
            <a:off x="1245412" y="4211987"/>
            <a:ext cx="204300" cy="203700"/>
          </a:xfrm>
          <a:prstGeom prst="mathMultiply">
            <a:avLst>
              <a:gd fmla="val 23520" name="adj1"/>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06"/>
          <p:cNvSpPr/>
          <p:nvPr/>
        </p:nvSpPr>
        <p:spPr>
          <a:xfrm>
            <a:off x="2662649" y="4211987"/>
            <a:ext cx="204300" cy="203700"/>
          </a:xfrm>
          <a:prstGeom prst="mathMultiply">
            <a:avLst>
              <a:gd fmla="val 23520" name="adj1"/>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06"/>
          <p:cNvSpPr txBox="1"/>
          <p:nvPr/>
        </p:nvSpPr>
        <p:spPr>
          <a:xfrm>
            <a:off x="116350" y="1415675"/>
            <a:ext cx="4037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Overpass Light"/>
              <a:ea typeface="Overpass Light"/>
              <a:cs typeface="Overpass Light"/>
              <a:sym typeface="Overpass Light"/>
            </a:endParaRPr>
          </a:p>
          <a:p>
            <a:pPr indent="-295275" lvl="0" marL="457200" rtl="0" algn="l">
              <a:lnSpc>
                <a:spcPct val="115000"/>
              </a:lnSpc>
              <a:spcBef>
                <a:spcPts val="0"/>
              </a:spcBef>
              <a:spcAft>
                <a:spcPts val="0"/>
              </a:spcAft>
              <a:buClr>
                <a:srgbClr val="333333"/>
              </a:buClr>
              <a:buSzPts val="1050"/>
              <a:buFont typeface="Overpass"/>
              <a:buChar char="●"/>
            </a:pPr>
            <a:r>
              <a:rPr b="1" lang="en" sz="1050">
                <a:solidFill>
                  <a:srgbClr val="333333"/>
                </a:solidFill>
                <a:latin typeface="Overpass"/>
                <a:ea typeface="Overpass"/>
                <a:cs typeface="Overpass"/>
                <a:sym typeface="Overpass"/>
              </a:rPr>
              <a:t>Chargeback/Showback</a:t>
            </a:r>
            <a:r>
              <a:rPr lang="en" sz="1050">
                <a:solidFill>
                  <a:srgbClr val="333333"/>
                </a:solidFill>
                <a:latin typeface="Overpass"/>
                <a:ea typeface="Overpass"/>
                <a:cs typeface="Overpass"/>
                <a:sym typeface="Overpass"/>
              </a:rPr>
              <a:t> - Break down the reserved and utilized resources requested by applications.</a:t>
            </a:r>
            <a:endParaRPr sz="1050">
              <a:solidFill>
                <a:srgbClr val="333333"/>
              </a:solidFill>
              <a:latin typeface="Overpass"/>
              <a:ea typeface="Overpass"/>
              <a:cs typeface="Overpass"/>
              <a:sym typeface="Overpass"/>
            </a:endParaRPr>
          </a:p>
          <a:p>
            <a:pPr indent="-295275" lvl="0" marL="457200" rtl="0" algn="l">
              <a:lnSpc>
                <a:spcPct val="115000"/>
              </a:lnSpc>
              <a:spcBef>
                <a:spcPts val="0"/>
              </a:spcBef>
              <a:spcAft>
                <a:spcPts val="0"/>
              </a:spcAft>
              <a:buClr>
                <a:srgbClr val="333333"/>
              </a:buClr>
              <a:buSzPts val="1050"/>
              <a:buFont typeface="Overpass"/>
              <a:buChar char="●"/>
            </a:pPr>
            <a:r>
              <a:rPr b="1" lang="en" sz="1050">
                <a:solidFill>
                  <a:srgbClr val="333333"/>
                </a:solidFill>
                <a:latin typeface="Overpass"/>
                <a:ea typeface="Overpass"/>
                <a:cs typeface="Overpass"/>
                <a:sym typeface="Overpass"/>
              </a:rPr>
              <a:t>Pod, Namespace, Node &amp; Cluster Reports</a:t>
            </a:r>
            <a:r>
              <a:rPr lang="en" sz="1050">
                <a:solidFill>
                  <a:srgbClr val="333333"/>
                </a:solidFill>
                <a:latin typeface="Overpass"/>
                <a:ea typeface="Overpass"/>
                <a:cs typeface="Overpass"/>
                <a:sym typeface="Overpass"/>
              </a:rPr>
              <a:t> - Built in reports exist to break down CPU, RAM and Storage in any way you desire.</a:t>
            </a:r>
            <a:endParaRPr sz="1050">
              <a:solidFill>
                <a:srgbClr val="333333"/>
              </a:solidFill>
              <a:latin typeface="Overpass"/>
              <a:ea typeface="Overpass"/>
              <a:cs typeface="Overpass"/>
              <a:sym typeface="Overpass"/>
            </a:endParaRPr>
          </a:p>
          <a:p>
            <a:pPr indent="-295275" lvl="0" marL="457200" rtl="0" algn="l">
              <a:lnSpc>
                <a:spcPct val="115000"/>
              </a:lnSpc>
              <a:spcBef>
                <a:spcPts val="0"/>
              </a:spcBef>
              <a:spcAft>
                <a:spcPts val="0"/>
              </a:spcAft>
              <a:buClr>
                <a:srgbClr val="333333"/>
              </a:buClr>
              <a:buSzPts val="1050"/>
              <a:buFont typeface="Overpass"/>
              <a:buChar char="●"/>
            </a:pPr>
            <a:r>
              <a:rPr b="1" lang="en" sz="1050">
                <a:solidFill>
                  <a:srgbClr val="333333"/>
                </a:solidFill>
                <a:latin typeface="Overpass"/>
                <a:ea typeface="Overpass"/>
                <a:cs typeface="Overpass"/>
                <a:sym typeface="Overpass"/>
              </a:rPr>
              <a:t>Scheduled Reports</a:t>
            </a:r>
            <a:r>
              <a:rPr lang="en" sz="1050">
                <a:solidFill>
                  <a:srgbClr val="333333"/>
                </a:solidFill>
                <a:latin typeface="Overpass"/>
                <a:ea typeface="Overpass"/>
                <a:cs typeface="Overpass"/>
                <a:sym typeface="Overpass"/>
              </a:rPr>
              <a:t> - Schedule reports to run on a standard interval, eg. daily or monthly</a:t>
            </a:r>
            <a:endParaRPr sz="1050">
              <a:solidFill>
                <a:srgbClr val="333333"/>
              </a:solidFill>
              <a:latin typeface="Overpass"/>
              <a:ea typeface="Overpass"/>
              <a:cs typeface="Overpass"/>
              <a:sym typeface="Overpass"/>
            </a:endParaRPr>
          </a:p>
          <a:p>
            <a:pPr indent="-295275" lvl="0" marL="457200" rtl="0" algn="l">
              <a:lnSpc>
                <a:spcPct val="115000"/>
              </a:lnSpc>
              <a:spcBef>
                <a:spcPts val="0"/>
              </a:spcBef>
              <a:spcAft>
                <a:spcPts val="0"/>
              </a:spcAft>
              <a:buClr>
                <a:srgbClr val="333333"/>
              </a:buClr>
              <a:buSzPts val="1050"/>
              <a:buFont typeface="Overpass"/>
              <a:buChar char="●"/>
            </a:pPr>
            <a:r>
              <a:rPr b="1" lang="en" sz="1050">
                <a:solidFill>
                  <a:srgbClr val="333333"/>
                </a:solidFill>
                <a:latin typeface="Overpass"/>
                <a:ea typeface="Overpass"/>
                <a:cs typeface="Overpass"/>
                <a:sym typeface="Overpass"/>
              </a:rPr>
              <a:t>Post-Processing</a:t>
            </a:r>
            <a:r>
              <a:rPr lang="en" sz="1050">
                <a:solidFill>
                  <a:srgbClr val="333333"/>
                </a:solidFill>
                <a:latin typeface="Overpass"/>
                <a:ea typeface="Overpass"/>
                <a:cs typeface="Overpass"/>
                <a:sym typeface="Overpass"/>
              </a:rPr>
              <a:t> - Reports are generated in CSV format and stored in persistent storage for further post-processing. Use this to send reminder emails, integrate into your ERP system, or graph on a dashboard.</a:t>
            </a:r>
            <a:endParaRPr sz="1050">
              <a:solidFill>
                <a:srgbClr val="333333"/>
              </a:solidFill>
              <a:latin typeface="Overpass"/>
              <a:ea typeface="Overpass"/>
              <a:cs typeface="Overpass"/>
              <a:sym typeface="Overpass"/>
            </a:endParaRPr>
          </a:p>
          <a:p>
            <a:pPr indent="0" lvl="0" marL="457200" rtl="0" algn="l">
              <a:lnSpc>
                <a:spcPct val="115000"/>
              </a:lnSpc>
              <a:spcBef>
                <a:spcPts val="900"/>
              </a:spcBef>
              <a:spcAft>
                <a:spcPts val="0"/>
              </a:spcAft>
              <a:buNone/>
            </a:pPr>
            <a:r>
              <a:t/>
            </a:r>
            <a:endParaRPr sz="1200">
              <a:solidFill>
                <a:schemeClr val="dk1"/>
              </a:solidFill>
              <a:latin typeface="Overpass Light"/>
              <a:ea typeface="Overpass Light"/>
              <a:cs typeface="Overpass Light"/>
              <a:sym typeface="Overpass Light"/>
            </a:endParaRPr>
          </a:p>
          <a:p>
            <a:pPr indent="0" lvl="0" marL="457200" rtl="0" algn="l">
              <a:lnSpc>
                <a:spcPct val="115000"/>
              </a:lnSpc>
              <a:spcBef>
                <a:spcPts val="0"/>
              </a:spcBef>
              <a:spcAft>
                <a:spcPts val="0"/>
              </a:spcAft>
              <a:buNone/>
            </a:pPr>
            <a:r>
              <a:t/>
            </a:r>
            <a:endParaRPr sz="1200">
              <a:solidFill>
                <a:schemeClr val="dk1"/>
              </a:solidFill>
              <a:latin typeface="Overpass"/>
              <a:ea typeface="Overpass"/>
              <a:cs typeface="Overpass"/>
              <a:sym typeface="Overpass"/>
            </a:endParaRPr>
          </a:p>
        </p:txBody>
      </p:sp>
      <p:sp>
        <p:nvSpPr>
          <p:cNvPr id="3859" name="Google Shape;3859;p406"/>
          <p:cNvSpPr txBox="1"/>
          <p:nvPr/>
        </p:nvSpPr>
        <p:spPr>
          <a:xfrm>
            <a:off x="5850649" y="4568999"/>
            <a:ext cx="28413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860" name="Google Shape;3860;p4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sz="900">
                <a:solidFill>
                  <a:srgbClr val="C5000B"/>
                </a:solidFill>
              </a:rPr>
              <a:t>IMPROVE OBSERVABILITY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4" name="Shape 3864"/>
        <p:cNvGrpSpPr/>
        <p:nvPr/>
      </p:nvGrpSpPr>
      <p:grpSpPr>
        <a:xfrm>
          <a:off x="0" y="0"/>
          <a:ext cx="0" cy="0"/>
          <a:chOff x="0" y="0"/>
          <a:chExt cx="0" cy="0"/>
        </a:xfrm>
      </p:grpSpPr>
      <p:sp>
        <p:nvSpPr>
          <p:cNvPr id="3865" name="Google Shape;3865;p4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ADMINISTRATION MADE EASY</a:t>
            </a:r>
            <a:endParaRPr/>
          </a:p>
        </p:txBody>
      </p:sp>
      <p:pic>
        <p:nvPicPr>
          <p:cNvPr id="3866" name="Google Shape;3866;p407"/>
          <p:cNvPicPr preferRelativeResize="0"/>
          <p:nvPr/>
        </p:nvPicPr>
        <p:blipFill rotWithShape="1">
          <a:blip r:embed="rId3">
            <a:alphaModFix/>
          </a:blip>
          <a:srcRect b="9982" l="0" r="0" t="0"/>
          <a:stretch/>
        </p:blipFill>
        <p:spPr>
          <a:xfrm>
            <a:off x="3074375" y="1295200"/>
            <a:ext cx="5940749" cy="3342074"/>
          </a:xfrm>
          <a:prstGeom prst="rect">
            <a:avLst/>
          </a:prstGeom>
          <a:noFill/>
          <a:ln>
            <a:noFill/>
          </a:ln>
          <a:effectLst>
            <a:outerShdw blurRad="71438" rotWithShape="0" algn="bl" dir="5400000" dist="85725">
              <a:srgbClr val="666666">
                <a:alpha val="50000"/>
              </a:srgbClr>
            </a:outerShdw>
          </a:effectLst>
        </p:spPr>
      </p:pic>
      <p:sp>
        <p:nvSpPr>
          <p:cNvPr id="3867" name="Google Shape;3867;p407"/>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Operator UI Improvements </a:t>
            </a:r>
            <a:r>
              <a:rPr b="1" lang="en">
                <a:solidFill>
                  <a:srgbClr val="666666"/>
                </a:solidFill>
                <a:latin typeface="Overpass"/>
                <a:ea typeface="Overpass"/>
                <a:cs typeface="Overpass"/>
                <a:sym typeface="Overpass"/>
              </a:rPr>
              <a:t>for Operator Lifecycle Manager (OLM)</a:t>
            </a:r>
            <a:endParaRPr b="1">
              <a:solidFill>
                <a:srgbClr val="666666"/>
              </a:solidFill>
              <a:latin typeface="Overpass"/>
              <a:ea typeface="Overpass"/>
              <a:cs typeface="Overpass"/>
              <a:sym typeface="Overpass"/>
            </a:endParaRPr>
          </a:p>
        </p:txBody>
      </p:sp>
      <p:sp>
        <p:nvSpPr>
          <p:cNvPr id="3868" name="Google Shape;3868;p407"/>
          <p:cNvSpPr txBox="1"/>
          <p:nvPr/>
        </p:nvSpPr>
        <p:spPr>
          <a:xfrm>
            <a:off x="249200" y="2692400"/>
            <a:ext cx="2570100" cy="144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Streamlined navigation and Operator management flows</a:t>
            </a:r>
            <a:endParaRPr b="1" sz="1200">
              <a:solidFill>
                <a:schemeClr val="dk1"/>
              </a:solidFill>
              <a:latin typeface="Overpass"/>
              <a:ea typeface="Overpass"/>
              <a:cs typeface="Overpass"/>
              <a:sym typeface="Overpass"/>
            </a:endParaRPr>
          </a:p>
          <a:p>
            <a:pPr indent="0" lvl="0" marL="0" marR="0" rtl="0" algn="l">
              <a:lnSpc>
                <a:spcPct val="140000"/>
              </a:lnSpc>
              <a:spcBef>
                <a:spcPts val="1000"/>
              </a:spcBef>
              <a:spcAft>
                <a:spcPts val="0"/>
              </a:spcAft>
              <a:buNone/>
            </a:pPr>
            <a:r>
              <a:rPr lang="en" sz="1000">
                <a:solidFill>
                  <a:schemeClr val="dk1"/>
                </a:solidFill>
                <a:latin typeface="Overpass Light"/>
                <a:ea typeface="Overpass Light"/>
                <a:cs typeface="Overpass Light"/>
                <a:sym typeface="Overpass Light"/>
              </a:rPr>
              <a:t>New OLM UI provides a user-focussed, task-oriented approach when it comes to surfacing the OLM concepts to a user. </a:t>
            </a:r>
            <a:endParaRPr sz="1000">
              <a:solidFill>
                <a:schemeClr val="dk1"/>
              </a:solidFill>
              <a:latin typeface="Overpass Light"/>
              <a:ea typeface="Overpass Light"/>
              <a:cs typeface="Overpass Light"/>
              <a:sym typeface="Overpass Light"/>
            </a:endParaRPr>
          </a:p>
          <a:p>
            <a:pPr indent="0" lvl="0" marL="0" marR="0" rtl="0" algn="l">
              <a:lnSpc>
                <a:spcPct val="115000"/>
              </a:lnSpc>
              <a:spcBef>
                <a:spcPts val="0"/>
              </a:spcBef>
              <a:spcAft>
                <a:spcPts val="1000"/>
              </a:spcAft>
              <a:buNone/>
            </a:pPr>
            <a:r>
              <a:t/>
            </a:r>
            <a:endParaRPr b="1" sz="1200">
              <a:solidFill>
                <a:schemeClr val="dk1"/>
              </a:solidFill>
              <a:latin typeface="Overpass"/>
              <a:ea typeface="Overpass"/>
              <a:cs typeface="Overpass"/>
              <a:sym typeface="Overpass"/>
            </a:endParaRPr>
          </a:p>
        </p:txBody>
      </p:sp>
      <p:sp>
        <p:nvSpPr>
          <p:cNvPr id="3869" name="Google Shape;3869;p407"/>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pic>
        <p:nvPicPr>
          <p:cNvPr id="3870" name="Google Shape;3870;p407"/>
          <p:cNvPicPr preferRelativeResize="0"/>
          <p:nvPr/>
        </p:nvPicPr>
        <p:blipFill rotWithShape="1">
          <a:blip r:embed="rId4">
            <a:alphaModFix/>
          </a:blip>
          <a:srcRect b="31539" l="0" r="29765" t="0"/>
          <a:stretch/>
        </p:blipFill>
        <p:spPr>
          <a:xfrm>
            <a:off x="5514121" y="2910846"/>
            <a:ext cx="3586147" cy="2184777"/>
          </a:xfrm>
          <a:prstGeom prst="rect">
            <a:avLst/>
          </a:prstGeom>
          <a:noFill/>
          <a:ln>
            <a:noFill/>
          </a:ln>
          <a:effectLst>
            <a:outerShdw blurRad="71438" rotWithShape="0" algn="bl" dir="5400000" dist="85725">
              <a:srgbClr val="666666">
                <a:alpha val="50000"/>
              </a:srgbClr>
            </a:outerShdw>
          </a:effectLst>
        </p:spPr>
      </p:pic>
      <p:cxnSp>
        <p:nvCxnSpPr>
          <p:cNvPr id="3871" name="Google Shape;3871;p407"/>
          <p:cNvCxnSpPr/>
          <p:nvPr/>
        </p:nvCxnSpPr>
        <p:spPr>
          <a:xfrm flipH="1">
            <a:off x="2332250" y="2594350"/>
            <a:ext cx="696000" cy="289200"/>
          </a:xfrm>
          <a:prstGeom prst="straightConnector1">
            <a:avLst/>
          </a:prstGeom>
          <a:noFill/>
          <a:ln cap="flat" cmpd="sng" w="9525">
            <a:solidFill>
              <a:srgbClr val="0089DD"/>
            </a:solidFill>
            <a:prstDash val="dot"/>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5" name="Shape 3875"/>
        <p:cNvGrpSpPr/>
        <p:nvPr/>
      </p:nvGrpSpPr>
      <p:grpSpPr>
        <a:xfrm>
          <a:off x="0" y="0"/>
          <a:ext cx="0" cy="0"/>
          <a:chOff x="0" y="0"/>
          <a:chExt cx="0" cy="0"/>
        </a:xfrm>
      </p:grpSpPr>
      <p:sp>
        <p:nvSpPr>
          <p:cNvPr id="3876" name="Google Shape;3876;p4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ADMINISTRATION MADE EASY</a:t>
            </a:r>
            <a:endParaRPr/>
          </a:p>
        </p:txBody>
      </p:sp>
      <p:pic>
        <p:nvPicPr>
          <p:cNvPr id="3877" name="Google Shape;3877;p408"/>
          <p:cNvPicPr preferRelativeResize="0"/>
          <p:nvPr/>
        </p:nvPicPr>
        <p:blipFill>
          <a:blip r:embed="rId3">
            <a:alphaModFix/>
          </a:blip>
          <a:stretch>
            <a:fillRect/>
          </a:stretch>
        </p:blipFill>
        <p:spPr>
          <a:xfrm>
            <a:off x="3074375" y="1299783"/>
            <a:ext cx="5940747" cy="3637708"/>
          </a:xfrm>
          <a:prstGeom prst="rect">
            <a:avLst/>
          </a:prstGeom>
          <a:noFill/>
          <a:ln>
            <a:noFill/>
          </a:ln>
          <a:effectLst>
            <a:outerShdw blurRad="71438" rotWithShape="0" algn="bl" dir="5400000" dist="85725">
              <a:srgbClr val="666666">
                <a:alpha val="50000"/>
              </a:srgbClr>
            </a:outerShdw>
          </a:effectLst>
        </p:spPr>
      </p:pic>
      <p:sp>
        <p:nvSpPr>
          <p:cNvPr id="3878" name="Google Shape;3878;p408"/>
          <p:cNvSpPr txBox="1"/>
          <p:nvPr/>
        </p:nvSpPr>
        <p:spPr>
          <a:xfrm>
            <a:off x="249200" y="1549400"/>
            <a:ext cx="2570100" cy="144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Customize and determine how users log into the cluster</a:t>
            </a:r>
            <a:endParaRPr sz="1000">
              <a:solidFill>
                <a:schemeClr val="dk1"/>
              </a:solidFill>
              <a:latin typeface="Overpass Light"/>
              <a:ea typeface="Overpass Light"/>
              <a:cs typeface="Overpass Light"/>
              <a:sym typeface="Overpass Light"/>
            </a:endParaRPr>
          </a:p>
          <a:p>
            <a:pPr indent="-285750" lvl="0" marL="457200" marR="0" rtl="0" algn="l">
              <a:lnSpc>
                <a:spcPct val="140000"/>
              </a:lnSpc>
              <a:spcBef>
                <a:spcPts val="1000"/>
              </a:spcBef>
              <a:spcAft>
                <a:spcPts val="0"/>
              </a:spcAft>
              <a:buClr>
                <a:schemeClr val="dk1"/>
              </a:buClr>
              <a:buSzPts val="900"/>
              <a:buFont typeface="Overpass Light"/>
              <a:buChar char="●"/>
            </a:pPr>
            <a:r>
              <a:rPr lang="en" sz="900">
                <a:solidFill>
                  <a:schemeClr val="dk1"/>
                </a:solidFill>
                <a:highlight>
                  <a:srgbClr val="FFFFFF"/>
                </a:highlight>
                <a:latin typeface="Overpass"/>
                <a:ea typeface="Overpass"/>
                <a:cs typeface="Overpass"/>
                <a:sym typeface="Overpass"/>
              </a:rPr>
              <a:t>Basic Authentication</a:t>
            </a:r>
            <a:endParaRPr sz="900">
              <a:solidFill>
                <a:schemeClr val="dk1"/>
              </a:solidFill>
              <a:highlight>
                <a:srgbClr val="FFFFFF"/>
              </a:highlight>
              <a:latin typeface="Overpass"/>
              <a:ea typeface="Overpass"/>
              <a:cs typeface="Overpass"/>
              <a:sym typeface="Overpass"/>
            </a:endParaRPr>
          </a:p>
          <a:p>
            <a:pPr indent="-285750" lvl="0" marL="457200" marR="0" rtl="0" algn="l">
              <a:lnSpc>
                <a:spcPct val="140000"/>
              </a:lnSpc>
              <a:spcBef>
                <a:spcPts val="0"/>
              </a:spcBef>
              <a:spcAft>
                <a:spcPts val="0"/>
              </a:spcAft>
              <a:buClr>
                <a:schemeClr val="dk1"/>
              </a:buClr>
              <a:buSzPts val="900"/>
              <a:buFont typeface="Overpass Light"/>
              <a:buChar char="●"/>
            </a:pPr>
            <a:r>
              <a:rPr lang="en" sz="900">
                <a:solidFill>
                  <a:schemeClr val="dk1"/>
                </a:solidFill>
                <a:highlight>
                  <a:srgbClr val="FFFFFF"/>
                </a:highlight>
                <a:latin typeface="Overpass"/>
                <a:ea typeface="Overpass"/>
                <a:cs typeface="Overpass"/>
                <a:sym typeface="Overpass"/>
              </a:rPr>
              <a:t>GitHub</a:t>
            </a:r>
            <a:endParaRPr sz="900">
              <a:solidFill>
                <a:schemeClr val="dk1"/>
              </a:solidFill>
              <a:highlight>
                <a:srgbClr val="FFFFFF"/>
              </a:highlight>
              <a:latin typeface="Overpass"/>
              <a:ea typeface="Overpass"/>
              <a:cs typeface="Overpass"/>
              <a:sym typeface="Overpass"/>
            </a:endParaRPr>
          </a:p>
          <a:p>
            <a:pPr indent="-285750" lvl="0" marL="457200" marR="0" rtl="0" algn="l">
              <a:lnSpc>
                <a:spcPct val="140000"/>
              </a:lnSpc>
              <a:spcBef>
                <a:spcPts val="0"/>
              </a:spcBef>
              <a:spcAft>
                <a:spcPts val="0"/>
              </a:spcAft>
              <a:buClr>
                <a:schemeClr val="dk1"/>
              </a:buClr>
              <a:buSzPts val="900"/>
              <a:buFont typeface="Overpass Light"/>
              <a:buChar char="●"/>
            </a:pPr>
            <a:r>
              <a:rPr lang="en" sz="900">
                <a:solidFill>
                  <a:schemeClr val="dk1"/>
                </a:solidFill>
                <a:highlight>
                  <a:srgbClr val="FFFFFF"/>
                </a:highlight>
                <a:latin typeface="Overpass"/>
                <a:ea typeface="Overpass"/>
                <a:cs typeface="Overpass"/>
                <a:sym typeface="Overpass"/>
              </a:rPr>
              <a:t>GitLab</a:t>
            </a:r>
            <a:endParaRPr sz="900">
              <a:solidFill>
                <a:schemeClr val="dk1"/>
              </a:solidFill>
              <a:highlight>
                <a:srgbClr val="FFFFFF"/>
              </a:highlight>
              <a:latin typeface="Overpass"/>
              <a:ea typeface="Overpass"/>
              <a:cs typeface="Overpass"/>
              <a:sym typeface="Overpass"/>
            </a:endParaRPr>
          </a:p>
          <a:p>
            <a:pPr indent="-285750" lvl="0" marL="457200" marR="0" rtl="0" algn="l">
              <a:lnSpc>
                <a:spcPct val="140000"/>
              </a:lnSpc>
              <a:spcBef>
                <a:spcPts val="0"/>
              </a:spcBef>
              <a:spcAft>
                <a:spcPts val="0"/>
              </a:spcAft>
              <a:buClr>
                <a:schemeClr val="dk1"/>
              </a:buClr>
              <a:buSzPts val="900"/>
              <a:buFont typeface="Overpass Light"/>
              <a:buChar char="●"/>
            </a:pPr>
            <a:r>
              <a:rPr lang="en" sz="900">
                <a:solidFill>
                  <a:schemeClr val="dk1"/>
                </a:solidFill>
                <a:highlight>
                  <a:srgbClr val="FFFFFF"/>
                </a:highlight>
                <a:latin typeface="Overpass"/>
                <a:ea typeface="Overpass"/>
                <a:cs typeface="Overpass"/>
                <a:sym typeface="Overpass"/>
              </a:rPr>
              <a:t>Google</a:t>
            </a:r>
            <a:endParaRPr sz="900">
              <a:solidFill>
                <a:schemeClr val="dk1"/>
              </a:solidFill>
              <a:highlight>
                <a:srgbClr val="FFFFFF"/>
              </a:highlight>
              <a:latin typeface="Overpass"/>
              <a:ea typeface="Overpass"/>
              <a:cs typeface="Overpass"/>
              <a:sym typeface="Overpass"/>
            </a:endParaRPr>
          </a:p>
          <a:p>
            <a:pPr indent="-285750" lvl="0" marL="457200" marR="0" rtl="0" algn="l">
              <a:lnSpc>
                <a:spcPct val="140000"/>
              </a:lnSpc>
              <a:spcBef>
                <a:spcPts val="0"/>
              </a:spcBef>
              <a:spcAft>
                <a:spcPts val="0"/>
              </a:spcAft>
              <a:buClr>
                <a:schemeClr val="dk1"/>
              </a:buClr>
              <a:buSzPts val="900"/>
              <a:buFont typeface="Overpass Light"/>
              <a:buChar char="●"/>
            </a:pPr>
            <a:r>
              <a:rPr lang="en" sz="900">
                <a:solidFill>
                  <a:schemeClr val="dk1"/>
                </a:solidFill>
                <a:highlight>
                  <a:srgbClr val="FFFFFF"/>
                </a:highlight>
                <a:latin typeface="Overpass"/>
                <a:ea typeface="Overpass"/>
                <a:cs typeface="Overpass"/>
                <a:sym typeface="Overpass"/>
              </a:rPr>
              <a:t>HTPasswd</a:t>
            </a:r>
            <a:endParaRPr sz="900">
              <a:solidFill>
                <a:schemeClr val="dk1"/>
              </a:solidFill>
              <a:highlight>
                <a:srgbClr val="FFFFFF"/>
              </a:highlight>
              <a:latin typeface="Overpass"/>
              <a:ea typeface="Overpass"/>
              <a:cs typeface="Overpass"/>
              <a:sym typeface="Overpass"/>
            </a:endParaRPr>
          </a:p>
          <a:p>
            <a:pPr indent="-285750" lvl="0" marL="457200" marR="0" rtl="0" algn="l">
              <a:lnSpc>
                <a:spcPct val="140000"/>
              </a:lnSpc>
              <a:spcBef>
                <a:spcPts val="0"/>
              </a:spcBef>
              <a:spcAft>
                <a:spcPts val="0"/>
              </a:spcAft>
              <a:buClr>
                <a:schemeClr val="dk1"/>
              </a:buClr>
              <a:buSzPts val="900"/>
              <a:buFont typeface="Overpass Light"/>
              <a:buChar char="●"/>
            </a:pPr>
            <a:r>
              <a:rPr lang="en" sz="900">
                <a:solidFill>
                  <a:schemeClr val="dk1"/>
                </a:solidFill>
                <a:highlight>
                  <a:srgbClr val="FFFFFF"/>
                </a:highlight>
                <a:latin typeface="Overpass"/>
                <a:ea typeface="Overpass"/>
                <a:cs typeface="Overpass"/>
                <a:sym typeface="Overpass"/>
              </a:rPr>
              <a:t>Keystone</a:t>
            </a:r>
            <a:endParaRPr sz="900">
              <a:solidFill>
                <a:schemeClr val="dk1"/>
              </a:solidFill>
              <a:highlight>
                <a:srgbClr val="FFFFFF"/>
              </a:highlight>
              <a:latin typeface="Overpass"/>
              <a:ea typeface="Overpass"/>
              <a:cs typeface="Overpass"/>
              <a:sym typeface="Overpass"/>
            </a:endParaRPr>
          </a:p>
          <a:p>
            <a:pPr indent="-285750" lvl="0" marL="457200" marR="0" rtl="0" algn="l">
              <a:lnSpc>
                <a:spcPct val="140000"/>
              </a:lnSpc>
              <a:spcBef>
                <a:spcPts val="0"/>
              </a:spcBef>
              <a:spcAft>
                <a:spcPts val="0"/>
              </a:spcAft>
              <a:buClr>
                <a:schemeClr val="dk1"/>
              </a:buClr>
              <a:buSzPts val="900"/>
              <a:buFont typeface="Overpass Light"/>
              <a:buChar char="●"/>
            </a:pPr>
            <a:r>
              <a:rPr lang="en" sz="900">
                <a:solidFill>
                  <a:schemeClr val="dk1"/>
                </a:solidFill>
                <a:highlight>
                  <a:srgbClr val="FFFFFF"/>
                </a:highlight>
                <a:latin typeface="Overpass"/>
                <a:ea typeface="Overpass"/>
                <a:cs typeface="Overpass"/>
                <a:sym typeface="Overpass"/>
              </a:rPr>
              <a:t>LDAP</a:t>
            </a:r>
            <a:endParaRPr sz="900">
              <a:solidFill>
                <a:schemeClr val="dk1"/>
              </a:solidFill>
              <a:highlight>
                <a:srgbClr val="FFFFFF"/>
              </a:highlight>
              <a:latin typeface="Overpass"/>
              <a:ea typeface="Overpass"/>
              <a:cs typeface="Overpass"/>
              <a:sym typeface="Overpass"/>
            </a:endParaRPr>
          </a:p>
          <a:p>
            <a:pPr indent="-285750" lvl="0" marL="457200" marR="0" rtl="0" algn="l">
              <a:lnSpc>
                <a:spcPct val="140000"/>
              </a:lnSpc>
              <a:spcBef>
                <a:spcPts val="0"/>
              </a:spcBef>
              <a:spcAft>
                <a:spcPts val="0"/>
              </a:spcAft>
              <a:buClr>
                <a:schemeClr val="dk1"/>
              </a:buClr>
              <a:buSzPts val="900"/>
              <a:buFont typeface="Overpass Light"/>
              <a:buChar char="●"/>
            </a:pPr>
            <a:r>
              <a:rPr lang="en" sz="900">
                <a:solidFill>
                  <a:schemeClr val="dk1"/>
                </a:solidFill>
                <a:highlight>
                  <a:srgbClr val="FFFFFF"/>
                </a:highlight>
                <a:latin typeface="Overpass"/>
                <a:ea typeface="Overpass"/>
                <a:cs typeface="Overpass"/>
                <a:sym typeface="Overpass"/>
              </a:rPr>
              <a:t>OpenID Connect</a:t>
            </a:r>
            <a:endParaRPr sz="900">
              <a:solidFill>
                <a:schemeClr val="dk1"/>
              </a:solidFill>
              <a:highlight>
                <a:srgbClr val="FFFFFF"/>
              </a:highlight>
              <a:latin typeface="Overpass"/>
              <a:ea typeface="Overpass"/>
              <a:cs typeface="Overpass"/>
              <a:sym typeface="Overpass"/>
            </a:endParaRPr>
          </a:p>
          <a:p>
            <a:pPr indent="-285750" lvl="0" marL="457200" marR="0" rtl="0" algn="l">
              <a:lnSpc>
                <a:spcPct val="140000"/>
              </a:lnSpc>
              <a:spcBef>
                <a:spcPts val="0"/>
              </a:spcBef>
              <a:spcAft>
                <a:spcPts val="0"/>
              </a:spcAft>
              <a:buClr>
                <a:schemeClr val="dk1"/>
              </a:buClr>
              <a:buSzPts val="900"/>
              <a:buFont typeface="Overpass Light"/>
              <a:buChar char="●"/>
            </a:pPr>
            <a:r>
              <a:rPr lang="en" sz="900">
                <a:solidFill>
                  <a:schemeClr val="dk1"/>
                </a:solidFill>
                <a:highlight>
                  <a:srgbClr val="FFFFFF"/>
                </a:highlight>
                <a:latin typeface="Overpass"/>
                <a:ea typeface="Overpass"/>
                <a:cs typeface="Overpass"/>
                <a:sym typeface="Overpass"/>
              </a:rPr>
              <a:t>Request Header</a:t>
            </a:r>
            <a:endParaRPr sz="900">
              <a:solidFill>
                <a:schemeClr val="dk1"/>
              </a:solidFill>
              <a:highlight>
                <a:srgbClr val="FFFFFF"/>
              </a:highlight>
              <a:latin typeface="Overpass"/>
              <a:ea typeface="Overpass"/>
              <a:cs typeface="Overpass"/>
              <a:sym typeface="Overpass"/>
            </a:endParaRPr>
          </a:p>
          <a:p>
            <a:pPr indent="0" lvl="0" marL="0" marR="0" rtl="0" algn="l">
              <a:lnSpc>
                <a:spcPct val="115000"/>
              </a:lnSpc>
              <a:spcBef>
                <a:spcPts val="0"/>
              </a:spcBef>
              <a:spcAft>
                <a:spcPts val="0"/>
              </a:spcAft>
              <a:buNone/>
            </a:pPr>
            <a:r>
              <a:t/>
            </a:r>
            <a:endParaRPr sz="900">
              <a:solidFill>
                <a:schemeClr val="dk1"/>
              </a:solidFill>
              <a:latin typeface="Overpass"/>
              <a:ea typeface="Overpass"/>
              <a:cs typeface="Overpass"/>
              <a:sym typeface="Overpass"/>
            </a:endParaRPr>
          </a:p>
          <a:p>
            <a:pPr indent="0" lvl="0" marL="0" marR="0" rtl="0" algn="l">
              <a:lnSpc>
                <a:spcPct val="115000"/>
              </a:lnSpc>
              <a:spcBef>
                <a:spcPts val="1000"/>
              </a:spcBef>
              <a:spcAft>
                <a:spcPts val="1000"/>
              </a:spcAft>
              <a:buNone/>
            </a:pPr>
            <a:r>
              <a:t/>
            </a:r>
            <a:endParaRPr b="1" sz="1200">
              <a:solidFill>
                <a:schemeClr val="dk1"/>
              </a:solidFill>
              <a:latin typeface="Overpass"/>
              <a:ea typeface="Overpass"/>
              <a:cs typeface="Overpass"/>
              <a:sym typeface="Overpass"/>
            </a:endParaRPr>
          </a:p>
        </p:txBody>
      </p:sp>
      <p:sp>
        <p:nvSpPr>
          <p:cNvPr id="3879" name="Google Shape;3879;p408"/>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Configuring Authentication </a:t>
            </a:r>
            <a:r>
              <a:rPr b="1" lang="en">
                <a:solidFill>
                  <a:srgbClr val="666666"/>
                </a:solidFill>
                <a:latin typeface="Overpass"/>
                <a:ea typeface="Overpass"/>
                <a:cs typeface="Overpass"/>
                <a:sym typeface="Overpass"/>
              </a:rPr>
              <a:t>for your desired Identity Providers</a:t>
            </a:r>
            <a:endParaRPr b="1">
              <a:solidFill>
                <a:srgbClr val="666666"/>
              </a:solidFill>
              <a:latin typeface="Overpass"/>
              <a:ea typeface="Overpass"/>
              <a:cs typeface="Overpass"/>
              <a:sym typeface="Overpass"/>
            </a:endParaRPr>
          </a:p>
        </p:txBody>
      </p:sp>
      <p:sp>
        <p:nvSpPr>
          <p:cNvPr id="3880" name="Google Shape;3880;p408"/>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pic>
        <p:nvPicPr>
          <p:cNvPr id="3881" name="Google Shape;3881;p408"/>
          <p:cNvPicPr preferRelativeResize="0"/>
          <p:nvPr/>
        </p:nvPicPr>
        <p:blipFill rotWithShape="1">
          <a:blip r:embed="rId4">
            <a:alphaModFix/>
          </a:blip>
          <a:srcRect b="0" l="0" r="25622" t="0"/>
          <a:stretch/>
        </p:blipFill>
        <p:spPr>
          <a:xfrm>
            <a:off x="5936525" y="2531775"/>
            <a:ext cx="3116350" cy="2513976"/>
          </a:xfrm>
          <a:prstGeom prst="rect">
            <a:avLst/>
          </a:prstGeom>
          <a:noFill/>
          <a:ln>
            <a:noFill/>
          </a:ln>
          <a:effectLst>
            <a:outerShdw blurRad="71438" rotWithShape="0" algn="bl" dir="5400000" dist="85725">
              <a:srgbClr val="666666">
                <a:alpha val="50000"/>
              </a:srgbClr>
            </a:outerShdw>
          </a:effectLst>
        </p:spPr>
      </p:pic>
      <p:cxnSp>
        <p:nvCxnSpPr>
          <p:cNvPr id="3882" name="Google Shape;3882;p408"/>
          <p:cNvCxnSpPr/>
          <p:nvPr/>
        </p:nvCxnSpPr>
        <p:spPr>
          <a:xfrm rot="10800000">
            <a:off x="2123150" y="2021550"/>
            <a:ext cx="2238600" cy="1327500"/>
          </a:xfrm>
          <a:prstGeom prst="straightConnector1">
            <a:avLst/>
          </a:prstGeom>
          <a:noFill/>
          <a:ln cap="flat" cmpd="sng" w="9525">
            <a:solidFill>
              <a:srgbClr val="0089DD"/>
            </a:solidFill>
            <a:prstDash val="dot"/>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6" name="Shape 3886"/>
        <p:cNvGrpSpPr/>
        <p:nvPr/>
      </p:nvGrpSpPr>
      <p:grpSpPr>
        <a:xfrm>
          <a:off x="0" y="0"/>
          <a:ext cx="0" cy="0"/>
          <a:chOff x="0" y="0"/>
          <a:chExt cx="0" cy="0"/>
        </a:xfrm>
      </p:grpSpPr>
      <p:sp>
        <p:nvSpPr>
          <p:cNvPr id="3887" name="Google Shape;3887;p4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ADMINISTRATION MADE EASY</a:t>
            </a:r>
            <a:endParaRPr/>
          </a:p>
        </p:txBody>
      </p:sp>
      <p:pic>
        <p:nvPicPr>
          <p:cNvPr id="3888" name="Google Shape;3888;p409"/>
          <p:cNvPicPr preferRelativeResize="0"/>
          <p:nvPr/>
        </p:nvPicPr>
        <p:blipFill rotWithShape="1">
          <a:blip r:embed="rId3">
            <a:alphaModFix/>
          </a:blip>
          <a:srcRect b="1018" l="0" r="0" t="1009"/>
          <a:stretch/>
        </p:blipFill>
        <p:spPr>
          <a:xfrm>
            <a:off x="3482036" y="1168399"/>
            <a:ext cx="5533092" cy="3388100"/>
          </a:xfrm>
          <a:prstGeom prst="rect">
            <a:avLst/>
          </a:prstGeom>
          <a:noFill/>
          <a:ln>
            <a:noFill/>
          </a:ln>
          <a:effectLst>
            <a:outerShdw blurRad="71438" rotWithShape="0" algn="bl" dir="5400000" dist="85725">
              <a:srgbClr val="666666">
                <a:alpha val="50000"/>
              </a:srgbClr>
            </a:outerShdw>
          </a:effectLst>
        </p:spPr>
      </p:pic>
      <p:sp>
        <p:nvSpPr>
          <p:cNvPr id="3889" name="Google Shape;3889;p409"/>
          <p:cNvSpPr txBox="1"/>
          <p:nvPr/>
        </p:nvSpPr>
        <p:spPr>
          <a:xfrm>
            <a:off x="249200" y="1549400"/>
            <a:ext cx="2859900" cy="144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Build and deploy Serverless applications using an event-driven infrastructure on OpenShift</a:t>
            </a:r>
            <a:endParaRPr sz="900">
              <a:solidFill>
                <a:schemeClr val="dk1"/>
              </a:solidFill>
              <a:highlight>
                <a:srgbClr val="FFFFFF"/>
              </a:highlight>
              <a:latin typeface="Overpass"/>
              <a:ea typeface="Overpass"/>
              <a:cs typeface="Overpass"/>
              <a:sym typeface="Overpass"/>
            </a:endParaRPr>
          </a:p>
          <a:p>
            <a:pPr indent="0" lvl="0" marL="0" marR="0" rtl="0" algn="l">
              <a:lnSpc>
                <a:spcPct val="115000"/>
              </a:lnSpc>
              <a:spcBef>
                <a:spcPts val="1000"/>
              </a:spcBef>
              <a:spcAft>
                <a:spcPts val="0"/>
              </a:spcAft>
              <a:buNone/>
            </a:pPr>
            <a:r>
              <a:t/>
            </a:r>
            <a:endParaRPr sz="900">
              <a:solidFill>
                <a:schemeClr val="dk1"/>
              </a:solidFill>
              <a:latin typeface="Overpass"/>
              <a:ea typeface="Overpass"/>
              <a:cs typeface="Overpass"/>
              <a:sym typeface="Overpass"/>
            </a:endParaRPr>
          </a:p>
          <a:p>
            <a:pPr indent="0" lvl="0" marL="0" marR="0" rtl="0" algn="l">
              <a:lnSpc>
                <a:spcPct val="115000"/>
              </a:lnSpc>
              <a:spcBef>
                <a:spcPts val="1000"/>
              </a:spcBef>
              <a:spcAft>
                <a:spcPts val="1000"/>
              </a:spcAft>
              <a:buNone/>
            </a:pPr>
            <a:r>
              <a:t/>
            </a:r>
            <a:endParaRPr b="1" sz="1200">
              <a:solidFill>
                <a:schemeClr val="dk1"/>
              </a:solidFill>
              <a:latin typeface="Overpass"/>
              <a:ea typeface="Overpass"/>
              <a:cs typeface="Overpass"/>
              <a:sym typeface="Overpass"/>
            </a:endParaRPr>
          </a:p>
        </p:txBody>
      </p:sp>
      <p:sp>
        <p:nvSpPr>
          <p:cNvPr id="3890" name="Google Shape;3890;p409"/>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Knative</a:t>
            </a:r>
            <a:r>
              <a:rPr lang="en" sz="2600">
                <a:latin typeface="Overpass Light"/>
                <a:ea typeface="Overpass Light"/>
                <a:cs typeface="Overpass Light"/>
                <a:sym typeface="Overpass Light"/>
              </a:rPr>
              <a:t> on OpenShift Serverless </a:t>
            </a:r>
            <a:r>
              <a:rPr b="1" lang="en">
                <a:solidFill>
                  <a:srgbClr val="666666"/>
                </a:solidFill>
                <a:latin typeface="Overpass"/>
                <a:ea typeface="Overpass"/>
                <a:cs typeface="Overpass"/>
                <a:sym typeface="Overpass"/>
              </a:rPr>
              <a:t>via Knative Operators</a:t>
            </a:r>
            <a:endParaRPr b="1">
              <a:solidFill>
                <a:srgbClr val="666666"/>
              </a:solidFill>
              <a:latin typeface="Overpass"/>
              <a:ea typeface="Overpass"/>
              <a:cs typeface="Overpass"/>
              <a:sym typeface="Overpass"/>
            </a:endParaRPr>
          </a:p>
        </p:txBody>
      </p:sp>
      <p:sp>
        <p:nvSpPr>
          <p:cNvPr id="3891" name="Google Shape;3891;p409"/>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pic>
        <p:nvPicPr>
          <p:cNvPr id="3892" name="Google Shape;3892;p409"/>
          <p:cNvPicPr preferRelativeResize="0"/>
          <p:nvPr/>
        </p:nvPicPr>
        <p:blipFill rotWithShape="1">
          <a:blip r:embed="rId4">
            <a:alphaModFix/>
          </a:blip>
          <a:srcRect b="32084" l="0" r="42726" t="-218"/>
          <a:stretch/>
        </p:blipFill>
        <p:spPr>
          <a:xfrm>
            <a:off x="2480975" y="2771550"/>
            <a:ext cx="2973849" cy="2137050"/>
          </a:xfrm>
          <a:prstGeom prst="rect">
            <a:avLst/>
          </a:prstGeom>
          <a:noFill/>
          <a:ln>
            <a:noFill/>
          </a:ln>
          <a:effectLst>
            <a:outerShdw blurRad="71438" rotWithShape="0" algn="bl" dir="5400000" dist="85725">
              <a:srgbClr val="666666">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34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43" name="Google Shape;2443;p347"/>
          <p:cNvSpPr txBox="1"/>
          <p:nvPr>
            <p:ph type="title"/>
          </p:nvPr>
        </p:nvSpPr>
        <p:spPr>
          <a:xfrm>
            <a:off x="826650" y="628500"/>
            <a:ext cx="7490700" cy="49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The New Platform Boundary</a:t>
            </a:r>
            <a:endParaRPr sz="2400">
              <a:solidFill>
                <a:srgbClr val="FFFFFF"/>
              </a:solidFill>
              <a:latin typeface="Overpass"/>
              <a:ea typeface="Overpass"/>
              <a:cs typeface="Overpass"/>
              <a:sym typeface="Overpass"/>
            </a:endParaRPr>
          </a:p>
        </p:txBody>
      </p:sp>
      <p:sp>
        <p:nvSpPr>
          <p:cNvPr id="2444" name="Google Shape;2444;p347"/>
          <p:cNvSpPr txBox="1"/>
          <p:nvPr>
            <p:ph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OpenShift 4 is aware of the entire infrastructure and</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brings the Operating System under management</a:t>
            </a:r>
            <a:endParaRPr sz="1600">
              <a:solidFill>
                <a:srgbClr val="FFFFFF"/>
              </a:solidFill>
              <a:latin typeface="Overpass"/>
              <a:ea typeface="Overpass"/>
              <a:cs typeface="Overpass"/>
              <a:sym typeface="Overpass"/>
            </a:endParaRPr>
          </a:p>
        </p:txBody>
      </p:sp>
      <p:sp>
        <p:nvSpPr>
          <p:cNvPr id="2445" name="Google Shape;2445;p347"/>
          <p:cNvSpPr/>
          <p:nvPr/>
        </p:nvSpPr>
        <p:spPr>
          <a:xfrm>
            <a:off x="3336518" y="2310562"/>
            <a:ext cx="2506200" cy="499200"/>
          </a:xfrm>
          <a:prstGeom prst="rect">
            <a:avLst/>
          </a:prstGeom>
          <a:solidFill>
            <a:srgbClr val="CC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AUTOMATED OPERATIONS</a:t>
            </a:r>
            <a:endParaRPr sz="1200">
              <a:latin typeface="Overpass"/>
              <a:ea typeface="Overpass"/>
              <a:cs typeface="Overpass"/>
              <a:sym typeface="Overpass"/>
            </a:endParaRPr>
          </a:p>
        </p:txBody>
      </p:sp>
      <p:sp>
        <p:nvSpPr>
          <p:cNvPr id="2446" name="Google Shape;2446;p347"/>
          <p:cNvSpPr/>
          <p:nvPr/>
        </p:nvSpPr>
        <p:spPr>
          <a:xfrm>
            <a:off x="3336530" y="2874238"/>
            <a:ext cx="2506200" cy="499200"/>
          </a:xfrm>
          <a:prstGeom prst="rect">
            <a:avLst/>
          </a:prstGeom>
          <a:solidFill>
            <a:srgbClr val="326CE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KUBERNETES</a:t>
            </a:r>
            <a:endParaRPr sz="1200">
              <a:latin typeface="Overpass"/>
              <a:ea typeface="Overpass"/>
              <a:cs typeface="Overpass"/>
              <a:sym typeface="Overpass"/>
            </a:endParaRPr>
          </a:p>
        </p:txBody>
      </p:sp>
      <p:sp>
        <p:nvSpPr>
          <p:cNvPr id="2447" name="Google Shape;2447;p347"/>
          <p:cNvSpPr/>
          <p:nvPr/>
        </p:nvSpPr>
        <p:spPr>
          <a:xfrm>
            <a:off x="3335763" y="3439387"/>
            <a:ext cx="2506200" cy="499200"/>
          </a:xfrm>
          <a:prstGeom prst="rect">
            <a:avLst/>
          </a:prstGeom>
          <a:solidFill>
            <a:srgbClr val="CC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RHEL  or  RHEL CoreOS</a:t>
            </a:r>
            <a:endParaRPr sz="1200">
              <a:latin typeface="Overpass"/>
              <a:ea typeface="Overpass"/>
              <a:cs typeface="Overpass"/>
              <a:sym typeface="Overpass"/>
            </a:endParaRPr>
          </a:p>
        </p:txBody>
      </p:sp>
      <p:sp>
        <p:nvSpPr>
          <p:cNvPr id="2448" name="Google Shape;2448;p347"/>
          <p:cNvSpPr txBox="1"/>
          <p:nvPr>
            <p:ph idx="4294967295" type="body"/>
          </p:nvPr>
        </p:nvSpPr>
        <p:spPr>
          <a:xfrm>
            <a:off x="45300" y="2175834"/>
            <a:ext cx="2674500" cy="1693800"/>
          </a:xfrm>
          <a:prstGeom prst="rect">
            <a:avLst/>
          </a:prstGeom>
        </p:spPr>
        <p:txBody>
          <a:bodyPr anchorCtr="0" anchor="t" bIns="0" lIns="0" spcFirstLastPara="1" rIns="0" wrap="square" tIns="0">
            <a:noAutofit/>
          </a:bodyPr>
          <a:lstStyle/>
          <a:p>
            <a:pPr indent="0" lvl="0" marL="0" rtl="0" algn="r">
              <a:lnSpc>
                <a:spcPct val="114000"/>
              </a:lnSpc>
              <a:spcBef>
                <a:spcPts val="0"/>
              </a:spcBef>
              <a:spcAft>
                <a:spcPts val="0"/>
              </a:spcAft>
              <a:buNone/>
            </a:pPr>
            <a:r>
              <a:rPr b="1" lang="en" sz="1200">
                <a:solidFill>
                  <a:srgbClr val="FFFFFF"/>
                </a:solidFill>
                <a:latin typeface="Overpass"/>
                <a:ea typeface="Overpass"/>
                <a:cs typeface="Overpass"/>
                <a:sym typeface="Overpass"/>
              </a:rPr>
              <a:t>OpenShift &amp; Kubernetes</a:t>
            </a:r>
            <a:endParaRPr b="1" sz="1200">
              <a:solidFill>
                <a:srgbClr val="FFFFFF"/>
              </a:solidFill>
              <a:latin typeface="Overpass"/>
              <a:ea typeface="Overpass"/>
              <a:cs typeface="Overpass"/>
              <a:sym typeface="Overpass"/>
            </a:endParaRPr>
          </a:p>
          <a:p>
            <a:pPr indent="0" lvl="0" marL="0" rtl="0" algn="r">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certificates &amp; security settings</a:t>
            </a:r>
            <a:endParaRPr sz="1200">
              <a:solidFill>
                <a:srgbClr val="FFFFFF"/>
              </a:solidFill>
              <a:latin typeface="Overpass Light"/>
              <a:ea typeface="Overpass Light"/>
              <a:cs typeface="Overpass Light"/>
              <a:sym typeface="Overpass Light"/>
            </a:endParaRPr>
          </a:p>
          <a:p>
            <a:pPr indent="0" lvl="0" marL="0" rtl="0" algn="r">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container runtime config</a:t>
            </a:r>
            <a:endParaRPr sz="1200">
              <a:solidFill>
                <a:srgbClr val="FFFFFF"/>
              </a:solidFill>
              <a:latin typeface="Overpass Light"/>
              <a:ea typeface="Overpass Light"/>
              <a:cs typeface="Overpass Light"/>
              <a:sym typeface="Overpass Light"/>
            </a:endParaRPr>
          </a:p>
          <a:p>
            <a:pPr indent="0" lvl="0" marL="0" rtl="0" algn="r">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allowed maintenance windows</a:t>
            </a:r>
            <a:endParaRPr sz="1200">
              <a:solidFill>
                <a:srgbClr val="FFFFFF"/>
              </a:solidFill>
              <a:latin typeface="Overpass Light"/>
              <a:ea typeface="Overpass Light"/>
              <a:cs typeface="Overpass Light"/>
              <a:sym typeface="Overpass Light"/>
            </a:endParaRPr>
          </a:p>
          <a:p>
            <a:pPr indent="0" lvl="0" marL="0" rtl="0" algn="r">
              <a:lnSpc>
                <a:spcPct val="150000"/>
              </a:lnSpc>
              <a:spcBef>
                <a:spcPts val="100"/>
              </a:spcBef>
              <a:spcAft>
                <a:spcPts val="100"/>
              </a:spcAft>
              <a:buNone/>
            </a:pPr>
            <a:r>
              <a:rPr lang="en" sz="1200">
                <a:solidFill>
                  <a:srgbClr val="FFFFFF"/>
                </a:solidFill>
                <a:latin typeface="Overpass Light"/>
                <a:ea typeface="Overpass Light"/>
                <a:cs typeface="Overpass Light"/>
                <a:sym typeface="Overpass Light"/>
              </a:rPr>
              <a:t>software defined networking</a:t>
            </a:r>
            <a:endParaRPr sz="1200">
              <a:solidFill>
                <a:srgbClr val="FFFFFF"/>
              </a:solidFill>
              <a:latin typeface="Overpass Light"/>
              <a:ea typeface="Overpass Light"/>
              <a:cs typeface="Overpass Light"/>
              <a:sym typeface="Overpass Light"/>
            </a:endParaRPr>
          </a:p>
        </p:txBody>
      </p:sp>
      <p:sp>
        <p:nvSpPr>
          <p:cNvPr id="2449" name="Google Shape;2449;p347"/>
          <p:cNvSpPr/>
          <p:nvPr/>
        </p:nvSpPr>
        <p:spPr>
          <a:xfrm>
            <a:off x="6075427" y="2570419"/>
            <a:ext cx="130200" cy="11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0" name="Google Shape;2450;p347"/>
          <p:cNvCxnSpPr/>
          <p:nvPr/>
        </p:nvCxnSpPr>
        <p:spPr>
          <a:xfrm rot="10800000">
            <a:off x="6138275" y="2591037"/>
            <a:ext cx="0" cy="1352100"/>
          </a:xfrm>
          <a:prstGeom prst="straightConnector1">
            <a:avLst/>
          </a:prstGeom>
          <a:noFill/>
          <a:ln cap="flat" cmpd="sng" w="28575">
            <a:solidFill>
              <a:srgbClr val="FFFFFF"/>
            </a:solidFill>
            <a:prstDash val="solid"/>
            <a:round/>
            <a:headEnd len="med" w="med" type="none"/>
            <a:tailEnd len="med" w="med" type="none"/>
          </a:ln>
        </p:spPr>
      </p:cxnSp>
      <p:sp>
        <p:nvSpPr>
          <p:cNvPr id="2451" name="Google Shape;2451;p347"/>
          <p:cNvSpPr/>
          <p:nvPr/>
        </p:nvSpPr>
        <p:spPr>
          <a:xfrm rot="10800000">
            <a:off x="2951227" y="3575412"/>
            <a:ext cx="130200" cy="11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2" name="Google Shape;2452;p347"/>
          <p:cNvCxnSpPr/>
          <p:nvPr/>
        </p:nvCxnSpPr>
        <p:spPr>
          <a:xfrm>
            <a:off x="3018575" y="2323512"/>
            <a:ext cx="0" cy="1344000"/>
          </a:xfrm>
          <a:prstGeom prst="straightConnector1">
            <a:avLst/>
          </a:prstGeom>
          <a:noFill/>
          <a:ln cap="flat" cmpd="sng" w="28575">
            <a:solidFill>
              <a:srgbClr val="FFFFFF"/>
            </a:solidFill>
            <a:prstDash val="solid"/>
            <a:round/>
            <a:headEnd len="med" w="med" type="none"/>
            <a:tailEnd len="med" w="med" type="none"/>
          </a:ln>
        </p:spPr>
      </p:cxnSp>
      <p:sp>
        <p:nvSpPr>
          <p:cNvPr id="2453" name="Google Shape;2453;p347"/>
          <p:cNvSpPr txBox="1"/>
          <p:nvPr>
            <p:ph idx="4294967295" type="body"/>
          </p:nvPr>
        </p:nvSpPr>
        <p:spPr>
          <a:xfrm>
            <a:off x="6446400" y="2517197"/>
            <a:ext cx="2674500" cy="1563300"/>
          </a:xfrm>
          <a:prstGeom prst="rect">
            <a:avLst/>
          </a:prstGeom>
        </p:spPr>
        <p:txBody>
          <a:bodyPr anchorCtr="0" anchor="b" bIns="0" lIns="0" spcFirstLastPara="1" rIns="0" wrap="square" tIns="0">
            <a:noAutofit/>
          </a:bodyPr>
          <a:lstStyle/>
          <a:p>
            <a:pPr indent="0" lvl="0" marL="0" rtl="0" algn="l">
              <a:lnSpc>
                <a:spcPct val="150000"/>
              </a:lnSpc>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kernel modules</a:t>
            </a:r>
            <a:endParaRPr sz="1200">
              <a:solidFill>
                <a:srgbClr val="FFFFFF"/>
              </a:solidFill>
              <a:latin typeface="Overpass Light"/>
              <a:ea typeface="Overpass Light"/>
              <a:cs typeface="Overpass Light"/>
              <a:sym typeface="Overpass Light"/>
            </a:endParaRPr>
          </a:p>
          <a:p>
            <a:pPr indent="0" lvl="0" marL="0" rtl="0" algn="l">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device drivers</a:t>
            </a:r>
            <a:endParaRPr sz="1200">
              <a:solidFill>
                <a:srgbClr val="FFFFFF"/>
              </a:solidFill>
              <a:latin typeface="Overpass Light"/>
              <a:ea typeface="Overpass Light"/>
              <a:cs typeface="Overpass Light"/>
              <a:sym typeface="Overpass Light"/>
            </a:endParaRPr>
          </a:p>
          <a:p>
            <a:pPr indent="0" lvl="0" marL="0" rtl="0" algn="l">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network interfaces</a:t>
            </a:r>
            <a:endParaRPr sz="1200">
              <a:solidFill>
                <a:srgbClr val="FFFFFF"/>
              </a:solidFill>
              <a:latin typeface="Overpass Light"/>
              <a:ea typeface="Overpass Light"/>
              <a:cs typeface="Overpass Light"/>
              <a:sym typeface="Overpass Light"/>
            </a:endParaRPr>
          </a:p>
          <a:p>
            <a:pPr indent="0" lvl="0" marL="0" rtl="0" algn="l">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security groups</a:t>
            </a:r>
            <a:endParaRPr sz="1200">
              <a:solidFill>
                <a:srgbClr val="FFFFFF"/>
              </a:solidFill>
              <a:latin typeface="Overpass Light"/>
              <a:ea typeface="Overpass Light"/>
              <a:cs typeface="Overpass Light"/>
              <a:sym typeface="Overpass Light"/>
            </a:endParaRPr>
          </a:p>
          <a:p>
            <a:pPr indent="0" lvl="0" marL="0" rtl="0" algn="l">
              <a:lnSpc>
                <a:spcPct val="150000"/>
              </a:lnSpc>
              <a:spcBef>
                <a:spcPts val="100"/>
              </a:spcBef>
              <a:spcAft>
                <a:spcPts val="100"/>
              </a:spcAft>
              <a:buNone/>
            </a:pPr>
            <a:r>
              <a:rPr b="1" lang="en" sz="1200">
                <a:solidFill>
                  <a:srgbClr val="FFFFFF"/>
                </a:solidFill>
                <a:latin typeface="Overpass"/>
                <a:ea typeface="Overpass"/>
                <a:cs typeface="Overpass"/>
                <a:sym typeface="Overpass"/>
              </a:rPr>
              <a:t>Nodes &amp; Operating System</a:t>
            </a:r>
            <a:endParaRPr b="1" sz="1200">
              <a:solidFill>
                <a:srgbClr val="FFFFFF"/>
              </a:solidFill>
              <a:latin typeface="Overpass"/>
              <a:ea typeface="Overpass"/>
              <a:cs typeface="Overpass"/>
              <a:sym typeface="Overpas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6" name="Shape 3896"/>
        <p:cNvGrpSpPr/>
        <p:nvPr/>
      </p:nvGrpSpPr>
      <p:grpSpPr>
        <a:xfrm>
          <a:off x="0" y="0"/>
          <a:ext cx="0" cy="0"/>
          <a:chOff x="0" y="0"/>
          <a:chExt cx="0" cy="0"/>
        </a:xfrm>
      </p:grpSpPr>
      <p:sp>
        <p:nvSpPr>
          <p:cNvPr id="3897" name="Google Shape;3897;p41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sz="900">
                <a:solidFill>
                  <a:srgbClr val="C5000B"/>
                </a:solidFill>
              </a:rPr>
              <a:t>SCALING YOUR CLUSTER</a:t>
            </a:r>
            <a:endParaRPr sz="900">
              <a:solidFill>
                <a:srgbClr val="C5000B"/>
              </a:solidFill>
            </a:endParaRPr>
          </a:p>
        </p:txBody>
      </p:sp>
      <p:sp>
        <p:nvSpPr>
          <p:cNvPr id="3898" name="Google Shape;3898;p410"/>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Scaling Your Cluster </a:t>
            </a:r>
            <a:r>
              <a:rPr b="1" lang="en">
                <a:solidFill>
                  <a:srgbClr val="666666"/>
                </a:solidFill>
                <a:latin typeface="Overpass"/>
                <a:ea typeface="Overpass"/>
                <a:cs typeface="Overpass"/>
                <a:sym typeface="Overpass"/>
              </a:rPr>
              <a:t>with the Machine Autoscaler</a:t>
            </a:r>
            <a:endParaRPr b="1">
              <a:solidFill>
                <a:srgbClr val="666666"/>
              </a:solidFill>
              <a:latin typeface="Overpass"/>
              <a:ea typeface="Overpass"/>
              <a:cs typeface="Overpass"/>
              <a:sym typeface="Overpass"/>
            </a:endParaRPr>
          </a:p>
        </p:txBody>
      </p:sp>
      <p:sp>
        <p:nvSpPr>
          <p:cNvPr id="3899" name="Google Shape;3899;p410"/>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pic>
        <p:nvPicPr>
          <p:cNvPr id="3900" name="Google Shape;3900;p410"/>
          <p:cNvPicPr preferRelativeResize="0"/>
          <p:nvPr/>
        </p:nvPicPr>
        <p:blipFill rotWithShape="1">
          <a:blip r:embed="rId3">
            <a:alphaModFix/>
          </a:blip>
          <a:srcRect b="6803" l="0" r="0" t="0"/>
          <a:stretch/>
        </p:blipFill>
        <p:spPr>
          <a:xfrm>
            <a:off x="3141125" y="1255675"/>
            <a:ext cx="5875951" cy="3307501"/>
          </a:xfrm>
          <a:prstGeom prst="rect">
            <a:avLst/>
          </a:prstGeom>
          <a:noFill/>
          <a:ln>
            <a:noFill/>
          </a:ln>
          <a:effectLst>
            <a:outerShdw blurRad="71438" rotWithShape="0" algn="bl" dir="5400000" dist="85725">
              <a:srgbClr val="666666">
                <a:alpha val="50000"/>
              </a:srgbClr>
            </a:outerShdw>
          </a:effectLst>
        </p:spPr>
      </p:pic>
      <p:sp>
        <p:nvSpPr>
          <p:cNvPr id="3901" name="Google Shape;3901;p410"/>
          <p:cNvSpPr txBox="1"/>
          <p:nvPr/>
        </p:nvSpPr>
        <p:spPr>
          <a:xfrm>
            <a:off x="176500" y="1359575"/>
            <a:ext cx="2869800" cy="330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Machine Autoscaler </a:t>
            </a:r>
            <a:r>
              <a:rPr lang="en" sz="1200">
                <a:solidFill>
                  <a:schemeClr val="dk1"/>
                </a:solidFill>
                <a:latin typeface="Overpass Light"/>
                <a:ea typeface="Overpass Light"/>
                <a:cs typeface="Overpass Light"/>
                <a:sym typeface="Overpass Light"/>
              </a:rPr>
              <a:t>adjusts the number of Machines in the MachineSets being deployed in your cluster.</a:t>
            </a:r>
            <a:endParaRPr sz="1000">
              <a:solidFill>
                <a:schemeClr val="dk1"/>
              </a:solidFill>
              <a:latin typeface="Overpass Light"/>
              <a:ea typeface="Overpass Light"/>
              <a:cs typeface="Overpass Light"/>
              <a:sym typeface="Overpass Light"/>
            </a:endParaRPr>
          </a:p>
          <a:p>
            <a:pPr indent="-304800" lvl="0" marL="457200" rtl="0" algn="l">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Increase Machines when the cluster runs out of resources to support more deployments. </a:t>
            </a:r>
            <a:endParaRPr sz="1200">
              <a:solidFill>
                <a:schemeClr val="dk1"/>
              </a:solidFill>
              <a:latin typeface="Overpass Light"/>
              <a:ea typeface="Overpass Light"/>
              <a:cs typeface="Overpass Light"/>
              <a:sym typeface="Overpass Light"/>
            </a:endParaRPr>
          </a:p>
          <a:p>
            <a:pPr indent="-304800" lvl="0" marL="457200" rtl="0" algn="l">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Any changes such as the minimum or maximum number of instances, are immediately applied to the MachineSet that MachineAutoscalers target.</a:t>
            </a:r>
            <a:endParaRPr sz="1200">
              <a:solidFill>
                <a:schemeClr val="dk1"/>
              </a:solidFill>
              <a:latin typeface="Overpass Light"/>
              <a:ea typeface="Overpass Light"/>
              <a:cs typeface="Overpass Light"/>
              <a:sym typeface="Overpass Light"/>
            </a:endParaRPr>
          </a:p>
          <a:p>
            <a:pPr indent="0" lvl="0" marL="0" marR="0" rtl="0" algn="l">
              <a:lnSpc>
                <a:spcPct val="115000"/>
              </a:lnSpc>
              <a:spcBef>
                <a:spcPts val="1000"/>
              </a:spcBef>
              <a:spcAft>
                <a:spcPts val="1000"/>
              </a:spcAft>
              <a:buClr>
                <a:srgbClr val="000000"/>
              </a:buClr>
              <a:buSzPts val="1100"/>
              <a:buFont typeface="Arial"/>
              <a:buNone/>
            </a:pPr>
            <a:r>
              <a:t/>
            </a:r>
            <a:endParaRPr b="1" sz="1200">
              <a:solidFill>
                <a:schemeClr val="dk1"/>
              </a:solidFill>
              <a:latin typeface="Overpass"/>
              <a:ea typeface="Overpass"/>
              <a:cs typeface="Overpass"/>
              <a:sym typeface="Overpas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5" name="Shape 3905"/>
        <p:cNvGrpSpPr/>
        <p:nvPr/>
      </p:nvGrpSpPr>
      <p:grpSpPr>
        <a:xfrm>
          <a:off x="0" y="0"/>
          <a:ext cx="0" cy="0"/>
          <a:chOff x="0" y="0"/>
          <a:chExt cx="0" cy="0"/>
        </a:xfrm>
      </p:grpSpPr>
      <p:pic>
        <p:nvPicPr>
          <p:cNvPr id="3906" name="Google Shape;3906;p411"/>
          <p:cNvPicPr preferRelativeResize="0"/>
          <p:nvPr/>
        </p:nvPicPr>
        <p:blipFill rotWithShape="1">
          <a:blip r:embed="rId3">
            <a:alphaModFix/>
          </a:blip>
          <a:srcRect b="2077" l="0" r="0" t="-48"/>
          <a:stretch/>
        </p:blipFill>
        <p:spPr>
          <a:xfrm>
            <a:off x="3329636" y="1244599"/>
            <a:ext cx="5533092" cy="3388100"/>
          </a:xfrm>
          <a:prstGeom prst="rect">
            <a:avLst/>
          </a:prstGeom>
          <a:noFill/>
          <a:ln>
            <a:noFill/>
          </a:ln>
          <a:effectLst>
            <a:outerShdw blurRad="71438" rotWithShape="0" algn="bl" dir="5400000" dist="85725">
              <a:srgbClr val="666666">
                <a:alpha val="50000"/>
              </a:srgbClr>
            </a:outerShdw>
          </a:effectLst>
        </p:spPr>
      </p:pic>
      <p:pic>
        <p:nvPicPr>
          <p:cNvPr id="3907" name="Google Shape;3907;p411"/>
          <p:cNvPicPr preferRelativeResize="0"/>
          <p:nvPr/>
        </p:nvPicPr>
        <p:blipFill rotWithShape="1">
          <a:blip r:embed="rId4">
            <a:alphaModFix/>
          </a:blip>
          <a:srcRect b="26724" l="0" r="24857" t="-346"/>
          <a:stretch/>
        </p:blipFill>
        <p:spPr>
          <a:xfrm>
            <a:off x="674276" y="3045925"/>
            <a:ext cx="2783714" cy="1718424"/>
          </a:xfrm>
          <a:prstGeom prst="rect">
            <a:avLst/>
          </a:prstGeom>
          <a:noFill/>
          <a:ln>
            <a:noFill/>
          </a:ln>
          <a:effectLst>
            <a:outerShdw blurRad="71438" rotWithShape="0" algn="bl" dir="5400000" dist="85725">
              <a:srgbClr val="666666">
                <a:alpha val="50000"/>
              </a:srgbClr>
            </a:outerShdw>
          </a:effectLst>
        </p:spPr>
      </p:pic>
      <p:sp>
        <p:nvSpPr>
          <p:cNvPr id="3908" name="Google Shape;3908;p4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ADMINISTRATION MADE EASY</a:t>
            </a:r>
            <a:endParaRPr/>
          </a:p>
        </p:txBody>
      </p:sp>
      <p:sp>
        <p:nvSpPr>
          <p:cNvPr id="3909" name="Google Shape;3909;p411"/>
          <p:cNvSpPr txBox="1"/>
          <p:nvPr/>
        </p:nvSpPr>
        <p:spPr>
          <a:xfrm>
            <a:off x="249200" y="1212174"/>
            <a:ext cx="3004200" cy="144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Overpass"/>
                <a:ea typeface="Overpass"/>
                <a:cs typeface="Overpass"/>
                <a:sym typeface="Overpass"/>
              </a:rPr>
              <a:t>Explore and manage various Kubernetes APIs interactively</a:t>
            </a:r>
            <a:endParaRPr b="1" sz="1200">
              <a:solidFill>
                <a:schemeClr val="dk1"/>
              </a:solidFill>
              <a:latin typeface="Overpass"/>
              <a:ea typeface="Overpass"/>
              <a:cs typeface="Overpass"/>
              <a:sym typeface="Overpass"/>
            </a:endParaRPr>
          </a:p>
          <a:p>
            <a:pPr indent="-207009" lvl="0" marL="274320" rtl="0" algn="l">
              <a:spcBef>
                <a:spcPts val="100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View the </a:t>
            </a:r>
            <a:r>
              <a:rPr b="1" lang="en" sz="1100">
                <a:solidFill>
                  <a:schemeClr val="dk1"/>
                </a:solidFill>
                <a:latin typeface="Overpass"/>
                <a:ea typeface="Overpass"/>
                <a:cs typeface="Overpass"/>
                <a:sym typeface="Overpass"/>
              </a:rPr>
              <a:t>schema</a:t>
            </a:r>
            <a:r>
              <a:rPr lang="en" sz="1100">
                <a:solidFill>
                  <a:schemeClr val="dk1"/>
                </a:solidFill>
                <a:latin typeface="Overpass Light"/>
                <a:ea typeface="Overpass Light"/>
                <a:cs typeface="Overpass Light"/>
                <a:sym typeface="Overpass Light"/>
              </a:rPr>
              <a:t> for each API and what </a:t>
            </a:r>
            <a:r>
              <a:rPr b="1" lang="en" sz="1100">
                <a:solidFill>
                  <a:schemeClr val="dk1"/>
                </a:solidFill>
                <a:latin typeface="Overpass"/>
                <a:ea typeface="Overpass"/>
                <a:cs typeface="Overpass"/>
                <a:sym typeface="Overpass"/>
              </a:rPr>
              <a:t>parameters</a:t>
            </a:r>
            <a:r>
              <a:rPr lang="en" sz="1100">
                <a:solidFill>
                  <a:schemeClr val="dk1"/>
                </a:solidFill>
                <a:latin typeface="Overpass Light"/>
                <a:ea typeface="Overpass Light"/>
                <a:cs typeface="Overpass Light"/>
                <a:sym typeface="Overpass Light"/>
              </a:rPr>
              <a:t> being supported</a:t>
            </a:r>
            <a:endParaRPr sz="1100">
              <a:solidFill>
                <a:schemeClr val="dk1"/>
              </a:solidFill>
              <a:latin typeface="Overpass Light"/>
              <a:ea typeface="Overpass Light"/>
              <a:cs typeface="Overpass Light"/>
              <a:sym typeface="Overpass Light"/>
            </a:endParaRPr>
          </a:p>
          <a:p>
            <a:pPr indent="-207009" lvl="0" marL="274320" rtl="0" algn="l">
              <a:spcBef>
                <a:spcPts val="100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Manage the </a:t>
            </a:r>
            <a:r>
              <a:rPr b="1" lang="en" sz="1100">
                <a:solidFill>
                  <a:schemeClr val="dk1"/>
                </a:solidFill>
                <a:latin typeface="Overpass"/>
                <a:ea typeface="Overpass"/>
                <a:cs typeface="Overpass"/>
                <a:sym typeface="Overpass"/>
              </a:rPr>
              <a:t>instances</a:t>
            </a:r>
            <a:r>
              <a:rPr lang="en" sz="1100">
                <a:solidFill>
                  <a:schemeClr val="dk1"/>
                </a:solidFill>
                <a:latin typeface="Overpass Light"/>
                <a:ea typeface="Overpass Light"/>
                <a:cs typeface="Overpass Light"/>
                <a:sym typeface="Overpass Light"/>
              </a:rPr>
              <a:t> of the API</a:t>
            </a:r>
            <a:endParaRPr sz="1100">
              <a:solidFill>
                <a:schemeClr val="dk1"/>
              </a:solidFill>
              <a:latin typeface="Overpass Light"/>
              <a:ea typeface="Overpass Light"/>
              <a:cs typeface="Overpass Light"/>
              <a:sym typeface="Overpass Light"/>
            </a:endParaRPr>
          </a:p>
          <a:p>
            <a:pPr indent="-207009" lvl="0" marL="274320" rtl="0" algn="l">
              <a:spcBef>
                <a:spcPts val="1000"/>
              </a:spcBef>
              <a:spcAft>
                <a:spcPts val="0"/>
              </a:spcAft>
              <a:buClr>
                <a:schemeClr val="dk1"/>
              </a:buClr>
              <a:buSzPts val="1100"/>
              <a:buFont typeface="Overpass Light"/>
              <a:buChar char="●"/>
            </a:pPr>
            <a:r>
              <a:rPr b="1" lang="en" sz="1100">
                <a:solidFill>
                  <a:schemeClr val="dk1"/>
                </a:solidFill>
                <a:latin typeface="Overpass"/>
                <a:ea typeface="Overpass"/>
                <a:cs typeface="Overpass"/>
                <a:sym typeface="Overpass"/>
              </a:rPr>
              <a:t>Review</a:t>
            </a:r>
            <a:r>
              <a:rPr lang="en" sz="1100">
                <a:solidFill>
                  <a:schemeClr val="dk1"/>
                </a:solidFill>
                <a:latin typeface="Overpass Light"/>
                <a:ea typeface="Overpass Light"/>
                <a:cs typeface="Overpass Light"/>
                <a:sym typeface="Overpass Light"/>
              </a:rPr>
              <a:t> the </a:t>
            </a:r>
            <a:r>
              <a:rPr b="1" lang="en" sz="1100">
                <a:solidFill>
                  <a:schemeClr val="dk1"/>
                </a:solidFill>
                <a:latin typeface="Overpass"/>
                <a:ea typeface="Overpass"/>
                <a:cs typeface="Overpass"/>
                <a:sym typeface="Overpass"/>
              </a:rPr>
              <a:t>access</a:t>
            </a:r>
            <a:r>
              <a:rPr lang="en" sz="1100">
                <a:solidFill>
                  <a:schemeClr val="dk1"/>
                </a:solidFill>
                <a:latin typeface="Overpass Light"/>
                <a:ea typeface="Overpass Light"/>
                <a:cs typeface="Overpass Light"/>
                <a:sym typeface="Overpass Light"/>
              </a:rPr>
              <a:t> of each API </a:t>
            </a:r>
            <a:endParaRPr sz="1100">
              <a:solidFill>
                <a:schemeClr val="dk1"/>
              </a:solidFill>
              <a:latin typeface="Overpass Light"/>
              <a:ea typeface="Overpass Light"/>
              <a:cs typeface="Overpass Light"/>
              <a:sym typeface="Overpass Light"/>
            </a:endParaRPr>
          </a:p>
          <a:p>
            <a:pPr indent="0" lvl="0" marL="0" marR="0" rtl="0" algn="l">
              <a:lnSpc>
                <a:spcPct val="115000"/>
              </a:lnSpc>
              <a:spcBef>
                <a:spcPts val="1000"/>
              </a:spcBef>
              <a:spcAft>
                <a:spcPts val="1000"/>
              </a:spcAft>
              <a:buNone/>
            </a:pPr>
            <a:r>
              <a:t/>
            </a:r>
            <a:endParaRPr b="1" sz="1200">
              <a:solidFill>
                <a:schemeClr val="dk1"/>
              </a:solidFill>
              <a:latin typeface="Overpass"/>
              <a:ea typeface="Overpass"/>
              <a:cs typeface="Overpass"/>
              <a:sym typeface="Overpass"/>
            </a:endParaRPr>
          </a:p>
        </p:txBody>
      </p:sp>
      <p:sp>
        <p:nvSpPr>
          <p:cNvPr id="3910" name="Google Shape;3910;p411"/>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Explore Kube’s APIs Interactively </a:t>
            </a:r>
            <a:r>
              <a:rPr b="1" lang="en">
                <a:solidFill>
                  <a:srgbClr val="666666"/>
                </a:solidFill>
                <a:latin typeface="Overpass"/>
                <a:ea typeface="Overpass"/>
                <a:cs typeface="Overpass"/>
                <a:sym typeface="Overpass"/>
              </a:rPr>
              <a:t>via API Explorer</a:t>
            </a:r>
            <a:endParaRPr b="1">
              <a:solidFill>
                <a:srgbClr val="666666"/>
              </a:solidFill>
              <a:latin typeface="Overpass"/>
              <a:ea typeface="Overpass"/>
              <a:cs typeface="Overpass"/>
              <a:sym typeface="Overpass"/>
            </a:endParaRPr>
          </a:p>
        </p:txBody>
      </p:sp>
      <p:sp>
        <p:nvSpPr>
          <p:cNvPr id="3911" name="Google Shape;3911;p411"/>
          <p:cNvSpPr txBox="1"/>
          <p:nvPr/>
        </p:nvSpPr>
        <p:spPr>
          <a:xfrm>
            <a:off x="485250" y="4809900"/>
            <a:ext cx="18135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pic>
        <p:nvPicPr>
          <p:cNvPr id="3912" name="Google Shape;3912;p411"/>
          <p:cNvPicPr preferRelativeResize="0"/>
          <p:nvPr/>
        </p:nvPicPr>
        <p:blipFill rotWithShape="1">
          <a:blip r:embed="rId5">
            <a:alphaModFix/>
          </a:blip>
          <a:srcRect b="33113" l="0" r="31408" t="-309"/>
          <a:stretch/>
        </p:blipFill>
        <p:spPr>
          <a:xfrm>
            <a:off x="2948625" y="3185758"/>
            <a:ext cx="3004200" cy="1856515"/>
          </a:xfrm>
          <a:prstGeom prst="rect">
            <a:avLst/>
          </a:prstGeom>
          <a:noFill/>
          <a:ln>
            <a:noFill/>
          </a:ln>
          <a:effectLst>
            <a:outerShdw blurRad="71438" rotWithShape="0" algn="bl" dir="5400000" dist="85725">
              <a:srgbClr val="666666">
                <a:alpha val="50000"/>
              </a:srgbClr>
            </a:outerShdw>
          </a:effectLst>
        </p:spPr>
      </p:pic>
      <p:cxnSp>
        <p:nvCxnSpPr>
          <p:cNvPr id="3913" name="Google Shape;3913;p411"/>
          <p:cNvCxnSpPr/>
          <p:nvPr/>
        </p:nvCxnSpPr>
        <p:spPr>
          <a:xfrm>
            <a:off x="2540100" y="2513000"/>
            <a:ext cx="1979700" cy="1383000"/>
          </a:xfrm>
          <a:prstGeom prst="straightConnector1">
            <a:avLst/>
          </a:prstGeom>
          <a:noFill/>
          <a:ln cap="flat" cmpd="sng" w="9525">
            <a:solidFill>
              <a:srgbClr val="0089DD"/>
            </a:solidFill>
            <a:prstDash val="dot"/>
            <a:round/>
            <a:headEnd len="med" w="med" type="none"/>
            <a:tailEnd len="med" w="med" type="triangle"/>
          </a:ln>
        </p:spPr>
      </p:cxnSp>
      <p:cxnSp>
        <p:nvCxnSpPr>
          <p:cNvPr id="3914" name="Google Shape;3914;p411"/>
          <p:cNvCxnSpPr/>
          <p:nvPr/>
        </p:nvCxnSpPr>
        <p:spPr>
          <a:xfrm>
            <a:off x="2178525" y="2820325"/>
            <a:ext cx="171900" cy="876900"/>
          </a:xfrm>
          <a:prstGeom prst="straightConnector1">
            <a:avLst/>
          </a:prstGeom>
          <a:noFill/>
          <a:ln cap="flat" cmpd="sng" w="9525">
            <a:solidFill>
              <a:srgbClr val="0089DD"/>
            </a:solidFill>
            <a:prstDash val="dot"/>
            <a:round/>
            <a:headEnd len="med" w="med" type="none"/>
            <a:tailEnd len="med" w="med" type="triangle"/>
          </a:ln>
        </p:spPr>
      </p:cxnSp>
      <p:pic>
        <p:nvPicPr>
          <p:cNvPr id="3915" name="Google Shape;3915;p411"/>
          <p:cNvPicPr preferRelativeResize="0"/>
          <p:nvPr/>
        </p:nvPicPr>
        <p:blipFill rotWithShape="1">
          <a:blip r:embed="rId6">
            <a:alphaModFix/>
          </a:blip>
          <a:srcRect b="27830" l="0" r="26002" t="-326"/>
          <a:stretch/>
        </p:blipFill>
        <p:spPr>
          <a:xfrm>
            <a:off x="5820331" y="3042850"/>
            <a:ext cx="3200400" cy="1932395"/>
          </a:xfrm>
          <a:prstGeom prst="rect">
            <a:avLst/>
          </a:prstGeom>
          <a:noFill/>
          <a:ln>
            <a:noFill/>
          </a:ln>
          <a:effectLst>
            <a:outerShdw blurRad="71438" rotWithShape="0" algn="bl" dir="5400000" dist="85725">
              <a:srgbClr val="666666">
                <a:alpha val="50000"/>
              </a:srgbClr>
            </a:outerShdw>
          </a:effectLst>
        </p:spPr>
      </p:pic>
      <p:cxnSp>
        <p:nvCxnSpPr>
          <p:cNvPr id="3916" name="Google Shape;3916;p411"/>
          <p:cNvCxnSpPr/>
          <p:nvPr/>
        </p:nvCxnSpPr>
        <p:spPr>
          <a:xfrm>
            <a:off x="2532350" y="2126825"/>
            <a:ext cx="4536600" cy="1651800"/>
          </a:xfrm>
          <a:prstGeom prst="straightConnector1">
            <a:avLst/>
          </a:prstGeom>
          <a:noFill/>
          <a:ln cap="flat" cmpd="sng" w="9525">
            <a:solidFill>
              <a:srgbClr val="0089DD"/>
            </a:solidFill>
            <a:prstDash val="dot"/>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0" name="Shape 3920"/>
        <p:cNvGrpSpPr/>
        <p:nvPr/>
      </p:nvGrpSpPr>
      <p:grpSpPr>
        <a:xfrm>
          <a:off x="0" y="0"/>
          <a:ext cx="0" cy="0"/>
          <a:chOff x="0" y="0"/>
          <a:chExt cx="0" cy="0"/>
        </a:xfrm>
      </p:grpSpPr>
      <p:sp>
        <p:nvSpPr>
          <p:cNvPr id="3921" name="Google Shape;3921;p412"/>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Web Console - Developer Perspective</a:t>
            </a:r>
            <a:endParaRPr sz="2600">
              <a:latin typeface="Overpass"/>
              <a:ea typeface="Overpass"/>
              <a:cs typeface="Overpass"/>
              <a:sym typeface="Overpass"/>
            </a:endParaRPr>
          </a:p>
        </p:txBody>
      </p:sp>
      <p:sp>
        <p:nvSpPr>
          <p:cNvPr id="3922" name="Google Shape;3922;p412"/>
          <p:cNvSpPr txBox="1"/>
          <p:nvPr>
            <p:ph idx="1" type="subTitle"/>
          </p:nvPr>
        </p:nvSpPr>
        <p:spPr>
          <a:xfrm>
            <a:off x="335831" y="41580"/>
            <a:ext cx="3861600" cy="61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Developer Perspective</a:t>
            </a:r>
            <a:endParaRPr/>
          </a:p>
        </p:txBody>
      </p:sp>
      <p:sp>
        <p:nvSpPr>
          <p:cNvPr id="3923" name="Google Shape;3923;p412"/>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24" name="Google Shape;3924;p412"/>
          <p:cNvSpPr txBox="1"/>
          <p:nvPr/>
        </p:nvSpPr>
        <p:spPr>
          <a:xfrm>
            <a:off x="700700" y="1395525"/>
            <a:ext cx="3552900" cy="25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An alternative perspective in the OpenShift UI that will sit beside the admin console and focus on developer use cases.</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a:p>
            <a:pPr indent="0" lvl="0" marL="0" rtl="0" algn="l">
              <a:spcBef>
                <a:spcPts val="0"/>
              </a:spcBef>
              <a:spcAft>
                <a:spcPts val="0"/>
              </a:spcAft>
              <a:buNone/>
            </a:pPr>
            <a:r>
              <a:rPr lang="en" sz="1200">
                <a:latin typeface="Overpass Light"/>
                <a:ea typeface="Overpass Light"/>
                <a:cs typeface="Overpass Light"/>
                <a:sym typeface="Overpass Light"/>
              </a:rPr>
              <a:t>All OpenShift developer tool UIs will be surfaced here...though some (like CodeReady Workspaces) will be links out to unique UIs.</a:t>
            </a:r>
            <a:endParaRPr sz="1200">
              <a:latin typeface="Overpass Light"/>
              <a:ea typeface="Overpass Light"/>
              <a:cs typeface="Overpass Light"/>
              <a:sym typeface="Overpass Light"/>
            </a:endParaRPr>
          </a:p>
        </p:txBody>
      </p:sp>
      <p:sp>
        <p:nvSpPr>
          <p:cNvPr id="3925" name="Google Shape;3925;p41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Steve Speicher</a:t>
            </a:r>
            <a:endParaRPr sz="900">
              <a:solidFill>
                <a:srgbClr val="999999"/>
              </a:solidFill>
              <a:latin typeface="Overpass Light"/>
              <a:ea typeface="Overpass Light"/>
              <a:cs typeface="Overpass Light"/>
              <a:sym typeface="Overpass Light"/>
            </a:endParaRPr>
          </a:p>
        </p:txBody>
      </p:sp>
      <p:pic>
        <p:nvPicPr>
          <p:cNvPr id="3926" name="Google Shape;3926;p412"/>
          <p:cNvPicPr preferRelativeResize="0"/>
          <p:nvPr/>
        </p:nvPicPr>
        <p:blipFill>
          <a:blip r:embed="rId3">
            <a:alphaModFix/>
          </a:blip>
          <a:stretch>
            <a:fillRect/>
          </a:stretch>
        </p:blipFill>
        <p:spPr>
          <a:xfrm>
            <a:off x="4389528" y="1322689"/>
            <a:ext cx="4638997" cy="27085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0" name="Shape 3930"/>
        <p:cNvGrpSpPr/>
        <p:nvPr/>
      </p:nvGrpSpPr>
      <p:grpSpPr>
        <a:xfrm>
          <a:off x="0" y="0"/>
          <a:ext cx="0" cy="0"/>
          <a:chOff x="0" y="0"/>
          <a:chExt cx="0" cy="0"/>
        </a:xfrm>
      </p:grpSpPr>
      <p:sp>
        <p:nvSpPr>
          <p:cNvPr id="3931" name="Google Shape;3931;p413"/>
          <p:cNvSpPr txBox="1"/>
          <p:nvPr>
            <p:ph type="title"/>
          </p:nvPr>
        </p:nvSpPr>
        <p:spPr>
          <a:xfrm>
            <a:off x="1314450" y="709500"/>
            <a:ext cx="6515100" cy="7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Application Topology</a:t>
            </a:r>
            <a:endParaRPr sz="2600">
              <a:latin typeface="Overpass"/>
              <a:ea typeface="Overpass"/>
              <a:cs typeface="Overpass"/>
              <a:sym typeface="Overpass"/>
            </a:endParaRPr>
          </a:p>
        </p:txBody>
      </p:sp>
      <p:sp>
        <p:nvSpPr>
          <p:cNvPr id="3932" name="Google Shape;3932;p413"/>
          <p:cNvSpPr txBox="1"/>
          <p:nvPr>
            <p:ph idx="1" type="subTitle"/>
          </p:nvPr>
        </p:nvSpPr>
        <p:spPr>
          <a:xfrm>
            <a:off x="335831" y="41580"/>
            <a:ext cx="3861600" cy="61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Developer Perspective</a:t>
            </a:r>
            <a:endParaRPr/>
          </a:p>
        </p:txBody>
      </p:sp>
      <p:sp>
        <p:nvSpPr>
          <p:cNvPr id="3933" name="Google Shape;3933;p413"/>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34" name="Google Shape;3934;p413"/>
          <p:cNvSpPr txBox="1"/>
          <p:nvPr/>
        </p:nvSpPr>
        <p:spPr>
          <a:xfrm>
            <a:off x="518225" y="1635425"/>
            <a:ext cx="3496800" cy="25629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Key Features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View structure and status of app components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Drill into specific workloads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Quickly navigate to pod logs</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Manually scale</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Pod donut!</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Access route/URL</a:t>
            </a:r>
            <a:endParaRPr sz="1200">
              <a:latin typeface="Overpass Light"/>
              <a:ea typeface="Overpass Light"/>
              <a:cs typeface="Overpass Light"/>
              <a:sym typeface="Overpass Light"/>
            </a:endParaRPr>
          </a:p>
          <a:p>
            <a:pPr indent="-304800" lvl="0" marL="457200" rtl="0" algn="l">
              <a:spcBef>
                <a:spcPts val="0"/>
              </a:spcBef>
              <a:spcAft>
                <a:spcPts val="0"/>
              </a:spcAft>
              <a:buSzPts val="1200"/>
              <a:buFont typeface="Overpass Light"/>
              <a:buChar char="●"/>
            </a:pPr>
            <a:r>
              <a:rPr lang="en" sz="1200">
                <a:latin typeface="Overpass Light"/>
                <a:ea typeface="Overpass Light"/>
                <a:cs typeface="Overpass Light"/>
                <a:sym typeface="Overpass Light"/>
              </a:rPr>
              <a:t>Linked build and source</a:t>
            </a:r>
            <a:endParaRPr sz="1200">
              <a:latin typeface="Overpass Light"/>
              <a:ea typeface="Overpass Light"/>
              <a:cs typeface="Overpass Light"/>
              <a:sym typeface="Overpass Light"/>
            </a:endParaRPr>
          </a:p>
        </p:txBody>
      </p:sp>
      <p:sp>
        <p:nvSpPr>
          <p:cNvPr id="3935" name="Google Shape;3935;p41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Steve Speicher</a:t>
            </a:r>
            <a:endParaRPr sz="900">
              <a:solidFill>
                <a:srgbClr val="999999"/>
              </a:solidFill>
              <a:latin typeface="Overpass Light"/>
              <a:ea typeface="Overpass Light"/>
              <a:cs typeface="Overpass Light"/>
              <a:sym typeface="Overpass Light"/>
            </a:endParaRPr>
          </a:p>
        </p:txBody>
      </p:sp>
      <p:pic>
        <p:nvPicPr>
          <p:cNvPr id="3936" name="Google Shape;3936;p413"/>
          <p:cNvPicPr preferRelativeResize="0"/>
          <p:nvPr/>
        </p:nvPicPr>
        <p:blipFill>
          <a:blip r:embed="rId3">
            <a:alphaModFix/>
          </a:blip>
          <a:stretch>
            <a:fillRect/>
          </a:stretch>
        </p:blipFill>
        <p:spPr>
          <a:xfrm>
            <a:off x="3958600" y="1352350"/>
            <a:ext cx="5125274" cy="3329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0" name="Shape 3940"/>
        <p:cNvGrpSpPr/>
        <p:nvPr/>
      </p:nvGrpSpPr>
      <p:grpSpPr>
        <a:xfrm>
          <a:off x="0" y="0"/>
          <a:ext cx="0" cy="0"/>
          <a:chOff x="0" y="0"/>
          <a:chExt cx="0" cy="0"/>
        </a:xfrm>
      </p:grpSpPr>
      <p:sp>
        <p:nvSpPr>
          <p:cNvPr id="3941" name="Google Shape;3941;p4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42" name="Google Shape;3942;p414"/>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Next wave of </a:t>
            </a:r>
            <a:r>
              <a:rPr lang="en" sz="2400">
                <a:solidFill>
                  <a:srgbClr val="FFFFFF"/>
                </a:solidFill>
                <a:latin typeface="Overpass"/>
                <a:ea typeface="Overpass"/>
                <a:cs typeface="Overpass"/>
                <a:sym typeface="Overpass"/>
              </a:rPr>
              <a:t>developer tools</a:t>
            </a:r>
            <a:endParaRPr sz="2400">
              <a:solidFill>
                <a:srgbClr val="FFFFFF"/>
              </a:solidFill>
              <a:latin typeface="Overpass"/>
              <a:ea typeface="Overpass"/>
              <a:cs typeface="Overpass"/>
              <a:sym typeface="Overpass"/>
            </a:endParaRPr>
          </a:p>
        </p:txBody>
      </p:sp>
      <p:sp>
        <p:nvSpPr>
          <p:cNvPr id="3943" name="Google Shape;3943;p414"/>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OpenShift has all of the latest tools to make</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your devs more productive</a:t>
            </a:r>
            <a:endParaRPr sz="1600">
              <a:solidFill>
                <a:srgbClr val="FFFFFF"/>
              </a:solidFill>
              <a:latin typeface="Overpass"/>
              <a:ea typeface="Overpass"/>
              <a:cs typeface="Overpass"/>
              <a:sym typeface="Overpass"/>
            </a:endParaRPr>
          </a:p>
        </p:txBody>
      </p:sp>
      <p:sp>
        <p:nvSpPr>
          <p:cNvPr id="3944" name="Google Shape;3944;p414"/>
          <p:cNvSpPr txBox="1"/>
          <p:nvPr/>
        </p:nvSpPr>
        <p:spPr>
          <a:xfrm>
            <a:off x="3001451" y="2303842"/>
            <a:ext cx="12270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Code</a:t>
            </a:r>
            <a:endParaRPr b="1" sz="1800">
              <a:solidFill>
                <a:srgbClr val="FFFFFF"/>
              </a:solidFill>
              <a:latin typeface="Overpass"/>
              <a:ea typeface="Overpass"/>
              <a:cs typeface="Overpass"/>
              <a:sym typeface="Overpass"/>
            </a:endParaRPr>
          </a:p>
        </p:txBody>
      </p:sp>
      <p:cxnSp>
        <p:nvCxnSpPr>
          <p:cNvPr id="3945" name="Google Shape;3945;p414"/>
          <p:cNvCxnSpPr/>
          <p:nvPr/>
        </p:nvCxnSpPr>
        <p:spPr>
          <a:xfrm>
            <a:off x="4572000" y="2146817"/>
            <a:ext cx="0" cy="1796400"/>
          </a:xfrm>
          <a:prstGeom prst="straightConnector1">
            <a:avLst/>
          </a:prstGeom>
          <a:noFill/>
          <a:ln cap="flat" cmpd="sng" w="9525">
            <a:solidFill>
              <a:srgbClr val="FFFFFF"/>
            </a:solidFill>
            <a:prstDash val="solid"/>
            <a:round/>
            <a:headEnd len="med" w="med" type="none"/>
            <a:tailEnd len="med" w="med" type="none"/>
          </a:ln>
        </p:spPr>
      </p:cxnSp>
      <p:cxnSp>
        <p:nvCxnSpPr>
          <p:cNvPr id="3946" name="Google Shape;3946;p414"/>
          <p:cNvCxnSpPr/>
          <p:nvPr/>
        </p:nvCxnSpPr>
        <p:spPr>
          <a:xfrm flipH="1">
            <a:off x="2735250" y="3042617"/>
            <a:ext cx="3673500" cy="4800"/>
          </a:xfrm>
          <a:prstGeom prst="straightConnector1">
            <a:avLst/>
          </a:prstGeom>
          <a:noFill/>
          <a:ln cap="flat" cmpd="sng" w="9525">
            <a:solidFill>
              <a:srgbClr val="FFFFFF"/>
            </a:solidFill>
            <a:prstDash val="solid"/>
            <a:round/>
            <a:headEnd len="med" w="med" type="none"/>
            <a:tailEnd len="med" w="med" type="none"/>
          </a:ln>
        </p:spPr>
      </p:cxnSp>
      <p:sp>
        <p:nvSpPr>
          <p:cNvPr id="3947" name="Google Shape;3947;p414"/>
          <p:cNvSpPr txBox="1"/>
          <p:nvPr/>
        </p:nvSpPr>
        <p:spPr>
          <a:xfrm>
            <a:off x="4807583" y="2303842"/>
            <a:ext cx="14232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Containers</a:t>
            </a:r>
            <a:endParaRPr b="1" sz="1800">
              <a:solidFill>
                <a:srgbClr val="FFFFFF"/>
              </a:solidFill>
              <a:latin typeface="Overpass"/>
              <a:ea typeface="Overpass"/>
              <a:cs typeface="Overpass"/>
              <a:sym typeface="Overpass"/>
            </a:endParaRPr>
          </a:p>
        </p:txBody>
      </p:sp>
      <p:sp>
        <p:nvSpPr>
          <p:cNvPr id="3948" name="Google Shape;3948;p414"/>
          <p:cNvSpPr txBox="1"/>
          <p:nvPr/>
        </p:nvSpPr>
        <p:spPr>
          <a:xfrm>
            <a:off x="4707058" y="3287892"/>
            <a:ext cx="16245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Service</a:t>
            </a:r>
            <a:endParaRPr b="1" sz="18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Mesh</a:t>
            </a:r>
            <a:endParaRPr b="1" sz="1800">
              <a:solidFill>
                <a:srgbClr val="FFFFFF"/>
              </a:solidFill>
              <a:latin typeface="Overpass"/>
              <a:ea typeface="Overpass"/>
              <a:cs typeface="Overpass"/>
              <a:sym typeface="Overpass"/>
            </a:endParaRPr>
          </a:p>
        </p:txBody>
      </p:sp>
      <p:sp>
        <p:nvSpPr>
          <p:cNvPr id="3949" name="Google Shape;3949;p414"/>
          <p:cNvSpPr txBox="1"/>
          <p:nvPr/>
        </p:nvSpPr>
        <p:spPr>
          <a:xfrm>
            <a:off x="2944750" y="3287892"/>
            <a:ext cx="13404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Serverless</a:t>
            </a:r>
            <a:endParaRPr b="1" sz="1800">
              <a:solidFill>
                <a:srgbClr val="FFFFFF"/>
              </a:solidFill>
              <a:latin typeface="Overpass"/>
              <a:ea typeface="Overpass"/>
              <a:cs typeface="Overpass"/>
              <a:sym typeface="Overpas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53" name="Shape 3953"/>
        <p:cNvGrpSpPr/>
        <p:nvPr/>
      </p:nvGrpSpPr>
      <p:grpSpPr>
        <a:xfrm>
          <a:off x="0" y="0"/>
          <a:ext cx="0" cy="0"/>
          <a:chOff x="0" y="0"/>
          <a:chExt cx="0" cy="0"/>
        </a:xfrm>
      </p:grpSpPr>
      <p:sp>
        <p:nvSpPr>
          <p:cNvPr id="3954" name="Google Shape;3954;p41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CodeReady Workspaces</a:t>
            </a:r>
            <a:endParaRPr sz="2600">
              <a:latin typeface="Overpass Light"/>
              <a:ea typeface="Overpass Light"/>
              <a:cs typeface="Overpass Light"/>
              <a:sym typeface="Overpass Light"/>
            </a:endParaRPr>
          </a:p>
        </p:txBody>
      </p:sp>
      <p:sp>
        <p:nvSpPr>
          <p:cNvPr id="3955" name="Google Shape;3955;p41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3956" name="Google Shape;3956;p41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957" name="Google Shape;3957;p41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Stevan LeMeur</a:t>
            </a:r>
            <a:endParaRPr sz="900">
              <a:solidFill>
                <a:srgbClr val="999999"/>
              </a:solidFill>
              <a:latin typeface="Overpass Light"/>
              <a:ea typeface="Overpass Light"/>
              <a:cs typeface="Overpass Light"/>
              <a:sym typeface="Overpass Light"/>
            </a:endParaRPr>
          </a:p>
        </p:txBody>
      </p:sp>
      <p:sp>
        <p:nvSpPr>
          <p:cNvPr id="3958" name="Google Shape;3958;p415"/>
          <p:cNvSpPr txBox="1"/>
          <p:nvPr/>
        </p:nvSpPr>
        <p:spPr>
          <a:xfrm>
            <a:off x="708625" y="1990240"/>
            <a:ext cx="2602200" cy="1268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a:solidFill>
                  <a:srgbClr val="FFFFFF"/>
                </a:solidFill>
                <a:latin typeface="Overpass"/>
                <a:ea typeface="Overpass"/>
                <a:cs typeface="Overpass"/>
                <a:sym typeface="Overpass"/>
              </a:rPr>
              <a:t>Container Workspaces</a:t>
            </a:r>
            <a:br>
              <a:rPr lang="en">
                <a:solidFill>
                  <a:srgbClr val="FFFFFF"/>
                </a:solidFill>
                <a:latin typeface="Overpass Light"/>
                <a:ea typeface="Overpass Light"/>
                <a:cs typeface="Overpass Light"/>
                <a:sym typeface="Overpass Light"/>
              </a:rPr>
            </a:br>
            <a:endParaRPr>
              <a:solidFill>
                <a:srgbClr val="FFFFFF"/>
              </a:solidFill>
              <a:latin typeface="Overpass Light"/>
              <a:ea typeface="Overpass Light"/>
              <a:cs typeface="Overpass Light"/>
              <a:sym typeface="Overpass Light"/>
            </a:endParaRPr>
          </a:p>
          <a:p>
            <a:pPr indent="0" lvl="0" marL="0" rtl="0" algn="l">
              <a:lnSpc>
                <a:spcPct val="100000"/>
              </a:lnSpc>
              <a:spcBef>
                <a:spcPts val="0"/>
              </a:spcBef>
              <a:spcAft>
                <a:spcPts val="0"/>
              </a:spcAft>
              <a:buClr>
                <a:srgbClr val="000000"/>
              </a:buClr>
              <a:buSzPts val="1100"/>
              <a:buFont typeface="Arial"/>
              <a:buNone/>
            </a:pPr>
            <a:r>
              <a:rPr lang="en">
                <a:solidFill>
                  <a:srgbClr val="FFFFFF"/>
                </a:solidFill>
                <a:latin typeface="Overpass Light"/>
                <a:ea typeface="Overpass Light"/>
                <a:cs typeface="Overpass Light"/>
                <a:sym typeface="Overpass Light"/>
              </a:rPr>
              <a:t>Workspace replicas to end “works on my machine” and enable team collaboration.</a:t>
            </a:r>
            <a:endParaRPr>
              <a:solidFill>
                <a:srgbClr val="FFFFFF"/>
              </a:solidFill>
              <a:latin typeface="Overpass Light"/>
              <a:ea typeface="Overpass Light"/>
              <a:cs typeface="Overpass Light"/>
              <a:sym typeface="Overpass Light"/>
            </a:endParaRPr>
          </a:p>
        </p:txBody>
      </p:sp>
      <p:sp>
        <p:nvSpPr>
          <p:cNvPr id="3959" name="Google Shape;3959;p415"/>
          <p:cNvSpPr txBox="1"/>
          <p:nvPr/>
        </p:nvSpPr>
        <p:spPr>
          <a:xfrm>
            <a:off x="1123800" y="1162475"/>
            <a:ext cx="6896400" cy="7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The collaborative OpenShift-Native IDE. </a:t>
            </a:r>
            <a:r>
              <a:rPr lang="en" sz="1800">
                <a:latin typeface="Overpass"/>
                <a:ea typeface="Overpass"/>
                <a:cs typeface="Overpass"/>
                <a:sym typeface="Overpass"/>
              </a:rPr>
              <a:t>Free for any customer of OpenShift Dedicated or OpenShift Container Platform.</a:t>
            </a:r>
            <a:endParaRPr sz="1800">
              <a:latin typeface="Overpass"/>
              <a:ea typeface="Overpass"/>
              <a:cs typeface="Overpass"/>
              <a:sym typeface="Overpass"/>
            </a:endParaRPr>
          </a:p>
        </p:txBody>
      </p:sp>
      <p:sp>
        <p:nvSpPr>
          <p:cNvPr id="3960" name="Google Shape;3960;p415"/>
          <p:cNvSpPr txBox="1"/>
          <p:nvPr/>
        </p:nvSpPr>
        <p:spPr>
          <a:xfrm>
            <a:off x="708625" y="3307675"/>
            <a:ext cx="1955100" cy="606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Based on the open</a:t>
            </a:r>
            <a:endParaRPr sz="1100">
              <a:latin typeface="Overpass"/>
              <a:ea typeface="Overpass"/>
              <a:cs typeface="Overpass"/>
              <a:sym typeface="Overpass"/>
            </a:endParaRPr>
          </a:p>
          <a:p>
            <a:pPr indent="0" lvl="0" marL="0" rtl="0" algn="ctr">
              <a:spcBef>
                <a:spcPts val="0"/>
              </a:spcBef>
              <a:spcAft>
                <a:spcPts val="0"/>
              </a:spcAft>
              <a:buNone/>
            </a:pPr>
            <a:r>
              <a:rPr lang="en" sz="1100">
                <a:latin typeface="Overpass"/>
                <a:ea typeface="Overpass"/>
                <a:cs typeface="Overpass"/>
                <a:sym typeface="Overpass"/>
              </a:rPr>
              <a:t> Eclipse Che project</a:t>
            </a:r>
            <a:endParaRPr sz="1100">
              <a:latin typeface="Overpass"/>
              <a:ea typeface="Overpass"/>
              <a:cs typeface="Overpass"/>
              <a:sym typeface="Overpass"/>
            </a:endParaRPr>
          </a:p>
        </p:txBody>
      </p:sp>
      <p:sp>
        <p:nvSpPr>
          <p:cNvPr id="3961" name="Google Shape;3961;p415"/>
          <p:cNvSpPr txBox="1"/>
          <p:nvPr/>
        </p:nvSpPr>
        <p:spPr>
          <a:xfrm>
            <a:off x="2701812" y="3307675"/>
            <a:ext cx="1955100" cy="606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Red Hat Linux and Application Infrastructure</a:t>
            </a:r>
            <a:endParaRPr sz="1100">
              <a:latin typeface="Overpass"/>
              <a:ea typeface="Overpass"/>
              <a:cs typeface="Overpass"/>
              <a:sym typeface="Overpass"/>
            </a:endParaRPr>
          </a:p>
        </p:txBody>
      </p:sp>
      <p:sp>
        <p:nvSpPr>
          <p:cNvPr id="3962" name="Google Shape;3962;p415"/>
          <p:cNvSpPr txBox="1"/>
          <p:nvPr/>
        </p:nvSpPr>
        <p:spPr>
          <a:xfrm>
            <a:off x="4694999" y="3307675"/>
            <a:ext cx="1955100" cy="606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Plugin model for extensibility</a:t>
            </a:r>
            <a:endParaRPr sz="1100">
              <a:latin typeface="Overpass"/>
              <a:ea typeface="Overpass"/>
              <a:cs typeface="Overpass"/>
              <a:sym typeface="Overpass"/>
            </a:endParaRPr>
          </a:p>
        </p:txBody>
      </p:sp>
      <p:sp>
        <p:nvSpPr>
          <p:cNvPr id="3963" name="Google Shape;3963;p415"/>
          <p:cNvSpPr txBox="1"/>
          <p:nvPr/>
        </p:nvSpPr>
        <p:spPr>
          <a:xfrm>
            <a:off x="6688186" y="3307675"/>
            <a:ext cx="1955100" cy="6060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Serverless support</a:t>
            </a:r>
            <a:endParaRPr sz="1100">
              <a:latin typeface="Overpass"/>
              <a:ea typeface="Overpass"/>
              <a:cs typeface="Overpass"/>
              <a:sym typeface="Overpass"/>
            </a:endParaRPr>
          </a:p>
          <a:p>
            <a:pPr indent="0" lvl="0" marL="0" rtl="0" algn="ctr">
              <a:spcBef>
                <a:spcPts val="0"/>
              </a:spcBef>
              <a:spcAft>
                <a:spcPts val="0"/>
              </a:spcAft>
              <a:buNone/>
            </a:pPr>
            <a:r>
              <a:rPr lang="en" sz="1100">
                <a:latin typeface="Overpass"/>
                <a:ea typeface="Overpass"/>
                <a:cs typeface="Overpass"/>
                <a:sym typeface="Overpass"/>
              </a:rPr>
              <a:t>(coming later)</a:t>
            </a:r>
            <a:endParaRPr sz="1100">
              <a:latin typeface="Overpass"/>
              <a:ea typeface="Overpass"/>
              <a:cs typeface="Overpass"/>
              <a:sym typeface="Overpass"/>
            </a:endParaRPr>
          </a:p>
        </p:txBody>
      </p:sp>
      <p:sp>
        <p:nvSpPr>
          <p:cNvPr id="3964" name="Google Shape;3964;p415"/>
          <p:cNvSpPr txBox="1"/>
          <p:nvPr/>
        </p:nvSpPr>
        <p:spPr>
          <a:xfrm>
            <a:off x="3374891" y="1988525"/>
            <a:ext cx="2602200" cy="1268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a:solidFill>
                  <a:srgbClr val="FFFFFF"/>
                </a:solidFill>
                <a:latin typeface="Overpass"/>
                <a:ea typeface="Overpass"/>
                <a:cs typeface="Overpass"/>
                <a:sym typeface="Overpass"/>
              </a:rPr>
              <a:t>DevOps Integrations</a:t>
            </a:r>
            <a:br>
              <a:rPr lang="en">
                <a:solidFill>
                  <a:srgbClr val="FFFFFF"/>
                </a:solidFill>
                <a:latin typeface="Overpass Light"/>
                <a:ea typeface="Overpass Light"/>
                <a:cs typeface="Overpass Light"/>
                <a:sym typeface="Overpass Light"/>
              </a:rPr>
            </a:br>
            <a:endParaRPr>
              <a:solidFill>
                <a:srgbClr val="FFFFFF"/>
              </a:solidFill>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rPr lang="en">
                <a:solidFill>
                  <a:srgbClr val="FFFFFF"/>
                </a:solidFill>
                <a:latin typeface="Overpass Light"/>
                <a:ea typeface="Overpass Light"/>
                <a:cs typeface="Overpass Light"/>
                <a:sym typeface="Overpass Light"/>
              </a:rPr>
              <a:t>Reference developer workspaces from any issue, failed build, or git notification.</a:t>
            </a:r>
            <a:endParaRPr>
              <a:solidFill>
                <a:srgbClr val="FFFFFF"/>
              </a:solidFill>
              <a:latin typeface="Overpass Light"/>
              <a:ea typeface="Overpass Light"/>
              <a:cs typeface="Overpass Light"/>
              <a:sym typeface="Overpass Light"/>
            </a:endParaRPr>
          </a:p>
        </p:txBody>
      </p:sp>
      <p:sp>
        <p:nvSpPr>
          <p:cNvPr id="3965" name="Google Shape;3965;p415"/>
          <p:cNvSpPr txBox="1"/>
          <p:nvPr/>
        </p:nvSpPr>
        <p:spPr>
          <a:xfrm>
            <a:off x="6041150" y="1990215"/>
            <a:ext cx="2602200" cy="1268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FFFF"/>
                </a:solidFill>
                <a:latin typeface="Overpass"/>
                <a:ea typeface="Overpass"/>
                <a:cs typeface="Overpass"/>
                <a:sym typeface="Overpass"/>
              </a:rPr>
              <a:t>Protect Source Code</a:t>
            </a:r>
            <a:endParaRPr b="1">
              <a:solidFill>
                <a:srgbClr val="FFFFFF"/>
              </a:solidFill>
              <a:latin typeface="Overpass"/>
              <a:ea typeface="Overpass"/>
              <a:cs typeface="Overpass"/>
              <a:sym typeface="Overpass"/>
            </a:endParaRPr>
          </a:p>
          <a:p>
            <a:pPr indent="0" lvl="0" marL="0" rtl="0" algn="l">
              <a:lnSpc>
                <a:spcPct val="100000"/>
              </a:lnSpc>
              <a:spcBef>
                <a:spcPts val="0"/>
              </a:spcBef>
              <a:spcAft>
                <a:spcPts val="0"/>
              </a:spcAft>
              <a:buClr>
                <a:srgbClr val="000000"/>
              </a:buClr>
              <a:buSzPts val="1100"/>
              <a:buFont typeface="Arial"/>
              <a:buNone/>
            </a:pPr>
            <a:r>
              <a:t/>
            </a:r>
            <a:endParaRPr>
              <a:solidFill>
                <a:srgbClr val="FFFFFF"/>
              </a:solidFill>
              <a:latin typeface="Overpass Light"/>
              <a:ea typeface="Overpass Light"/>
              <a:cs typeface="Overpass Light"/>
              <a:sym typeface="Overpass Light"/>
            </a:endParaRPr>
          </a:p>
          <a:p>
            <a:pPr indent="0" lvl="0" marL="0" rtl="0" algn="l">
              <a:lnSpc>
                <a:spcPct val="100000"/>
              </a:lnSpc>
              <a:spcBef>
                <a:spcPts val="0"/>
              </a:spcBef>
              <a:spcAft>
                <a:spcPts val="0"/>
              </a:spcAft>
              <a:buClr>
                <a:srgbClr val="000000"/>
              </a:buClr>
              <a:buSzPts val="1100"/>
              <a:buFont typeface="Arial"/>
              <a:buNone/>
            </a:pPr>
            <a:r>
              <a:rPr lang="en">
                <a:solidFill>
                  <a:srgbClr val="FFFFFF"/>
                </a:solidFill>
                <a:latin typeface="Overpass Light"/>
                <a:ea typeface="Overpass Light"/>
                <a:cs typeface="Overpass Light"/>
                <a:sym typeface="Overpass Light"/>
              </a:rPr>
              <a:t>Full access to source code without any of it landing on hard-to-secure laptops.</a:t>
            </a:r>
            <a:endParaRPr>
              <a:solidFill>
                <a:srgbClr val="FFFFFF"/>
              </a:solidFill>
              <a:latin typeface="Overpass Light"/>
              <a:ea typeface="Overpass Light"/>
              <a:cs typeface="Overpass Light"/>
              <a:sym typeface="Overpass Light"/>
            </a:endParaRPr>
          </a:p>
        </p:txBody>
      </p:sp>
      <p:pic>
        <p:nvPicPr>
          <p:cNvPr id="3966" name="Google Shape;3966;p415"/>
          <p:cNvPicPr preferRelativeResize="0"/>
          <p:nvPr/>
        </p:nvPicPr>
        <p:blipFill>
          <a:blip r:embed="rId3">
            <a:alphaModFix/>
          </a:blip>
          <a:stretch>
            <a:fillRect/>
          </a:stretch>
        </p:blipFill>
        <p:spPr>
          <a:xfrm>
            <a:off x="5585825" y="2035251"/>
            <a:ext cx="315075" cy="332260"/>
          </a:xfrm>
          <a:prstGeom prst="rect">
            <a:avLst/>
          </a:prstGeom>
          <a:noFill/>
          <a:ln>
            <a:noFill/>
          </a:ln>
        </p:spPr>
      </p:pic>
      <p:pic>
        <p:nvPicPr>
          <p:cNvPr id="3967" name="Google Shape;3967;p415"/>
          <p:cNvPicPr preferRelativeResize="0"/>
          <p:nvPr/>
        </p:nvPicPr>
        <p:blipFill>
          <a:blip r:embed="rId4">
            <a:alphaModFix/>
          </a:blip>
          <a:stretch>
            <a:fillRect/>
          </a:stretch>
        </p:blipFill>
        <p:spPr>
          <a:xfrm>
            <a:off x="2768250" y="1970119"/>
            <a:ext cx="495724" cy="495700"/>
          </a:xfrm>
          <a:prstGeom prst="rect">
            <a:avLst/>
          </a:prstGeom>
          <a:noFill/>
          <a:ln>
            <a:noFill/>
          </a:ln>
        </p:spPr>
      </p:pic>
      <p:sp>
        <p:nvSpPr>
          <p:cNvPr id="3968" name="Google Shape;3968;p415"/>
          <p:cNvSpPr/>
          <p:nvPr/>
        </p:nvSpPr>
        <p:spPr>
          <a:xfrm>
            <a:off x="233375" y="4214550"/>
            <a:ext cx="8736000" cy="394800"/>
          </a:xfrm>
          <a:prstGeom prst="parallelogram">
            <a:avLst>
              <a:gd fmla="val 113683" name="adj"/>
            </a:avLst>
          </a:prstGeom>
          <a:solidFill>
            <a:srgbClr val="38761D"/>
          </a:solidFill>
          <a:ln>
            <a:noFill/>
          </a:ln>
          <a:effectLst>
            <a:outerShdw blurRad="57150" rotWithShape="0" algn="bl" dir="13860000" dist="6667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Use It To: </a:t>
            </a:r>
            <a:r>
              <a:rPr lang="en">
                <a:solidFill>
                  <a:srgbClr val="FFFFFF"/>
                </a:solidFill>
                <a:latin typeface="Overpass"/>
                <a:ea typeface="Overpass"/>
                <a:cs typeface="Overpass"/>
                <a:sym typeface="Overpass"/>
              </a:rPr>
              <a:t>Replace VDI for devs, and enable true container-based DevOps.</a:t>
            </a:r>
            <a:endParaRPr>
              <a:solidFill>
                <a:srgbClr val="FFFFFF"/>
              </a:solidFill>
              <a:latin typeface="Overpass"/>
              <a:ea typeface="Overpass"/>
              <a:cs typeface="Overpass"/>
              <a:sym typeface="Overpas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2" name="Shape 3972"/>
        <p:cNvGrpSpPr/>
        <p:nvPr/>
      </p:nvGrpSpPr>
      <p:grpSpPr>
        <a:xfrm>
          <a:off x="0" y="0"/>
          <a:ext cx="0" cy="0"/>
          <a:chOff x="0" y="0"/>
          <a:chExt cx="0" cy="0"/>
        </a:xfrm>
      </p:grpSpPr>
      <p:sp>
        <p:nvSpPr>
          <p:cNvPr id="3973" name="Google Shape;3973;p416"/>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CodeReady Workspaces 2.0</a:t>
            </a:r>
            <a:endParaRPr sz="2600">
              <a:latin typeface="Overpass Light"/>
              <a:ea typeface="Overpass Light"/>
              <a:cs typeface="Overpass Light"/>
              <a:sym typeface="Overpass Light"/>
            </a:endParaRPr>
          </a:p>
        </p:txBody>
      </p:sp>
      <p:sp>
        <p:nvSpPr>
          <p:cNvPr id="3974" name="Google Shape;3974;p41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3975" name="Google Shape;3975;p41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Planned for Q3FY20</a:t>
            </a:r>
            <a:endParaRPr sz="900">
              <a:latin typeface="Overpass Light"/>
              <a:ea typeface="Overpass Light"/>
              <a:cs typeface="Overpass Light"/>
              <a:sym typeface="Overpass Light"/>
            </a:endParaRPr>
          </a:p>
        </p:txBody>
      </p:sp>
      <p:sp>
        <p:nvSpPr>
          <p:cNvPr id="3976" name="Google Shape;3976;p41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Stevan Le Meur</a:t>
            </a:r>
            <a:endParaRPr sz="900">
              <a:solidFill>
                <a:srgbClr val="999999"/>
              </a:solidFill>
              <a:latin typeface="Overpass Light"/>
              <a:ea typeface="Overpass Light"/>
              <a:cs typeface="Overpass Light"/>
              <a:sym typeface="Overpass Light"/>
            </a:endParaRPr>
          </a:p>
        </p:txBody>
      </p:sp>
      <p:sp>
        <p:nvSpPr>
          <p:cNvPr id="3977" name="Google Shape;3977;p416"/>
          <p:cNvSpPr txBox="1"/>
          <p:nvPr/>
        </p:nvSpPr>
        <p:spPr>
          <a:xfrm>
            <a:off x="343650" y="1339000"/>
            <a:ext cx="4053900" cy="334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200">
                <a:solidFill>
                  <a:srgbClr val="EE0000"/>
                </a:solidFill>
                <a:latin typeface="Overpass"/>
                <a:ea typeface="Overpass"/>
                <a:cs typeface="Overpass"/>
                <a:sym typeface="Overpass"/>
              </a:rPr>
              <a:t>Based on Eclipse Che 7</a:t>
            </a:r>
            <a:endParaRPr sz="1200">
              <a:solidFill>
                <a:schemeClr val="dk1"/>
              </a:solidFill>
              <a:latin typeface="Overpass Light"/>
              <a:ea typeface="Overpass Light"/>
              <a:cs typeface="Overpass Light"/>
              <a:sym typeface="Overpass Light"/>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latin typeface="Overpass"/>
                <a:ea typeface="Overpass"/>
                <a:cs typeface="Overpass"/>
                <a:sym typeface="Overpass"/>
              </a:rPr>
              <a:t>Kubernetes-based developer workspaces: </a:t>
            </a:r>
            <a:r>
              <a:rPr lang="en" sz="1100">
                <a:solidFill>
                  <a:schemeClr val="dk1"/>
                </a:solidFill>
                <a:latin typeface="Overpass"/>
                <a:ea typeface="Overpass"/>
                <a:cs typeface="Overpass"/>
                <a:sym typeface="Overpass"/>
              </a:rPr>
              <a:t>Fully containerized developer workspaces allowing to bring your K8S application runtime easily in your dev environment.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Overpass"/>
                <a:ea typeface="Overpass"/>
                <a:cs typeface="Overpass"/>
                <a:sym typeface="Overpass"/>
              </a:rPr>
              <a:t>New Editor</a:t>
            </a:r>
            <a:r>
              <a:rPr lang="en" sz="1100">
                <a:solidFill>
                  <a:schemeClr val="dk1"/>
                </a:solidFill>
                <a:latin typeface="Overpass"/>
                <a:ea typeface="Overpass"/>
                <a:cs typeface="Overpass"/>
                <a:sym typeface="Overpass"/>
              </a:rPr>
              <a:t>: New default web-based editor provides a VSCode like experience in the browser.</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Overpass"/>
                <a:ea typeface="Overpass"/>
                <a:cs typeface="Overpass"/>
                <a:sym typeface="Overpass"/>
              </a:rPr>
              <a:t>Devfile: </a:t>
            </a:r>
            <a:r>
              <a:rPr lang="en" sz="1100">
                <a:solidFill>
                  <a:schemeClr val="dk1"/>
                </a:solidFill>
                <a:latin typeface="Overpass"/>
                <a:ea typeface="Overpass"/>
                <a:cs typeface="Overpass"/>
                <a:sym typeface="Overpass"/>
              </a:rPr>
              <a:t>Configure a devfile for your project and get reproducible and portable developer environments.</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Overpass"/>
                <a:ea typeface="Overpass"/>
                <a:cs typeface="Overpass"/>
                <a:sym typeface="Overpass"/>
              </a:rPr>
              <a:t>VSCode plug-ins compatibility</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Overpass"/>
                <a:ea typeface="Overpass"/>
                <a:cs typeface="Overpass"/>
                <a:sym typeface="Overpass"/>
              </a:rPr>
              <a:t>Swappable Editor</a:t>
            </a:r>
            <a:endParaRPr sz="10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Overpass"/>
                <a:ea typeface="Overpass"/>
                <a:cs typeface="Overpass"/>
                <a:sym typeface="Overpass"/>
              </a:rPr>
              <a:t>OpenShift VSCode Plug-in</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Overpass"/>
                <a:ea typeface="Overpass"/>
                <a:cs typeface="Overpass"/>
                <a:sym typeface="Overpass"/>
              </a:rPr>
              <a:t>Easier to Monitor and Administrate: </a:t>
            </a:r>
            <a:r>
              <a:rPr lang="en" sz="1100">
                <a:solidFill>
                  <a:schemeClr val="dk1"/>
                </a:solidFill>
                <a:latin typeface="Overpass"/>
                <a:ea typeface="Overpass"/>
                <a:cs typeface="Overpass"/>
                <a:sym typeface="Overpass"/>
              </a:rPr>
              <a:t>Prometheus and Grafana dashboards.</a:t>
            </a:r>
            <a:endParaRPr sz="1100">
              <a:solidFill>
                <a:schemeClr val="dk1"/>
              </a:solidFill>
              <a:latin typeface="Overpass"/>
              <a:ea typeface="Overpass"/>
              <a:cs typeface="Overpass"/>
              <a:sym typeface="Overpass"/>
            </a:endParaRPr>
          </a:p>
          <a:p>
            <a:pPr indent="0" lvl="0" marL="0" rtl="0" algn="l">
              <a:lnSpc>
                <a:spcPct val="115000"/>
              </a:lnSpc>
              <a:spcBef>
                <a:spcPts val="1200"/>
              </a:spcBef>
              <a:spcAft>
                <a:spcPts val="1200"/>
              </a:spcAft>
              <a:buNone/>
            </a:pPr>
            <a:r>
              <a:rPr lang="en" sz="1100">
                <a:solidFill>
                  <a:schemeClr val="dk1"/>
                </a:solidFill>
                <a:latin typeface="Overpass"/>
                <a:ea typeface="Overpass"/>
                <a:cs typeface="Overpass"/>
                <a:sym typeface="Overpass"/>
              </a:rPr>
              <a:t>Shipped independently from 4.2, shortly after </a:t>
            </a:r>
            <a:endParaRPr sz="1100">
              <a:solidFill>
                <a:schemeClr val="dk1"/>
              </a:solidFill>
              <a:latin typeface="Overpass"/>
              <a:ea typeface="Overpass"/>
              <a:cs typeface="Overpass"/>
              <a:sym typeface="Overpass"/>
            </a:endParaRPr>
          </a:p>
        </p:txBody>
      </p:sp>
      <p:pic>
        <p:nvPicPr>
          <p:cNvPr id="3978" name="Google Shape;3978;p416"/>
          <p:cNvPicPr preferRelativeResize="0"/>
          <p:nvPr/>
        </p:nvPicPr>
        <p:blipFill>
          <a:blip r:embed="rId3">
            <a:alphaModFix/>
          </a:blip>
          <a:stretch>
            <a:fillRect/>
          </a:stretch>
        </p:blipFill>
        <p:spPr>
          <a:xfrm>
            <a:off x="4572000" y="1512525"/>
            <a:ext cx="4489648" cy="25675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2" name="Shape 3982"/>
        <p:cNvGrpSpPr/>
        <p:nvPr/>
      </p:nvGrpSpPr>
      <p:grpSpPr>
        <a:xfrm>
          <a:off x="0" y="0"/>
          <a:ext cx="0" cy="0"/>
          <a:chOff x="0" y="0"/>
          <a:chExt cx="0" cy="0"/>
        </a:xfrm>
      </p:grpSpPr>
      <p:sp>
        <p:nvSpPr>
          <p:cNvPr id="3983" name="Google Shape;3983;p41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VS Code Kubernetes Extension</a:t>
            </a:r>
            <a:endParaRPr sz="2600">
              <a:latin typeface="Overpass Light"/>
              <a:ea typeface="Overpass Light"/>
              <a:cs typeface="Overpass Light"/>
              <a:sym typeface="Overpass Light"/>
            </a:endParaRPr>
          </a:p>
        </p:txBody>
      </p:sp>
      <p:sp>
        <p:nvSpPr>
          <p:cNvPr id="3984" name="Google Shape;3984;p41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3985" name="Google Shape;3985;p41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986" name="Google Shape;3986;p41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Bob Davis</a:t>
            </a:r>
            <a:endParaRPr sz="900">
              <a:solidFill>
                <a:srgbClr val="999999"/>
              </a:solidFill>
              <a:latin typeface="Overpass Light"/>
              <a:ea typeface="Overpass Light"/>
              <a:cs typeface="Overpass Light"/>
              <a:sym typeface="Overpass Light"/>
            </a:endParaRPr>
          </a:p>
        </p:txBody>
      </p:sp>
      <p:sp>
        <p:nvSpPr>
          <p:cNvPr id="3987" name="Google Shape;3987;p417"/>
          <p:cNvSpPr txBox="1"/>
          <p:nvPr/>
        </p:nvSpPr>
        <p:spPr>
          <a:xfrm>
            <a:off x="343650" y="1339000"/>
            <a:ext cx="4053900" cy="334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200">
                <a:solidFill>
                  <a:schemeClr val="dk1"/>
                </a:solidFill>
                <a:latin typeface="Overpass"/>
                <a:ea typeface="Overpass"/>
                <a:cs typeface="Overpass"/>
                <a:sym typeface="Overpass"/>
              </a:rPr>
              <a:t>Kubernetes Extension Improvements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Collaboration spearheaded by Red Hat and OpenShift needs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Many improvements around:</a:t>
            </a:r>
            <a:endParaRPr sz="1200">
              <a:solidFill>
                <a:schemeClr val="dk1"/>
              </a:solidFill>
              <a:latin typeface="Overpass Light"/>
              <a:ea typeface="Overpass Light"/>
              <a:cs typeface="Overpass Light"/>
              <a:sym typeface="Overpass Light"/>
            </a:endParaRPr>
          </a:p>
          <a:p>
            <a:pPr indent="-304800" lvl="1" marL="9144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Non-cluster-admin use cases</a:t>
            </a:r>
            <a:endParaRPr sz="1200">
              <a:solidFill>
                <a:schemeClr val="dk1"/>
              </a:solidFill>
              <a:latin typeface="Overpass Light"/>
              <a:ea typeface="Overpass Light"/>
              <a:cs typeface="Overpass Light"/>
              <a:sym typeface="Overpass Light"/>
            </a:endParaRPr>
          </a:p>
          <a:p>
            <a:pPr indent="-304800" lvl="1" marL="9144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Auto-hide Helm features when no Tiller installed</a:t>
            </a:r>
            <a:endParaRPr sz="1200">
              <a:solidFill>
                <a:schemeClr val="dk1"/>
              </a:solidFill>
              <a:latin typeface="Overpass Light"/>
              <a:ea typeface="Overpass Light"/>
              <a:cs typeface="Overpass Light"/>
              <a:sym typeface="Overpass Light"/>
            </a:endParaRPr>
          </a:p>
          <a:p>
            <a:pPr indent="-304800" lvl="1" marL="9144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Add nodes to navigator</a:t>
            </a:r>
            <a:endParaRPr sz="1200">
              <a:solidFill>
                <a:schemeClr val="dk1"/>
              </a:solidFill>
              <a:latin typeface="Overpass Light"/>
              <a:ea typeface="Overpass Light"/>
              <a:cs typeface="Overpass Light"/>
              <a:sym typeface="Overpass Light"/>
            </a:endParaRPr>
          </a:p>
          <a:p>
            <a:pPr indent="0" lvl="0" marL="457200" rtl="0" algn="l">
              <a:lnSpc>
                <a:spcPct val="115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rPr b="1" lang="en" sz="1200">
                <a:solidFill>
                  <a:schemeClr val="dk1"/>
                </a:solidFill>
                <a:latin typeface="Overpass"/>
                <a:ea typeface="Overpass"/>
                <a:cs typeface="Overpass"/>
                <a:sym typeface="Overpass"/>
              </a:rPr>
              <a:t>OpenShift Improvements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OpenShift logo on OpenShift clusters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Add: Routes, DeploymentConfig, Projects, ImageStreams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Ability to set Project context</a:t>
            </a:r>
            <a:endParaRPr sz="1200">
              <a:solidFill>
                <a:schemeClr val="dk1"/>
              </a:solidFill>
              <a:latin typeface="Overpass Light"/>
              <a:ea typeface="Overpass Light"/>
              <a:cs typeface="Overpass Light"/>
              <a:sym typeface="Overpass Light"/>
            </a:endParaRPr>
          </a:p>
        </p:txBody>
      </p:sp>
      <p:pic>
        <p:nvPicPr>
          <p:cNvPr id="3988" name="Google Shape;3988;p417"/>
          <p:cNvPicPr preferRelativeResize="0"/>
          <p:nvPr/>
        </p:nvPicPr>
        <p:blipFill>
          <a:blip r:embed="rId3">
            <a:alphaModFix/>
          </a:blip>
          <a:stretch>
            <a:fillRect/>
          </a:stretch>
        </p:blipFill>
        <p:spPr>
          <a:xfrm>
            <a:off x="4549950" y="1375350"/>
            <a:ext cx="4019885" cy="315441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2" name="Shape 3992"/>
        <p:cNvGrpSpPr/>
        <p:nvPr/>
      </p:nvGrpSpPr>
      <p:grpSpPr>
        <a:xfrm>
          <a:off x="0" y="0"/>
          <a:ext cx="0" cy="0"/>
          <a:chOff x="0" y="0"/>
          <a:chExt cx="0" cy="0"/>
        </a:xfrm>
      </p:grpSpPr>
      <p:sp>
        <p:nvSpPr>
          <p:cNvPr id="3993" name="Google Shape;3993;p418"/>
          <p:cNvSpPr txBox="1"/>
          <p:nvPr>
            <p:ph type="title"/>
          </p:nvPr>
        </p:nvSpPr>
        <p:spPr>
          <a:xfrm>
            <a:off x="1314450" y="709500"/>
            <a:ext cx="6515100" cy="7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800"/>
              <a:buFont typeface="Arial"/>
              <a:buNone/>
            </a:pPr>
            <a:r>
              <a:rPr b="1" lang="en" sz="2000">
                <a:latin typeface="Courier New"/>
                <a:ea typeface="Courier New"/>
                <a:cs typeface="Courier New"/>
                <a:sym typeface="Courier New"/>
              </a:rPr>
              <a:t>odo</a:t>
            </a:r>
            <a:r>
              <a:rPr lang="en" sz="2000"/>
              <a:t> - OpenShift’s Dev-Focused CLI</a:t>
            </a:r>
            <a:endParaRPr sz="2000"/>
          </a:p>
          <a:p>
            <a:pPr indent="0" lvl="0" marL="0" rtl="0" algn="l">
              <a:spcBef>
                <a:spcPts val="0"/>
              </a:spcBef>
              <a:spcAft>
                <a:spcPts val="0"/>
              </a:spcAft>
              <a:buClr>
                <a:schemeClr val="dk1"/>
              </a:buClr>
              <a:buSzPts val="800"/>
              <a:buFont typeface="Arial"/>
              <a:buNone/>
            </a:pPr>
            <a:r>
              <a:t/>
            </a:r>
            <a:endParaRPr/>
          </a:p>
          <a:p>
            <a:pPr indent="0" lvl="0" marL="0" rtl="0" algn="l">
              <a:spcBef>
                <a:spcPts val="0"/>
              </a:spcBef>
              <a:spcAft>
                <a:spcPts val="0"/>
              </a:spcAft>
              <a:buNone/>
            </a:pPr>
            <a:r>
              <a:t/>
            </a:r>
            <a:endParaRPr/>
          </a:p>
        </p:txBody>
      </p:sp>
      <p:sp>
        <p:nvSpPr>
          <p:cNvPr id="3994" name="Google Shape;3994;p418"/>
          <p:cNvSpPr txBox="1"/>
          <p:nvPr>
            <p:ph idx="1" type="subTitle"/>
          </p:nvPr>
        </p:nvSpPr>
        <p:spPr>
          <a:xfrm>
            <a:off x="335831" y="41580"/>
            <a:ext cx="3861600" cy="61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Developer focused clients</a:t>
            </a:r>
            <a:endParaRPr/>
          </a:p>
        </p:txBody>
      </p:sp>
      <p:sp>
        <p:nvSpPr>
          <p:cNvPr id="3995" name="Google Shape;3995;p418"/>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96" name="Google Shape;3996;p418"/>
          <p:cNvSpPr/>
          <p:nvPr/>
        </p:nvSpPr>
        <p:spPr>
          <a:xfrm>
            <a:off x="3353775" y="1182338"/>
            <a:ext cx="4737000" cy="29742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0FF00"/>
                </a:solidFill>
                <a:latin typeface="Roboto Mono"/>
                <a:ea typeface="Roboto Mono"/>
                <a:cs typeface="Roboto Mono"/>
                <a:sym typeface="Roboto Mono"/>
              </a:rPr>
              <a:t> $ odo create wildfly backend</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EFEFEF"/>
                </a:solidFill>
                <a:latin typeface="Roboto Mono"/>
                <a:ea typeface="Roboto Mono"/>
                <a:cs typeface="Roboto Mono"/>
                <a:sym typeface="Roboto Mono"/>
              </a:rPr>
              <a:t> Component ‘backend’ was created.</a:t>
            </a:r>
            <a:endParaRPr sz="1000">
              <a:solidFill>
                <a:srgbClr val="EFEFE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EFEFEF"/>
                </a:solidFill>
                <a:latin typeface="Roboto Mono"/>
                <a:ea typeface="Roboto Mono"/>
                <a:cs typeface="Roboto Mono"/>
                <a:sym typeface="Roboto Mono"/>
              </a:rPr>
              <a:t> </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00"/>
                </a:solidFill>
                <a:latin typeface="Roboto Mono"/>
                <a:ea typeface="Roboto Mono"/>
                <a:cs typeface="Roboto Mono"/>
                <a:sym typeface="Roboto Mono"/>
              </a:rPr>
              <a:t> $ odo push</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EFEFEF"/>
                </a:solidFill>
                <a:latin typeface="Roboto Mono"/>
                <a:ea typeface="Roboto Mono"/>
                <a:cs typeface="Roboto Mono"/>
                <a:sym typeface="Roboto Mono"/>
              </a:rPr>
              <a:t> Pushing changes to component: backend</a:t>
            </a:r>
            <a:endParaRPr sz="1000">
              <a:solidFill>
                <a:srgbClr val="EFEFE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1000">
                <a:solidFill>
                  <a:srgbClr val="00FF00"/>
                </a:solidFill>
                <a:latin typeface="Roboto Mono"/>
                <a:ea typeface="Roboto Mono"/>
                <a:cs typeface="Roboto Mono"/>
                <a:sym typeface="Roboto Mono"/>
              </a:rPr>
              <a:t> $ odo create php frontend</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1000">
                <a:solidFill>
                  <a:srgbClr val="EFEFEF"/>
                </a:solidFill>
                <a:latin typeface="Roboto Mono"/>
                <a:ea typeface="Roboto Mono"/>
                <a:cs typeface="Roboto Mono"/>
                <a:sym typeface="Roboto Mono"/>
              </a:rPr>
              <a:t> Component ‘frontend’ was created.</a:t>
            </a:r>
            <a:endParaRPr sz="1000">
              <a:solidFill>
                <a:srgbClr val="EFEFE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1000">
                <a:solidFill>
                  <a:srgbClr val="EFEFEF"/>
                </a:solidFill>
                <a:latin typeface="Roboto Mono"/>
                <a:ea typeface="Roboto Mono"/>
                <a:cs typeface="Roboto Mono"/>
                <a:sym typeface="Roboto Mono"/>
              </a:rPr>
              <a:t> To push source code to the component run ‘odo push’</a:t>
            </a:r>
            <a:endParaRPr sz="1000">
              <a:solidFill>
                <a:srgbClr val="EFEFE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1000">
                <a:solidFill>
                  <a:srgbClr val="00FF00"/>
                </a:solidFill>
                <a:latin typeface="Roboto Mono"/>
                <a:ea typeface="Roboto Mono"/>
                <a:cs typeface="Roboto Mono"/>
                <a:sym typeface="Roboto Mono"/>
              </a:rPr>
              <a:t> $ odo push</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EFEFEF"/>
                </a:solidFill>
                <a:latin typeface="Roboto Mono"/>
                <a:ea typeface="Roboto Mono"/>
                <a:cs typeface="Roboto Mono"/>
                <a:sym typeface="Roboto Mono"/>
              </a:rPr>
              <a:t> Pushing changes to component: frontend</a:t>
            </a:r>
            <a:endParaRPr sz="1000">
              <a:solidFill>
                <a:srgbClr val="EFEFE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00"/>
                </a:solidFill>
                <a:latin typeface="Roboto Mono"/>
                <a:ea typeface="Roboto Mono"/>
                <a:cs typeface="Roboto Mono"/>
                <a:sym typeface="Roboto Mono"/>
              </a:rPr>
              <a:t> $ odo url create</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1000">
                <a:solidFill>
                  <a:srgbClr val="EFEFEF"/>
                </a:solidFill>
                <a:latin typeface="Roboto Mono"/>
                <a:ea typeface="Roboto Mono"/>
                <a:cs typeface="Roboto Mono"/>
                <a:sym typeface="Roboto Mono"/>
              </a:rPr>
              <a:t> frontend -</a:t>
            </a:r>
            <a:r>
              <a:rPr lang="en" sz="1000">
                <a:solidFill>
                  <a:srgbClr val="00FF00"/>
                </a:solidFill>
                <a:latin typeface="Roboto Mono"/>
                <a:ea typeface="Roboto Mono"/>
                <a:cs typeface="Roboto Mono"/>
                <a:sym typeface="Roboto Mono"/>
              </a:rPr>
              <a:t> </a:t>
            </a:r>
            <a:r>
              <a:rPr lang="en" sz="1000">
                <a:solidFill>
                  <a:srgbClr val="3C78D8"/>
                </a:solidFill>
                <a:latin typeface="Roboto Mono"/>
                <a:ea typeface="Roboto Mono"/>
                <a:cs typeface="Roboto Mono"/>
                <a:sym typeface="Roboto Mono"/>
              </a:rPr>
              <a:t>http://frontend-myapp.192.168.99.100.nip.io</a:t>
            </a:r>
            <a:endParaRPr sz="1000">
              <a:solidFill>
                <a:srgbClr val="3C78D8"/>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1000">
                <a:solidFill>
                  <a:srgbClr val="00FF00"/>
                </a:solidFill>
                <a:latin typeface="Roboto Mono"/>
                <a:ea typeface="Roboto Mono"/>
                <a:cs typeface="Roboto Mono"/>
                <a:sym typeface="Roboto Mono"/>
              </a:rPr>
              <a:t> $ odo watch</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1000">
                <a:solidFill>
                  <a:srgbClr val="EFEFEF"/>
                </a:solidFill>
                <a:latin typeface="Roboto Mono"/>
                <a:ea typeface="Roboto Mono"/>
                <a:cs typeface="Roboto Mono"/>
                <a:sym typeface="Roboto Mono"/>
              </a:rPr>
              <a:t> Waiting for something to change in /dev/frontend</a:t>
            </a:r>
            <a:endParaRPr sz="1000">
              <a:solidFill>
                <a:srgbClr val="00FF00"/>
              </a:solidFill>
              <a:latin typeface="Roboto Mono"/>
              <a:ea typeface="Roboto Mono"/>
              <a:cs typeface="Roboto Mono"/>
              <a:sym typeface="Roboto Mono"/>
            </a:endParaRPr>
          </a:p>
        </p:txBody>
      </p:sp>
      <p:sp>
        <p:nvSpPr>
          <p:cNvPr id="3997" name="Google Shape;3997;p418"/>
          <p:cNvSpPr txBox="1"/>
          <p:nvPr/>
        </p:nvSpPr>
        <p:spPr>
          <a:xfrm>
            <a:off x="528925" y="1604025"/>
            <a:ext cx="2640000" cy="281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Overpass"/>
                <a:ea typeface="Overpass"/>
                <a:cs typeface="Overpass"/>
                <a:sym typeface="Overpass"/>
              </a:rPr>
              <a:t>Developer-focused CLI for rapid development iterations on OpenShift </a:t>
            </a:r>
            <a:endParaRPr sz="1800">
              <a:latin typeface="Overpass"/>
              <a:ea typeface="Overpass"/>
              <a:cs typeface="Overpass"/>
              <a:sym typeface="Overpass"/>
            </a:endParaRPr>
          </a:p>
          <a:p>
            <a:pPr indent="0" lvl="0" marL="0" rtl="0" algn="l">
              <a:spcBef>
                <a:spcPts val="0"/>
              </a:spcBef>
              <a:spcAft>
                <a:spcPts val="0"/>
              </a:spcAft>
              <a:buNone/>
            </a:pPr>
            <a:r>
              <a:t/>
            </a:r>
            <a:endParaRPr sz="1800">
              <a:latin typeface="Overpass"/>
              <a:ea typeface="Overpass"/>
              <a:cs typeface="Overpass"/>
              <a:sym typeface="Overpass"/>
            </a:endParaRPr>
          </a:p>
          <a:p>
            <a:pPr indent="0" lvl="0" marL="0" rtl="0" algn="l">
              <a:spcBef>
                <a:spcPts val="0"/>
              </a:spcBef>
              <a:spcAft>
                <a:spcPts val="0"/>
              </a:spcAft>
              <a:buNone/>
            </a:pPr>
            <a:r>
              <a:rPr lang="en" sz="1800">
                <a:latin typeface="Overpass"/>
                <a:ea typeface="Overpass"/>
                <a:cs typeface="Overpass"/>
                <a:sym typeface="Overpass"/>
              </a:rPr>
              <a:t>Simplifies building of microservices applications on OpenShift.</a:t>
            </a:r>
            <a:endParaRPr sz="1800">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a:p>
            <a:pPr indent="0" lvl="0" marL="0" rtl="0" algn="l">
              <a:spcBef>
                <a:spcPts val="0"/>
              </a:spcBef>
              <a:spcAft>
                <a:spcPts val="0"/>
              </a:spcAft>
              <a:buNone/>
            </a:pPr>
            <a:r>
              <a:t/>
            </a:r>
            <a:endParaRPr sz="1800">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highlight>
                <a:srgbClr val="0B5394"/>
              </a:highlight>
              <a:latin typeface="Overpass"/>
              <a:ea typeface="Overpass"/>
              <a:cs typeface="Overpass"/>
              <a:sym typeface="Overpass"/>
            </a:endParaRPr>
          </a:p>
        </p:txBody>
      </p:sp>
      <p:sp>
        <p:nvSpPr>
          <p:cNvPr id="3998" name="Google Shape;3998;p418"/>
          <p:cNvSpPr/>
          <p:nvPr/>
        </p:nvSpPr>
        <p:spPr>
          <a:xfrm>
            <a:off x="233375" y="4290750"/>
            <a:ext cx="8727600" cy="394800"/>
          </a:xfrm>
          <a:prstGeom prst="parallelogram">
            <a:avLst>
              <a:gd fmla="val 113683" name="adj"/>
            </a:avLst>
          </a:prstGeom>
          <a:solidFill>
            <a:srgbClr val="434343"/>
          </a:solidFill>
          <a:ln>
            <a:noFill/>
          </a:ln>
          <a:effectLst>
            <a:outerShdw blurRad="57150" rotWithShape="0" algn="bl" dir="13860000" dist="6667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Overpass"/>
                <a:ea typeface="Overpass"/>
                <a:cs typeface="Overpass"/>
                <a:sym typeface="Overpass"/>
              </a:rPr>
              <a:t>Use It To: </a:t>
            </a:r>
            <a:r>
              <a:rPr lang="en" sz="1400">
                <a:solidFill>
                  <a:srgbClr val="FFFFFF"/>
                </a:solidFill>
                <a:latin typeface="Overpass"/>
                <a:ea typeface="Overpass"/>
                <a:cs typeface="Overpass"/>
                <a:sym typeface="Overpass"/>
              </a:rPr>
              <a:t>Enable the ‘git push’ flow developers love, but with OpenShift Kubernetes.</a:t>
            </a:r>
            <a:endParaRPr sz="1400">
              <a:solidFill>
                <a:srgbClr val="FFFFFF"/>
              </a:solidFill>
              <a:latin typeface="Overpass"/>
              <a:ea typeface="Overpass"/>
              <a:cs typeface="Overpass"/>
              <a:sym typeface="Overpass"/>
            </a:endParaRPr>
          </a:p>
        </p:txBody>
      </p:sp>
      <p:sp>
        <p:nvSpPr>
          <p:cNvPr id="3999" name="Google Shape;3999;p41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Steve Speicher</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3" name="Shape 4003"/>
        <p:cNvGrpSpPr/>
        <p:nvPr/>
      </p:nvGrpSpPr>
      <p:grpSpPr>
        <a:xfrm>
          <a:off x="0" y="0"/>
          <a:ext cx="0" cy="0"/>
          <a:chOff x="0" y="0"/>
          <a:chExt cx="0" cy="0"/>
        </a:xfrm>
      </p:grpSpPr>
      <p:sp>
        <p:nvSpPr>
          <p:cNvPr id="4004" name="Google Shape;4004;p419"/>
          <p:cNvSpPr txBox="1"/>
          <p:nvPr>
            <p:ph type="title"/>
          </p:nvPr>
        </p:nvSpPr>
        <p:spPr>
          <a:xfrm>
            <a:off x="1314450" y="475550"/>
            <a:ext cx="6515100" cy="7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CodeReady Containers: OpenShift on your Laptop</a:t>
            </a:r>
            <a:endParaRPr sz="2000">
              <a:latin typeface="Overpass"/>
              <a:ea typeface="Overpass"/>
              <a:cs typeface="Overpass"/>
              <a:sym typeface="Overpass"/>
            </a:endParaRPr>
          </a:p>
        </p:txBody>
      </p:sp>
      <p:sp>
        <p:nvSpPr>
          <p:cNvPr id="4005" name="Google Shape;4005;p419"/>
          <p:cNvSpPr txBox="1"/>
          <p:nvPr>
            <p:ph idx="1" type="subTitle"/>
          </p:nvPr>
        </p:nvSpPr>
        <p:spPr>
          <a:xfrm>
            <a:off x="335831" y="41580"/>
            <a:ext cx="3861600" cy="61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Desktop virtualization</a:t>
            </a:r>
            <a:endParaRPr/>
          </a:p>
        </p:txBody>
      </p:sp>
      <p:sp>
        <p:nvSpPr>
          <p:cNvPr id="4006" name="Google Shape;4006;p419"/>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07" name="Google Shape;4007;p419"/>
          <p:cNvSpPr txBox="1"/>
          <p:nvPr/>
        </p:nvSpPr>
        <p:spPr>
          <a:xfrm>
            <a:off x="663788" y="888581"/>
            <a:ext cx="4146600" cy="2557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1700">
                <a:solidFill>
                  <a:srgbClr val="000000"/>
                </a:solidFill>
                <a:latin typeface="Overpass Light"/>
                <a:ea typeface="Overpass Light"/>
                <a:cs typeface="Overpass Light"/>
                <a:sym typeface="Overpass Light"/>
              </a:rPr>
              <a:t>Provides a pre-built development environment based on </a:t>
            </a:r>
            <a:r>
              <a:rPr b="1" lang="en" sz="1700">
                <a:solidFill>
                  <a:srgbClr val="000000"/>
                </a:solidFill>
                <a:latin typeface="Overpass"/>
                <a:ea typeface="Overpass"/>
                <a:cs typeface="Overpass"/>
                <a:sym typeface="Overpass"/>
              </a:rPr>
              <a:t>Red Hat Enterprise Linux</a:t>
            </a:r>
            <a:r>
              <a:rPr lang="en" sz="1700">
                <a:solidFill>
                  <a:srgbClr val="000000"/>
                </a:solidFill>
                <a:latin typeface="Overpass Light"/>
                <a:ea typeface="Overpass Light"/>
                <a:cs typeface="Overpass Light"/>
                <a:sym typeface="Overpass Light"/>
              </a:rPr>
              <a:t> and </a:t>
            </a:r>
            <a:r>
              <a:rPr b="1" lang="en" sz="1700">
                <a:solidFill>
                  <a:srgbClr val="000000"/>
                </a:solidFill>
                <a:latin typeface="Overpass"/>
                <a:ea typeface="Overpass"/>
                <a:cs typeface="Overpass"/>
                <a:sym typeface="Overpass"/>
              </a:rPr>
              <a:t>OpenShift</a:t>
            </a:r>
            <a:r>
              <a:rPr lang="en" sz="1700">
                <a:solidFill>
                  <a:srgbClr val="000000"/>
                </a:solidFill>
                <a:latin typeface="Overpass Light"/>
                <a:ea typeface="Overpass Light"/>
                <a:cs typeface="Overpass Light"/>
                <a:sym typeface="Overpass Light"/>
              </a:rPr>
              <a:t> for quick container-based application development. Use with OpenShift on-premises or cloud.</a:t>
            </a:r>
            <a:endParaRPr sz="1700">
              <a:solidFill>
                <a:srgbClr val="000000"/>
              </a:solidFill>
              <a:latin typeface="Overpass Light"/>
              <a:ea typeface="Overpass Light"/>
              <a:cs typeface="Overpass Light"/>
              <a:sym typeface="Overpass Light"/>
            </a:endParaRPr>
          </a:p>
          <a:p>
            <a:pPr indent="0" lvl="0" marL="0" rtl="0" algn="l">
              <a:spcBef>
                <a:spcPts val="1000"/>
              </a:spcBef>
              <a:spcAft>
                <a:spcPts val="0"/>
              </a:spcAft>
              <a:buNone/>
            </a:pPr>
            <a:r>
              <a:t/>
            </a:r>
            <a:endParaRPr sz="1700">
              <a:solidFill>
                <a:srgbClr val="000000"/>
              </a:solidFill>
              <a:latin typeface="Overpass Light"/>
              <a:ea typeface="Overpass Light"/>
              <a:cs typeface="Overpass Light"/>
              <a:sym typeface="Overpass Light"/>
            </a:endParaRPr>
          </a:p>
        </p:txBody>
      </p:sp>
      <p:sp>
        <p:nvSpPr>
          <p:cNvPr id="4008" name="Google Shape;4008;p419"/>
          <p:cNvSpPr/>
          <p:nvPr/>
        </p:nvSpPr>
        <p:spPr>
          <a:xfrm>
            <a:off x="233375" y="4290750"/>
            <a:ext cx="8743200" cy="394800"/>
          </a:xfrm>
          <a:prstGeom prst="parallelogram">
            <a:avLst>
              <a:gd fmla="val 113683" name="adj"/>
            </a:avLst>
          </a:prstGeom>
          <a:solidFill>
            <a:srgbClr val="434343"/>
          </a:solidFill>
          <a:ln>
            <a:noFill/>
          </a:ln>
          <a:effectLst>
            <a:outerShdw blurRad="57150" rotWithShape="0" algn="bl" dir="13860000" dist="6667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Overpass"/>
                <a:ea typeface="Overpass"/>
                <a:cs typeface="Overpass"/>
                <a:sym typeface="Overpass"/>
              </a:rPr>
              <a:t>Use It To: </a:t>
            </a:r>
            <a:r>
              <a:rPr lang="en" sz="1400">
                <a:solidFill>
                  <a:srgbClr val="FFFFFF"/>
                </a:solidFill>
                <a:latin typeface="Overpass"/>
                <a:ea typeface="Overpass"/>
                <a:cs typeface="Overpass"/>
                <a:sym typeface="Overpass"/>
              </a:rPr>
              <a:t>Simplify direct-to-OpenShift development on laptops.</a:t>
            </a:r>
            <a:endParaRPr sz="1400">
              <a:solidFill>
                <a:srgbClr val="FFFFFF"/>
              </a:solidFill>
              <a:latin typeface="Overpass"/>
              <a:ea typeface="Overpass"/>
              <a:cs typeface="Overpass"/>
              <a:sym typeface="Overpass"/>
            </a:endParaRPr>
          </a:p>
        </p:txBody>
      </p:sp>
      <p:sp>
        <p:nvSpPr>
          <p:cNvPr id="4009" name="Google Shape;4009;p419"/>
          <p:cNvSpPr txBox="1"/>
          <p:nvPr/>
        </p:nvSpPr>
        <p:spPr>
          <a:xfrm>
            <a:off x="4688100" y="888581"/>
            <a:ext cx="4455900" cy="2776500"/>
          </a:xfrm>
          <a:prstGeom prst="rect">
            <a:avLst/>
          </a:prstGeom>
          <a:noFill/>
          <a:ln>
            <a:noFill/>
          </a:ln>
        </p:spPr>
        <p:txBody>
          <a:bodyPr anchorCtr="0" anchor="t" bIns="91425" lIns="91425" spcFirstLastPara="1" rIns="91425" wrap="square" tIns="91425">
            <a:noAutofit/>
          </a:bodyPr>
          <a:lstStyle/>
          <a:p>
            <a:pPr indent="-273050" lvl="0" marL="342900" rtl="0" algn="l">
              <a:spcBef>
                <a:spcPts val="1000"/>
              </a:spcBef>
              <a:spcAft>
                <a:spcPts val="0"/>
              </a:spcAft>
              <a:buClr>
                <a:schemeClr val="dk1"/>
              </a:buClr>
              <a:buSzPts val="1700"/>
              <a:buFont typeface="Overpass Light"/>
              <a:buChar char="-"/>
            </a:pPr>
            <a:r>
              <a:rPr lang="en" sz="1700">
                <a:solidFill>
                  <a:schemeClr val="dk1"/>
                </a:solidFill>
                <a:latin typeface="Overpass Light"/>
                <a:ea typeface="Overpass Light"/>
                <a:cs typeface="Overpass Light"/>
                <a:sym typeface="Overpass Light"/>
              </a:rPr>
              <a:t>Based on OpenShift 4.x</a:t>
            </a:r>
            <a:endParaRPr sz="1700">
              <a:solidFill>
                <a:schemeClr val="dk1"/>
              </a:solidFill>
              <a:latin typeface="Overpass Light"/>
              <a:ea typeface="Overpass Light"/>
              <a:cs typeface="Overpass Light"/>
              <a:sym typeface="Overpass Light"/>
            </a:endParaRPr>
          </a:p>
          <a:p>
            <a:pPr indent="-273050" lvl="0" marL="342900" rtl="0" algn="l">
              <a:spcBef>
                <a:spcPts val="0"/>
              </a:spcBef>
              <a:spcAft>
                <a:spcPts val="0"/>
              </a:spcAft>
              <a:buClr>
                <a:schemeClr val="dk1"/>
              </a:buClr>
              <a:buSzPts val="1700"/>
              <a:buFont typeface="Overpass Light"/>
              <a:buChar char="-"/>
            </a:pPr>
            <a:r>
              <a:rPr lang="en" sz="1700">
                <a:solidFill>
                  <a:schemeClr val="dk1"/>
                </a:solidFill>
                <a:latin typeface="Overpass Light"/>
                <a:ea typeface="Overpass Light"/>
                <a:cs typeface="Overpass Light"/>
                <a:sym typeface="Overpass Light"/>
              </a:rPr>
              <a:t>Linux (libvirt)</a:t>
            </a:r>
            <a:endParaRPr sz="1700">
              <a:solidFill>
                <a:schemeClr val="dk1"/>
              </a:solidFill>
              <a:latin typeface="Overpass Light"/>
              <a:ea typeface="Overpass Light"/>
              <a:cs typeface="Overpass Light"/>
              <a:sym typeface="Overpass Light"/>
            </a:endParaRPr>
          </a:p>
          <a:p>
            <a:pPr indent="-273050" lvl="0" marL="342900" rtl="0" algn="l">
              <a:spcBef>
                <a:spcPts val="0"/>
              </a:spcBef>
              <a:spcAft>
                <a:spcPts val="0"/>
              </a:spcAft>
              <a:buClr>
                <a:schemeClr val="dk1"/>
              </a:buClr>
              <a:buSzPts val="1700"/>
              <a:buFont typeface="Overpass Light"/>
              <a:buChar char="-"/>
            </a:pPr>
            <a:r>
              <a:rPr lang="en" sz="1700">
                <a:solidFill>
                  <a:schemeClr val="dk1"/>
                </a:solidFill>
                <a:latin typeface="Overpass Light"/>
                <a:ea typeface="Overpass Light"/>
                <a:cs typeface="Overpass Light"/>
                <a:sym typeface="Overpass Light"/>
              </a:rPr>
              <a:t>Windows (Hyper-V)</a:t>
            </a:r>
            <a:endParaRPr sz="1700">
              <a:solidFill>
                <a:schemeClr val="dk1"/>
              </a:solidFill>
              <a:latin typeface="Overpass Light"/>
              <a:ea typeface="Overpass Light"/>
              <a:cs typeface="Overpass Light"/>
              <a:sym typeface="Overpass Light"/>
            </a:endParaRPr>
          </a:p>
          <a:p>
            <a:pPr indent="-273050" lvl="0" marL="342900" rtl="0" algn="l">
              <a:spcBef>
                <a:spcPts val="0"/>
              </a:spcBef>
              <a:spcAft>
                <a:spcPts val="0"/>
              </a:spcAft>
              <a:buClr>
                <a:schemeClr val="dk1"/>
              </a:buClr>
              <a:buSzPts val="1700"/>
              <a:buFont typeface="Overpass Light"/>
              <a:buChar char="-"/>
            </a:pPr>
            <a:r>
              <a:rPr lang="en" sz="1700">
                <a:solidFill>
                  <a:schemeClr val="dk1"/>
                </a:solidFill>
                <a:latin typeface="Overpass Light"/>
                <a:ea typeface="Overpass Light"/>
                <a:cs typeface="Overpass Light"/>
                <a:sym typeface="Overpass Light"/>
              </a:rPr>
              <a:t>MacOS (Virtualbox)</a:t>
            </a:r>
            <a:endParaRPr sz="1700">
              <a:solidFill>
                <a:schemeClr val="dk1"/>
              </a:solidFill>
              <a:latin typeface="Overpass Light"/>
              <a:ea typeface="Overpass Light"/>
              <a:cs typeface="Overpass Light"/>
              <a:sym typeface="Overpass Light"/>
            </a:endParaRPr>
          </a:p>
          <a:p>
            <a:pPr indent="0" lvl="0" marL="0" rtl="0" algn="l">
              <a:spcBef>
                <a:spcPts val="800"/>
              </a:spcBef>
              <a:spcAft>
                <a:spcPts val="0"/>
              </a:spcAft>
              <a:buNone/>
            </a:pPr>
            <a:r>
              <a:t/>
            </a:r>
            <a:endParaRPr sz="1700">
              <a:solidFill>
                <a:schemeClr val="dk1"/>
              </a:solidFill>
              <a:latin typeface="Overpass Light"/>
              <a:ea typeface="Overpass Light"/>
              <a:cs typeface="Overpass Light"/>
              <a:sym typeface="Overpass Light"/>
            </a:endParaRPr>
          </a:p>
          <a:p>
            <a:pPr indent="-273050" lvl="0" marL="342900" rtl="0" algn="l">
              <a:spcBef>
                <a:spcPts val="1000"/>
              </a:spcBef>
              <a:spcAft>
                <a:spcPts val="0"/>
              </a:spcAft>
              <a:buClr>
                <a:schemeClr val="dk1"/>
              </a:buClr>
              <a:buSzPts val="1700"/>
              <a:buFont typeface="Overpass Light"/>
              <a:buChar char="-"/>
            </a:pPr>
            <a:r>
              <a:rPr lang="en" sz="1700">
                <a:solidFill>
                  <a:schemeClr val="dk1"/>
                </a:solidFill>
                <a:latin typeface="Overpass Light"/>
                <a:ea typeface="Overpass Light"/>
                <a:cs typeface="Overpass Light"/>
                <a:sym typeface="Overpass Light"/>
              </a:rPr>
              <a:t>External beta available</a:t>
            </a:r>
            <a:endParaRPr sz="1700">
              <a:solidFill>
                <a:schemeClr val="dk1"/>
              </a:solidFill>
              <a:latin typeface="Overpass Light"/>
              <a:ea typeface="Overpass Light"/>
              <a:cs typeface="Overpass Light"/>
              <a:sym typeface="Overpass Light"/>
            </a:endParaRPr>
          </a:p>
          <a:p>
            <a:pPr indent="-273050" lvl="0" marL="342900" rtl="0" algn="l">
              <a:spcBef>
                <a:spcPts val="800"/>
              </a:spcBef>
              <a:spcAft>
                <a:spcPts val="0"/>
              </a:spcAft>
              <a:buClr>
                <a:schemeClr val="dk1"/>
              </a:buClr>
              <a:buSzPts val="1700"/>
              <a:buFont typeface="Overpass Light"/>
              <a:buChar char="-"/>
            </a:pPr>
            <a:r>
              <a:rPr lang="en" sz="1700">
                <a:solidFill>
                  <a:schemeClr val="dk1"/>
                </a:solidFill>
                <a:latin typeface="Overpass Light"/>
                <a:ea typeface="Overpass Light"/>
                <a:cs typeface="Overpass Light"/>
                <a:sym typeface="Overpass Light"/>
              </a:rPr>
              <a:t>Replaces the 3.x experiences around:</a:t>
            </a:r>
            <a:endParaRPr sz="1700">
              <a:solidFill>
                <a:schemeClr val="dk1"/>
              </a:solidFill>
              <a:latin typeface="Overpass Light"/>
              <a:ea typeface="Overpass Light"/>
              <a:cs typeface="Overpass Light"/>
              <a:sym typeface="Overpass Light"/>
            </a:endParaRPr>
          </a:p>
          <a:p>
            <a:pPr indent="-273050" lvl="1" marL="685800" rtl="0" algn="l">
              <a:spcBef>
                <a:spcPts val="0"/>
              </a:spcBef>
              <a:spcAft>
                <a:spcPts val="0"/>
              </a:spcAft>
              <a:buClr>
                <a:schemeClr val="dk1"/>
              </a:buClr>
              <a:buSzPts val="1700"/>
              <a:buFont typeface="Overpass Light"/>
              <a:buChar char="-"/>
            </a:pPr>
            <a:r>
              <a:rPr lang="en" sz="1700">
                <a:solidFill>
                  <a:schemeClr val="dk1"/>
                </a:solidFill>
                <a:latin typeface="Overpass Light"/>
                <a:ea typeface="Overpass Light"/>
                <a:cs typeface="Overpass Light"/>
                <a:sym typeface="Overpass Light"/>
              </a:rPr>
              <a:t>Minishift</a:t>
            </a:r>
            <a:endParaRPr sz="1700">
              <a:solidFill>
                <a:schemeClr val="dk1"/>
              </a:solidFill>
              <a:latin typeface="Overpass Light"/>
              <a:ea typeface="Overpass Light"/>
              <a:cs typeface="Overpass Light"/>
              <a:sym typeface="Overpass Light"/>
            </a:endParaRPr>
          </a:p>
          <a:p>
            <a:pPr indent="-273050" lvl="1" marL="685800" rtl="0" algn="l">
              <a:spcBef>
                <a:spcPts val="0"/>
              </a:spcBef>
              <a:spcAft>
                <a:spcPts val="0"/>
              </a:spcAft>
              <a:buClr>
                <a:schemeClr val="dk1"/>
              </a:buClr>
              <a:buSzPts val="1700"/>
              <a:buFont typeface="Overpass Light"/>
              <a:buChar char="-"/>
            </a:pPr>
            <a:r>
              <a:rPr lang="en" sz="1700">
                <a:solidFill>
                  <a:schemeClr val="dk1"/>
                </a:solidFill>
                <a:latin typeface="Overpass Light"/>
                <a:ea typeface="Overpass Light"/>
                <a:cs typeface="Overpass Light"/>
                <a:sym typeface="Overpass Light"/>
              </a:rPr>
              <a:t>CDK</a:t>
            </a:r>
            <a:endParaRPr sz="1700">
              <a:solidFill>
                <a:schemeClr val="dk1"/>
              </a:solidFill>
              <a:latin typeface="Overpass Light"/>
              <a:ea typeface="Overpass Light"/>
              <a:cs typeface="Overpass Light"/>
              <a:sym typeface="Overpass Light"/>
            </a:endParaRPr>
          </a:p>
          <a:p>
            <a:pPr indent="-273050" lvl="1" marL="685800" rtl="0" algn="l">
              <a:spcBef>
                <a:spcPts val="0"/>
              </a:spcBef>
              <a:spcAft>
                <a:spcPts val="0"/>
              </a:spcAft>
              <a:buClr>
                <a:schemeClr val="dk1"/>
              </a:buClr>
              <a:buSzPts val="1700"/>
              <a:buFont typeface="Overpass Light"/>
              <a:buChar char="-"/>
            </a:pPr>
            <a:r>
              <a:rPr lang="en" sz="1700">
                <a:solidFill>
                  <a:schemeClr val="dk1"/>
                </a:solidFill>
                <a:latin typeface="Overpass Light"/>
                <a:ea typeface="Overpass Light"/>
                <a:cs typeface="Overpass Light"/>
                <a:sym typeface="Overpass Light"/>
              </a:rPr>
              <a:t>oc cluster up</a:t>
            </a:r>
            <a:endParaRPr sz="1700">
              <a:solidFill>
                <a:schemeClr val="dk1"/>
              </a:solidFill>
              <a:latin typeface="Overpass Light"/>
              <a:ea typeface="Overpass Light"/>
              <a:cs typeface="Overpass Light"/>
              <a:sym typeface="Overpass Light"/>
            </a:endParaRPr>
          </a:p>
          <a:p>
            <a:pPr indent="0" lvl="0" marL="0" rtl="0" algn="l">
              <a:spcBef>
                <a:spcPts val="1000"/>
              </a:spcBef>
              <a:spcAft>
                <a:spcPts val="0"/>
              </a:spcAft>
              <a:buNone/>
            </a:pPr>
            <a:r>
              <a:t/>
            </a:r>
            <a:endParaRPr sz="1700">
              <a:latin typeface="Overpass Light"/>
              <a:ea typeface="Overpass Light"/>
              <a:cs typeface="Overpass Light"/>
              <a:sym typeface="Overpass Light"/>
            </a:endParaRPr>
          </a:p>
          <a:p>
            <a:pPr indent="0" lvl="0" marL="0" rtl="0" algn="l">
              <a:spcBef>
                <a:spcPts val="1000"/>
              </a:spcBef>
              <a:spcAft>
                <a:spcPts val="0"/>
              </a:spcAft>
              <a:buNone/>
            </a:pPr>
            <a:r>
              <a:t/>
            </a:r>
            <a:endParaRPr sz="1700">
              <a:latin typeface="Overpass Light"/>
              <a:ea typeface="Overpass Light"/>
              <a:cs typeface="Overpass Light"/>
              <a:sym typeface="Overpass Light"/>
            </a:endParaRPr>
          </a:p>
        </p:txBody>
      </p:sp>
      <p:sp>
        <p:nvSpPr>
          <p:cNvPr id="4010" name="Google Shape;4010;p419"/>
          <p:cNvSpPr/>
          <p:nvPr/>
        </p:nvSpPr>
        <p:spPr>
          <a:xfrm>
            <a:off x="930019" y="2734350"/>
            <a:ext cx="3491700" cy="14592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0FF00"/>
                </a:solidFill>
                <a:latin typeface="Roboto Mono"/>
                <a:ea typeface="Roboto Mono"/>
                <a:cs typeface="Roboto Mono"/>
                <a:sym typeface="Roboto Mono"/>
              </a:rPr>
              <a:t> $ crc setup</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EFEFEF"/>
                </a:solidFill>
                <a:latin typeface="Roboto Mono"/>
                <a:ea typeface="Roboto Mono"/>
                <a:cs typeface="Roboto Mono"/>
                <a:sym typeface="Roboto Mono"/>
              </a:rPr>
              <a:t> Prepare your machine for running OpenShift</a:t>
            </a:r>
            <a:endParaRPr sz="1000">
              <a:solidFill>
                <a:srgbClr val="EFEFE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EFEFEF"/>
                </a:solidFill>
                <a:latin typeface="Roboto Mono"/>
                <a:ea typeface="Roboto Mono"/>
                <a:cs typeface="Roboto Mono"/>
                <a:sym typeface="Roboto Mono"/>
              </a:rPr>
              <a:t> </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00FF00"/>
                </a:solidFill>
                <a:latin typeface="Roboto Mono"/>
                <a:ea typeface="Roboto Mono"/>
                <a:cs typeface="Roboto Mono"/>
                <a:sym typeface="Roboto Mono"/>
              </a:rPr>
              <a:t> $ crc start -b crc-hyperkit-4.2.0.crcbundle</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EFEFEF"/>
                </a:solidFill>
                <a:latin typeface="Roboto Mono"/>
                <a:ea typeface="Roboto Mono"/>
                <a:cs typeface="Roboto Mono"/>
                <a:sym typeface="Roboto Mono"/>
              </a:rPr>
              <a:t> Start with the Hyperkit 4.2 bundle</a:t>
            </a:r>
            <a:endParaRPr sz="1000">
              <a:solidFill>
                <a:srgbClr val="EFEFE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1000">
                <a:solidFill>
                  <a:srgbClr val="00FF00"/>
                </a:solidFill>
                <a:latin typeface="Roboto Mono"/>
                <a:ea typeface="Roboto Mono"/>
                <a:cs typeface="Roboto Mono"/>
                <a:sym typeface="Roboto Mono"/>
              </a:rPr>
              <a:t> $ crc status</a:t>
            </a:r>
            <a:endParaRPr sz="10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1000">
                <a:solidFill>
                  <a:srgbClr val="EFEFEF"/>
                </a:solidFill>
                <a:latin typeface="Roboto Mono"/>
                <a:ea typeface="Roboto Mono"/>
                <a:cs typeface="Roboto Mono"/>
                <a:sym typeface="Roboto Mono"/>
              </a:rPr>
              <a:t> Get the status of the cluster</a:t>
            </a:r>
            <a:endParaRPr sz="1000">
              <a:solidFill>
                <a:srgbClr val="EFEFE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1000">
              <a:solidFill>
                <a:srgbClr val="00FF00"/>
              </a:solidFill>
              <a:latin typeface="Roboto Mono"/>
              <a:ea typeface="Roboto Mono"/>
              <a:cs typeface="Roboto Mono"/>
              <a:sym typeface="Roboto Mono"/>
            </a:endParaRPr>
          </a:p>
        </p:txBody>
      </p:sp>
      <p:sp>
        <p:nvSpPr>
          <p:cNvPr id="4011" name="Google Shape;4011;p41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Steve Speicher</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57" name="Shape 2457"/>
        <p:cNvGrpSpPr/>
        <p:nvPr/>
      </p:nvGrpSpPr>
      <p:grpSpPr>
        <a:xfrm>
          <a:off x="0" y="0"/>
          <a:ext cx="0" cy="0"/>
          <a:chOff x="0" y="0"/>
          <a:chExt cx="0" cy="0"/>
        </a:xfrm>
      </p:grpSpPr>
      <p:sp>
        <p:nvSpPr>
          <p:cNvPr id="2458" name="Google Shape;2458;p348"/>
          <p:cNvSpPr/>
          <p:nvPr/>
        </p:nvSpPr>
        <p:spPr>
          <a:xfrm>
            <a:off x="3832650" y="1053175"/>
            <a:ext cx="1323600" cy="1700100"/>
          </a:xfrm>
          <a:prstGeom prst="rect">
            <a:avLst/>
          </a:prstGeom>
          <a:solidFill>
            <a:srgbClr val="D9D9D9"/>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100">
              <a:latin typeface="Overpass"/>
              <a:ea typeface="Overpass"/>
              <a:cs typeface="Overpass"/>
              <a:sym typeface="Overpass"/>
            </a:endParaRPr>
          </a:p>
        </p:txBody>
      </p:sp>
      <p:sp>
        <p:nvSpPr>
          <p:cNvPr id="2459" name="Google Shape;2459;p348"/>
          <p:cNvSpPr txBox="1"/>
          <p:nvPr/>
        </p:nvSpPr>
        <p:spPr>
          <a:xfrm>
            <a:off x="228600" y="288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4 Lifecycle</a:t>
            </a:r>
            <a:endParaRPr sz="2600">
              <a:latin typeface="Overpass Light"/>
              <a:ea typeface="Overpass Light"/>
              <a:cs typeface="Overpass Light"/>
              <a:sym typeface="Overpass Light"/>
            </a:endParaRPr>
          </a:p>
        </p:txBody>
      </p:sp>
      <p:sp>
        <p:nvSpPr>
          <p:cNvPr id="2460" name="Google Shape;2460;p34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461" name="Google Shape;2461;p34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462" name="Google Shape;2462;p348"/>
          <p:cNvSpPr/>
          <p:nvPr/>
        </p:nvSpPr>
        <p:spPr>
          <a:xfrm>
            <a:off x="1260575" y="1154100"/>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48"/>
          <p:cNvSpPr/>
          <p:nvPr/>
        </p:nvSpPr>
        <p:spPr>
          <a:xfrm>
            <a:off x="1692571" y="1154100"/>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48"/>
          <p:cNvSpPr/>
          <p:nvPr/>
        </p:nvSpPr>
        <p:spPr>
          <a:xfrm>
            <a:off x="2123209" y="1154100"/>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48"/>
          <p:cNvSpPr/>
          <p:nvPr/>
        </p:nvSpPr>
        <p:spPr>
          <a:xfrm>
            <a:off x="2555205" y="1154100"/>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48"/>
          <p:cNvSpPr/>
          <p:nvPr/>
        </p:nvSpPr>
        <p:spPr>
          <a:xfrm>
            <a:off x="2555196" y="153661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48"/>
          <p:cNvSpPr/>
          <p:nvPr/>
        </p:nvSpPr>
        <p:spPr>
          <a:xfrm>
            <a:off x="2987192" y="153661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48"/>
          <p:cNvSpPr/>
          <p:nvPr/>
        </p:nvSpPr>
        <p:spPr>
          <a:xfrm>
            <a:off x="3417830" y="153661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48"/>
          <p:cNvSpPr/>
          <p:nvPr/>
        </p:nvSpPr>
        <p:spPr>
          <a:xfrm>
            <a:off x="3849826" y="153661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48"/>
          <p:cNvSpPr/>
          <p:nvPr/>
        </p:nvSpPr>
        <p:spPr>
          <a:xfrm>
            <a:off x="2985821"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48"/>
          <p:cNvSpPr/>
          <p:nvPr/>
        </p:nvSpPr>
        <p:spPr>
          <a:xfrm>
            <a:off x="3417817"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48"/>
          <p:cNvSpPr/>
          <p:nvPr/>
        </p:nvSpPr>
        <p:spPr>
          <a:xfrm>
            <a:off x="3848455"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48"/>
          <p:cNvSpPr/>
          <p:nvPr/>
        </p:nvSpPr>
        <p:spPr>
          <a:xfrm>
            <a:off x="4280451"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48"/>
          <p:cNvSpPr/>
          <p:nvPr/>
        </p:nvSpPr>
        <p:spPr>
          <a:xfrm>
            <a:off x="4711076"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48"/>
          <p:cNvSpPr/>
          <p:nvPr/>
        </p:nvSpPr>
        <p:spPr>
          <a:xfrm>
            <a:off x="5143076" y="115411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48"/>
          <p:cNvSpPr/>
          <p:nvPr/>
        </p:nvSpPr>
        <p:spPr>
          <a:xfrm>
            <a:off x="5573701" y="115411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48"/>
          <p:cNvSpPr/>
          <p:nvPr/>
        </p:nvSpPr>
        <p:spPr>
          <a:xfrm>
            <a:off x="6005701" y="115411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48"/>
          <p:cNvSpPr/>
          <p:nvPr/>
        </p:nvSpPr>
        <p:spPr>
          <a:xfrm>
            <a:off x="6436325" y="115411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48"/>
          <p:cNvSpPr/>
          <p:nvPr/>
        </p:nvSpPr>
        <p:spPr>
          <a:xfrm>
            <a:off x="4280446"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48"/>
          <p:cNvSpPr/>
          <p:nvPr/>
        </p:nvSpPr>
        <p:spPr>
          <a:xfrm>
            <a:off x="4712442"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48"/>
          <p:cNvSpPr/>
          <p:nvPr/>
        </p:nvSpPr>
        <p:spPr>
          <a:xfrm>
            <a:off x="5143080"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48"/>
          <p:cNvSpPr/>
          <p:nvPr/>
        </p:nvSpPr>
        <p:spPr>
          <a:xfrm>
            <a:off x="5575076"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48"/>
          <p:cNvSpPr/>
          <p:nvPr/>
        </p:nvSpPr>
        <p:spPr>
          <a:xfrm>
            <a:off x="6005701"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48"/>
          <p:cNvSpPr/>
          <p:nvPr/>
        </p:nvSpPr>
        <p:spPr>
          <a:xfrm>
            <a:off x="6437700" y="153665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48"/>
          <p:cNvSpPr/>
          <p:nvPr/>
        </p:nvSpPr>
        <p:spPr>
          <a:xfrm>
            <a:off x="6868325" y="153665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48"/>
          <p:cNvSpPr/>
          <p:nvPr/>
        </p:nvSpPr>
        <p:spPr>
          <a:xfrm>
            <a:off x="7300325" y="153665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48"/>
          <p:cNvSpPr/>
          <p:nvPr/>
        </p:nvSpPr>
        <p:spPr>
          <a:xfrm>
            <a:off x="7730950" y="153665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48"/>
          <p:cNvSpPr/>
          <p:nvPr/>
        </p:nvSpPr>
        <p:spPr>
          <a:xfrm>
            <a:off x="3849821" y="1922151"/>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48"/>
          <p:cNvSpPr/>
          <p:nvPr/>
        </p:nvSpPr>
        <p:spPr>
          <a:xfrm>
            <a:off x="4281817" y="1922151"/>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48"/>
          <p:cNvSpPr/>
          <p:nvPr/>
        </p:nvSpPr>
        <p:spPr>
          <a:xfrm>
            <a:off x="4712455" y="1922151"/>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48"/>
          <p:cNvSpPr/>
          <p:nvPr/>
        </p:nvSpPr>
        <p:spPr>
          <a:xfrm>
            <a:off x="5144451" y="1922151"/>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48"/>
          <p:cNvSpPr/>
          <p:nvPr/>
        </p:nvSpPr>
        <p:spPr>
          <a:xfrm>
            <a:off x="5575071"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48"/>
          <p:cNvSpPr/>
          <p:nvPr/>
        </p:nvSpPr>
        <p:spPr>
          <a:xfrm>
            <a:off x="6007066"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48"/>
          <p:cNvSpPr/>
          <p:nvPr/>
        </p:nvSpPr>
        <p:spPr>
          <a:xfrm>
            <a:off x="6437705"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48"/>
          <p:cNvSpPr/>
          <p:nvPr/>
        </p:nvSpPr>
        <p:spPr>
          <a:xfrm>
            <a:off x="6869700"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48"/>
          <p:cNvSpPr/>
          <p:nvPr/>
        </p:nvSpPr>
        <p:spPr>
          <a:xfrm>
            <a:off x="7300325"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48"/>
          <p:cNvSpPr/>
          <p:nvPr/>
        </p:nvSpPr>
        <p:spPr>
          <a:xfrm>
            <a:off x="7732325" y="1922187"/>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48"/>
          <p:cNvSpPr/>
          <p:nvPr/>
        </p:nvSpPr>
        <p:spPr>
          <a:xfrm>
            <a:off x="6868325" y="116095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48"/>
          <p:cNvSpPr/>
          <p:nvPr/>
        </p:nvSpPr>
        <p:spPr>
          <a:xfrm>
            <a:off x="7300325" y="116095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48"/>
          <p:cNvSpPr/>
          <p:nvPr/>
        </p:nvSpPr>
        <p:spPr>
          <a:xfrm>
            <a:off x="7730950" y="116095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48"/>
          <p:cNvSpPr txBox="1"/>
          <p:nvPr/>
        </p:nvSpPr>
        <p:spPr>
          <a:xfrm>
            <a:off x="1633257" y="1142284"/>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502" name="Google Shape;2502;p348"/>
          <p:cNvSpPr txBox="1"/>
          <p:nvPr/>
        </p:nvSpPr>
        <p:spPr>
          <a:xfrm>
            <a:off x="2967397" y="1142284"/>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503" name="Google Shape;2503;p348"/>
          <p:cNvSpPr txBox="1"/>
          <p:nvPr/>
        </p:nvSpPr>
        <p:spPr>
          <a:xfrm>
            <a:off x="5100997" y="1142284"/>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504" name="Google Shape;2504;p348"/>
          <p:cNvSpPr txBox="1"/>
          <p:nvPr/>
        </p:nvSpPr>
        <p:spPr>
          <a:xfrm>
            <a:off x="1247735" y="1131673"/>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505" name="Google Shape;2505;p348"/>
          <p:cNvSpPr txBox="1"/>
          <p:nvPr/>
        </p:nvSpPr>
        <p:spPr>
          <a:xfrm>
            <a:off x="2390928" y="1522500"/>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506" name="Google Shape;2506;p348"/>
          <p:cNvSpPr txBox="1"/>
          <p:nvPr/>
        </p:nvSpPr>
        <p:spPr>
          <a:xfrm>
            <a:off x="3755329" y="1903500"/>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507" name="Google Shape;2507;p348"/>
          <p:cNvSpPr/>
          <p:nvPr/>
        </p:nvSpPr>
        <p:spPr>
          <a:xfrm>
            <a:off x="3842475" y="1053175"/>
            <a:ext cx="1289100" cy="1700100"/>
          </a:xfrm>
          <a:prstGeom prst="rect">
            <a:avLst/>
          </a:prstGeom>
          <a:noFill/>
          <a:ln cap="flat" cmpd="sng" w="28575">
            <a:solidFill>
              <a:srgbClr val="99999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Overpass"/>
                <a:ea typeface="Overpass"/>
                <a:cs typeface="Overpass"/>
                <a:sym typeface="Overpass"/>
              </a:rPr>
              <a:t>Rolling 3 release support window</a:t>
            </a:r>
            <a:endParaRPr sz="1100">
              <a:solidFill>
                <a:schemeClr val="dk1"/>
              </a:solidFill>
              <a:latin typeface="Overpass"/>
              <a:ea typeface="Overpass"/>
              <a:cs typeface="Overpass"/>
              <a:sym typeface="Overpass"/>
            </a:endParaRPr>
          </a:p>
        </p:txBody>
      </p:sp>
      <p:sp>
        <p:nvSpPr>
          <p:cNvPr id="2508" name="Google Shape;2508;p348"/>
          <p:cNvSpPr txBox="1"/>
          <p:nvPr/>
        </p:nvSpPr>
        <p:spPr>
          <a:xfrm>
            <a:off x="3022027" y="835042"/>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509" name="Google Shape;2509;p348"/>
          <p:cNvSpPr txBox="1"/>
          <p:nvPr/>
        </p:nvSpPr>
        <p:spPr>
          <a:xfrm>
            <a:off x="230850" y="2822075"/>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New model</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Release based, not date based. Rolling three release window for support.</a:t>
            </a:r>
            <a:endParaRPr sz="1100">
              <a:latin typeface="Overpass Light"/>
              <a:ea typeface="Overpass Light"/>
              <a:cs typeface="Overpass Light"/>
              <a:sym typeface="Overpass Light"/>
            </a:endParaRPr>
          </a:p>
          <a:p>
            <a:pPr indent="0" lvl="0" marL="0" rtl="0" algn="l">
              <a:spcBef>
                <a:spcPts val="1000"/>
              </a:spcBef>
              <a:spcAft>
                <a:spcPts val="0"/>
              </a:spcAft>
              <a:buNone/>
            </a:pPr>
            <a:r>
              <a:rPr lang="en" sz="1100">
                <a:latin typeface="Overpass Light"/>
                <a:ea typeface="Overpass Light"/>
                <a:cs typeface="Overpass Light"/>
                <a:sym typeface="Overpass Light"/>
              </a:rPr>
              <a:t>The overall 4 series will be supported for at least three years </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Minimum two years full support (likely more)</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One year maintenance past the end of full support</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t/>
            </a:r>
            <a:endParaRPr b="1" sz="1100">
              <a:latin typeface="Overpass"/>
              <a:ea typeface="Overpass"/>
              <a:cs typeface="Overpass"/>
              <a:sym typeface="Overpass"/>
            </a:endParaRPr>
          </a:p>
        </p:txBody>
      </p:sp>
      <p:sp>
        <p:nvSpPr>
          <p:cNvPr id="2510" name="Google Shape;2510;p348"/>
          <p:cNvSpPr txBox="1"/>
          <p:nvPr/>
        </p:nvSpPr>
        <p:spPr>
          <a:xfrm>
            <a:off x="4706250" y="2822075"/>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Overpass"/>
                <a:ea typeface="Overpass"/>
                <a:cs typeface="Overpass"/>
                <a:sym typeface="Overpass"/>
              </a:rPr>
              <a:t>EUS release planned</a:t>
            </a:r>
            <a:endParaRPr b="1" sz="1100">
              <a:solidFill>
                <a:schemeClr val="dk1"/>
              </a:solidFill>
              <a:latin typeface="Overpass"/>
              <a:ea typeface="Overpass"/>
              <a:cs typeface="Overpass"/>
              <a:sym typeface="Overpass"/>
            </a:endParaRPr>
          </a:p>
          <a:p>
            <a:pPr indent="0" lvl="0" marL="0" rtl="0" algn="l">
              <a:spcBef>
                <a:spcPts val="0"/>
              </a:spcBef>
              <a:spcAft>
                <a:spcPts val="0"/>
              </a:spcAft>
              <a:buNone/>
            </a:pPr>
            <a:r>
              <a:rPr lang="en" sz="1100">
                <a:solidFill>
                  <a:schemeClr val="dk1"/>
                </a:solidFill>
                <a:latin typeface="Overpass Light"/>
                <a:ea typeface="Overpass Light"/>
                <a:cs typeface="Overpass Light"/>
                <a:sym typeface="Overpass Light"/>
              </a:rPr>
              <a:t>Supported for 14 months of critical bug and critical security fixes instead of the normal 5 months.  If you stay on the EUS for its entire life, you must use the application migration tooling to move to a new cluster</a:t>
            </a:r>
            <a:endParaRPr b="1" sz="1100">
              <a:latin typeface="Overpass"/>
              <a:ea typeface="Overpass"/>
              <a:cs typeface="Overpass"/>
              <a:sym typeface="Overpas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5" name="Shape 4015"/>
        <p:cNvGrpSpPr/>
        <p:nvPr/>
      </p:nvGrpSpPr>
      <p:grpSpPr>
        <a:xfrm>
          <a:off x="0" y="0"/>
          <a:ext cx="0" cy="0"/>
          <a:chOff x="0" y="0"/>
          <a:chExt cx="0" cy="0"/>
        </a:xfrm>
      </p:grpSpPr>
      <p:sp>
        <p:nvSpPr>
          <p:cNvPr id="4016" name="Google Shape;4016;p420"/>
          <p:cNvSpPr txBox="1"/>
          <p:nvPr/>
        </p:nvSpPr>
        <p:spPr>
          <a:xfrm>
            <a:off x="724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C</a:t>
            </a:r>
            <a:r>
              <a:rPr b="1" lang="en" sz="1200">
                <a:solidFill>
                  <a:schemeClr val="dk1"/>
                </a:solidFill>
                <a:latin typeface="Overpass"/>
                <a:ea typeface="Overpass"/>
                <a:cs typeface="Overpass"/>
                <a:sym typeface="Overpass"/>
              </a:rPr>
              <a:t>luster level settings for BuildConfigs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Additional CAs to be trusted for image pull/push</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Proxy setting for image pull/push and source download</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Proxy settings for git commands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Environment variables to set on all builds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Docker labels to apply to resulting images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Build resource requirements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Default values to override on builds even if user has provided values on the buildconfig</a:t>
            </a:r>
            <a:endParaRPr sz="1200">
              <a:solidFill>
                <a:schemeClr val="dk1"/>
              </a:solidFill>
              <a:latin typeface="Overpass Light"/>
              <a:ea typeface="Overpass Light"/>
              <a:cs typeface="Overpass Light"/>
              <a:sym typeface="Overpass Light"/>
            </a:endParaRPr>
          </a:p>
        </p:txBody>
      </p:sp>
      <p:sp>
        <p:nvSpPr>
          <p:cNvPr id="4017" name="Google Shape;4017;p420"/>
          <p:cNvSpPr txBox="1"/>
          <p:nvPr>
            <p:ph type="title"/>
          </p:nvPr>
        </p:nvSpPr>
        <p:spPr>
          <a:xfrm>
            <a:off x="1314450" y="5571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Build Configurations</a:t>
            </a:r>
            <a:r>
              <a:rPr lang="en" sz="2600"/>
              <a:t> Defaults</a:t>
            </a:r>
            <a:endParaRPr sz="2600"/>
          </a:p>
        </p:txBody>
      </p:sp>
      <p:sp>
        <p:nvSpPr>
          <p:cNvPr id="4018" name="Google Shape;4018;p420"/>
          <p:cNvSpPr txBox="1"/>
          <p:nvPr/>
        </p:nvSpPr>
        <p:spPr>
          <a:xfrm>
            <a:off x="447775" y="-20750"/>
            <a:ext cx="23388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4019" name="Google Shape;4019;p42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Siamak Sadeghianfar</a:t>
            </a:r>
            <a:endParaRPr sz="900">
              <a:solidFill>
                <a:srgbClr val="999999"/>
              </a:solidFill>
              <a:latin typeface="Overpass Light"/>
              <a:ea typeface="Overpass Light"/>
              <a:cs typeface="Overpass Light"/>
              <a:sym typeface="Overpass Light"/>
            </a:endParaRPr>
          </a:p>
        </p:txBody>
      </p:sp>
      <p:sp>
        <p:nvSpPr>
          <p:cNvPr id="4020" name="Google Shape;4020;p420"/>
          <p:cNvSpPr/>
          <p:nvPr/>
        </p:nvSpPr>
        <p:spPr>
          <a:xfrm>
            <a:off x="5114725" y="1215723"/>
            <a:ext cx="3704400" cy="3207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apiVersion</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config.openshift.io/v1</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kind</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Build</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metadata</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cluster</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spec</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 additionalTrustedCA</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trustedCAsConfigMap</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buildDefaults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defaultProxy</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http, https and no proxy</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gitProxy</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http, https and no proxy</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env</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key-values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imageLabels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resources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limits</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cpu, memory</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requests</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cpu, memory</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buildOverrides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imageLabels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nodeSelector</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tolerations</a:t>
            </a:r>
            <a:r>
              <a:rPr lang="en" sz="900">
                <a:solidFill>
                  <a:schemeClr val="dk1"/>
                </a:solidFill>
                <a:latin typeface="Consolas"/>
                <a:ea typeface="Consolas"/>
                <a:cs typeface="Consolas"/>
                <a:sym typeface="Consolas"/>
              </a:rPr>
              <a:t>:</a:t>
            </a:r>
            <a:endParaRPr sz="900">
              <a:solidFill>
                <a:srgbClr val="800000"/>
              </a:solidFill>
              <a:latin typeface="Consolas"/>
              <a:ea typeface="Consolas"/>
              <a:cs typeface="Consolas"/>
              <a:sym typeface="Consolas"/>
            </a:endParaRPr>
          </a:p>
        </p:txBody>
      </p:sp>
      <p:sp>
        <p:nvSpPr>
          <p:cNvPr id="4021" name="Google Shape;4021;p420"/>
          <p:cNvSpPr txBox="1"/>
          <p:nvPr/>
        </p:nvSpPr>
        <p:spPr>
          <a:xfrm>
            <a:off x="5080725" y="4426124"/>
            <a:ext cx="33057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oc edit build.config.openshift.io/cluster</a:t>
            </a:r>
            <a:endParaRPr sz="1000">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5" name="Shape 4025"/>
        <p:cNvGrpSpPr/>
        <p:nvPr/>
      </p:nvGrpSpPr>
      <p:grpSpPr>
        <a:xfrm>
          <a:off x="0" y="0"/>
          <a:ext cx="0" cy="0"/>
          <a:chOff x="0" y="0"/>
          <a:chExt cx="0" cy="0"/>
        </a:xfrm>
      </p:grpSpPr>
      <p:grpSp>
        <p:nvGrpSpPr>
          <p:cNvPr id="4026" name="Google Shape;4026;p421"/>
          <p:cNvGrpSpPr/>
          <p:nvPr/>
        </p:nvGrpSpPr>
        <p:grpSpPr>
          <a:xfrm>
            <a:off x="4468474" y="1846576"/>
            <a:ext cx="4475201" cy="2718324"/>
            <a:chOff x="889844" y="209053"/>
            <a:chExt cx="12400114" cy="6647895"/>
          </a:xfrm>
        </p:grpSpPr>
        <p:pic>
          <p:nvPicPr>
            <p:cNvPr id="4027" name="Google Shape;4027;p421"/>
            <p:cNvPicPr preferRelativeResize="0"/>
            <p:nvPr/>
          </p:nvPicPr>
          <p:blipFill rotWithShape="1">
            <a:blip r:embed="rId3">
              <a:alphaModFix/>
            </a:blip>
            <a:srcRect b="3260" l="0" r="0" t="0"/>
            <a:stretch/>
          </p:blipFill>
          <p:spPr>
            <a:xfrm>
              <a:off x="889844" y="209053"/>
              <a:ext cx="12400114" cy="6647895"/>
            </a:xfrm>
            <a:prstGeom prst="rect">
              <a:avLst/>
            </a:prstGeom>
            <a:noFill/>
            <a:ln>
              <a:noFill/>
            </a:ln>
            <a:effectLst>
              <a:outerShdw blurRad="57150" rotWithShape="0" algn="bl" dir="5400000" dist="19050">
                <a:srgbClr val="000000">
                  <a:alpha val="50000"/>
                </a:srgbClr>
              </a:outerShdw>
            </a:effectLst>
          </p:spPr>
        </p:pic>
        <p:pic>
          <p:nvPicPr>
            <p:cNvPr id="4028" name="Google Shape;4028;p421"/>
            <p:cNvPicPr preferRelativeResize="0"/>
            <p:nvPr/>
          </p:nvPicPr>
          <p:blipFill rotWithShape="1">
            <a:blip r:embed="rId4">
              <a:alphaModFix/>
            </a:blip>
            <a:srcRect b="90135" l="0" r="0" t="0"/>
            <a:stretch/>
          </p:blipFill>
          <p:spPr>
            <a:xfrm>
              <a:off x="889875" y="1054675"/>
              <a:ext cx="10822775" cy="572375"/>
            </a:xfrm>
            <a:prstGeom prst="rect">
              <a:avLst/>
            </a:prstGeom>
            <a:noFill/>
            <a:ln>
              <a:noFill/>
            </a:ln>
          </p:spPr>
        </p:pic>
      </p:grpSp>
      <p:sp>
        <p:nvSpPr>
          <p:cNvPr id="4029" name="Google Shape;4029;p421"/>
          <p:cNvSpPr txBox="1"/>
          <p:nvPr>
            <p:ph type="title"/>
          </p:nvPr>
        </p:nvSpPr>
        <p:spPr>
          <a:xfrm>
            <a:off x="912750" y="633300"/>
            <a:ext cx="73185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solidFill>
                  <a:schemeClr val="dk1"/>
                </a:solidFill>
              </a:rPr>
              <a:t>Cloud-native CI/CD with OpenShift Pipelines</a:t>
            </a:r>
            <a:endParaRPr/>
          </a:p>
        </p:txBody>
      </p:sp>
      <p:sp>
        <p:nvSpPr>
          <p:cNvPr id="4030" name="Google Shape;4030;p42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031" name="Google Shape;4031;p421"/>
          <p:cNvSpPr txBox="1"/>
          <p:nvPr/>
        </p:nvSpPr>
        <p:spPr>
          <a:xfrm>
            <a:off x="325400" y="1531825"/>
            <a:ext cx="3791100" cy="2541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Based on </a:t>
            </a:r>
            <a:r>
              <a:rPr lang="en">
                <a:latin typeface="Overpass Light"/>
                <a:ea typeface="Overpass Light"/>
                <a:cs typeface="Overpass Light"/>
                <a:sym typeface="Overpass Light"/>
              </a:rPr>
              <a:t>Tekton</a:t>
            </a:r>
            <a:r>
              <a:rPr lang="en">
                <a:latin typeface="Overpass Light"/>
                <a:ea typeface="Overpass Light"/>
                <a:cs typeface="Overpass Light"/>
                <a:sym typeface="Overpass Light"/>
              </a:rPr>
              <a:t> Pipelines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Clr>
                <a:srgbClr val="000000"/>
              </a:buClr>
              <a:buSzPts val="1400"/>
              <a:buFont typeface="Overpass Light"/>
              <a:buChar char="●"/>
            </a:pPr>
            <a:r>
              <a:rPr lang="en">
                <a:solidFill>
                  <a:srgbClr val="000000"/>
                </a:solidFill>
                <a:latin typeface="Overpass Light"/>
                <a:ea typeface="Overpass Light"/>
                <a:cs typeface="Overpass Light"/>
                <a:sym typeface="Overpass Light"/>
              </a:rPr>
              <a:t>Runs serverless (no babysitting!)</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Containers as building blocks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Deploy to multiple platforms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Standard CRDs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Build images with Kubernetes tools</a:t>
            </a:r>
            <a:br>
              <a:rPr lang="en">
                <a:latin typeface="Overpass Light"/>
                <a:ea typeface="Overpass Light"/>
                <a:cs typeface="Overpass Light"/>
                <a:sym typeface="Overpass Light"/>
              </a:rPr>
            </a:br>
            <a:r>
              <a:rPr lang="en">
                <a:latin typeface="Overpass Light"/>
                <a:ea typeface="Overpass Light"/>
                <a:cs typeface="Overpass Light"/>
                <a:sym typeface="Overpass Light"/>
              </a:rPr>
              <a:t>(s2i, buildah, kaniko, jib, buildpack, etC)</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Pipelines portable to any Kubernetes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Available in OperatorHub</a:t>
            </a:r>
            <a:endParaRPr>
              <a:latin typeface="Overpass Light"/>
              <a:ea typeface="Overpass Light"/>
              <a:cs typeface="Overpass Light"/>
              <a:sym typeface="Overpass Light"/>
            </a:endParaRPr>
          </a:p>
        </p:txBody>
      </p:sp>
      <p:sp>
        <p:nvSpPr>
          <p:cNvPr id="4032" name="Google Shape;4032;p421"/>
          <p:cNvSpPr txBox="1"/>
          <p:nvPr/>
        </p:nvSpPr>
        <p:spPr>
          <a:xfrm>
            <a:off x="6382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Siamak Sadeghianfar</a:t>
            </a:r>
            <a:endParaRPr sz="900">
              <a:solidFill>
                <a:srgbClr val="999999"/>
              </a:solidFill>
              <a:latin typeface="Overpass Light"/>
              <a:ea typeface="Overpass Light"/>
              <a:cs typeface="Overpass Light"/>
              <a:sym typeface="Overpass Light"/>
            </a:endParaRPr>
          </a:p>
        </p:txBody>
      </p:sp>
      <p:grpSp>
        <p:nvGrpSpPr>
          <p:cNvPr id="4033" name="Google Shape;4033;p421"/>
          <p:cNvGrpSpPr/>
          <p:nvPr/>
        </p:nvGrpSpPr>
        <p:grpSpPr>
          <a:xfrm>
            <a:off x="3857491" y="1122464"/>
            <a:ext cx="4475218" cy="2399240"/>
            <a:chOff x="889875" y="1054675"/>
            <a:chExt cx="10822775" cy="5802274"/>
          </a:xfrm>
        </p:grpSpPr>
        <p:pic>
          <p:nvPicPr>
            <p:cNvPr id="4034" name="Google Shape;4034;p421"/>
            <p:cNvPicPr preferRelativeResize="0"/>
            <p:nvPr/>
          </p:nvPicPr>
          <p:blipFill rotWithShape="1">
            <a:blip r:embed="rId5">
              <a:alphaModFix/>
            </a:blip>
            <a:srcRect b="3260" l="0" r="0" t="0"/>
            <a:stretch/>
          </p:blipFill>
          <p:spPr>
            <a:xfrm>
              <a:off x="889875" y="1054675"/>
              <a:ext cx="10822774" cy="5802274"/>
            </a:xfrm>
            <a:prstGeom prst="rect">
              <a:avLst/>
            </a:prstGeom>
            <a:noFill/>
            <a:ln>
              <a:noFill/>
            </a:ln>
            <a:effectLst>
              <a:outerShdw blurRad="57150" rotWithShape="0" algn="bl" dir="5400000" dist="19050">
                <a:srgbClr val="000000">
                  <a:alpha val="50000"/>
                </a:srgbClr>
              </a:outerShdw>
            </a:effectLst>
          </p:spPr>
        </p:pic>
        <p:pic>
          <p:nvPicPr>
            <p:cNvPr id="4035" name="Google Shape;4035;p421"/>
            <p:cNvPicPr preferRelativeResize="0"/>
            <p:nvPr/>
          </p:nvPicPr>
          <p:blipFill rotWithShape="1">
            <a:blip r:embed="rId4">
              <a:alphaModFix/>
            </a:blip>
            <a:srcRect b="90135" l="0" r="0" t="0"/>
            <a:stretch/>
          </p:blipFill>
          <p:spPr>
            <a:xfrm>
              <a:off x="889875" y="1054675"/>
              <a:ext cx="10822775" cy="572375"/>
            </a:xfrm>
            <a:prstGeom prst="rect">
              <a:avLst/>
            </a:prstGeom>
            <a:noFill/>
            <a:ln>
              <a:noFill/>
            </a:ln>
          </p:spPr>
        </p:pic>
      </p:grpSp>
      <p:sp>
        <p:nvSpPr>
          <p:cNvPr id="4036" name="Google Shape;4036;p421"/>
          <p:cNvSpPr/>
          <p:nvPr/>
        </p:nvSpPr>
        <p:spPr>
          <a:xfrm>
            <a:off x="7701450" y="57300"/>
            <a:ext cx="1389900" cy="233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ExtraLight"/>
                <a:ea typeface="Overpass ExtraLight"/>
                <a:cs typeface="Overpass ExtraLight"/>
                <a:sym typeface="Overpass ExtraLight"/>
              </a:rPr>
              <a:t>Developer Preview</a:t>
            </a:r>
            <a:endParaRPr sz="1000">
              <a:solidFill>
                <a:srgbClr val="FFFFFF"/>
              </a:solidFill>
              <a:latin typeface="Overpass ExtraLight"/>
              <a:ea typeface="Overpass ExtraLight"/>
              <a:cs typeface="Overpass ExtraLight"/>
              <a:sym typeface="Overpass Extra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0" name="Shape 4040"/>
        <p:cNvGrpSpPr/>
        <p:nvPr/>
      </p:nvGrpSpPr>
      <p:grpSpPr>
        <a:xfrm>
          <a:off x="0" y="0"/>
          <a:ext cx="0" cy="0"/>
          <a:chOff x="0" y="0"/>
          <a:chExt cx="0" cy="0"/>
        </a:xfrm>
      </p:grpSpPr>
      <p:sp>
        <p:nvSpPr>
          <p:cNvPr id="4041" name="Google Shape;4041;p422"/>
          <p:cNvSpPr txBox="1"/>
          <p:nvPr/>
        </p:nvSpPr>
        <p:spPr>
          <a:xfrm>
            <a:off x="4614196" y="3180675"/>
            <a:ext cx="30753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Provided task library: </a:t>
            </a:r>
            <a:endParaRPr>
              <a:latin typeface="Overpass Light"/>
              <a:ea typeface="Overpass Light"/>
              <a:cs typeface="Overpass Light"/>
              <a:sym typeface="Overpass Light"/>
            </a:endParaRPr>
          </a:p>
          <a:p>
            <a:pPr indent="0" lvl="0" marL="0" rtl="0" algn="l">
              <a:spcBef>
                <a:spcPts val="0"/>
              </a:spcBef>
              <a:spcAft>
                <a:spcPts val="0"/>
              </a:spcAft>
              <a:buNone/>
            </a:pPr>
            <a:r>
              <a:rPr lang="en" sz="1200">
                <a:solidFill>
                  <a:srgbClr val="666666"/>
                </a:solidFill>
                <a:latin typeface="Consolas"/>
                <a:ea typeface="Consolas"/>
                <a:cs typeface="Consolas"/>
                <a:sym typeface="Consolas"/>
              </a:rPr>
              <a:t>s</a:t>
            </a:r>
            <a:r>
              <a:rPr lang="en" sz="1200">
                <a:solidFill>
                  <a:srgbClr val="666666"/>
                </a:solidFill>
                <a:latin typeface="Consolas"/>
                <a:ea typeface="Consolas"/>
                <a:cs typeface="Consolas"/>
                <a:sym typeface="Consolas"/>
              </a:rPr>
              <a:t>2i, buildah, oc, jib, kaniko, etc</a:t>
            </a:r>
            <a:endParaRPr sz="1200">
              <a:solidFill>
                <a:srgbClr val="666666"/>
              </a:solidFill>
              <a:latin typeface="Consolas"/>
              <a:ea typeface="Consolas"/>
              <a:cs typeface="Consolas"/>
              <a:sym typeface="Consolas"/>
            </a:endParaRPr>
          </a:p>
          <a:p>
            <a:pPr indent="0" lvl="0" marL="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User can create custom ones</a:t>
            </a:r>
            <a:endParaRPr>
              <a:latin typeface="Overpass Light"/>
              <a:ea typeface="Overpass Light"/>
              <a:cs typeface="Overpass Light"/>
              <a:sym typeface="Overpass Light"/>
            </a:endParaRPr>
          </a:p>
        </p:txBody>
      </p:sp>
      <p:sp>
        <p:nvSpPr>
          <p:cNvPr id="4042" name="Google Shape;4042;p422"/>
          <p:cNvSpPr txBox="1"/>
          <p:nvPr>
            <p:ph type="title"/>
          </p:nvPr>
        </p:nvSpPr>
        <p:spPr>
          <a:xfrm>
            <a:off x="912750" y="633300"/>
            <a:ext cx="73185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solidFill>
                  <a:schemeClr val="dk1"/>
                </a:solidFill>
              </a:rPr>
              <a:t>Cloud-native CI/CD with OpenShift Pipelines</a:t>
            </a:r>
            <a:endParaRPr/>
          </a:p>
        </p:txBody>
      </p:sp>
      <p:sp>
        <p:nvSpPr>
          <p:cNvPr id="4043" name="Google Shape;4043;p42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044" name="Google Shape;4044;p422"/>
          <p:cNvSpPr/>
          <p:nvPr/>
        </p:nvSpPr>
        <p:spPr>
          <a:xfrm>
            <a:off x="768226" y="1269790"/>
            <a:ext cx="3453600" cy="3369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800000"/>
                </a:solidFill>
                <a:latin typeface="Consolas"/>
                <a:ea typeface="Consolas"/>
                <a:cs typeface="Consolas"/>
                <a:sym typeface="Consolas"/>
              </a:rPr>
              <a:t>apiVersion</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tekton.dev/v1alpha1</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800000"/>
                </a:solidFill>
                <a:latin typeface="Consolas"/>
                <a:ea typeface="Consolas"/>
                <a:cs typeface="Consolas"/>
                <a:sym typeface="Consolas"/>
              </a:rPr>
              <a:t>kind</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Pipeline</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800000"/>
                </a:solidFill>
                <a:latin typeface="Consolas"/>
                <a:ea typeface="Consolas"/>
                <a:cs typeface="Consolas"/>
                <a:sym typeface="Consolas"/>
              </a:rPr>
              <a:t>metadata</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funky-deploy-pipeline</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800000"/>
                </a:solidFill>
                <a:latin typeface="Consolas"/>
                <a:ea typeface="Consolas"/>
                <a:cs typeface="Consolas"/>
                <a:sym typeface="Consolas"/>
              </a:rPr>
              <a:t>spec</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resources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git, images, etc</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tasks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build-app</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taskRef</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mvn-build</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a:t>
            </a:r>
            <a:endParaRPr sz="900">
              <a:solidFill>
                <a:srgbClr val="09885A"/>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build-image</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taskRef</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s2i-java</a:t>
            </a:r>
            <a:r>
              <a:rPr lang="en" sz="900">
                <a:solidFill>
                  <a:schemeClr val="dk1"/>
                </a:solidFill>
                <a:latin typeface="Consolas"/>
                <a:ea typeface="Consolas"/>
                <a:cs typeface="Consolas"/>
                <a:sym typeface="Consolas"/>
              </a:rPr>
              <a:t> </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a:t>
            </a:r>
            <a:endParaRPr sz="900">
              <a:solidFill>
                <a:srgbClr val="09885A"/>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deploy</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taskRef</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openshift-cli</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a:t>
            </a:r>
            <a:endParaRPr sz="1000">
              <a:latin typeface="Consolas"/>
              <a:ea typeface="Consolas"/>
              <a:cs typeface="Consolas"/>
              <a:sym typeface="Consolas"/>
            </a:endParaRPr>
          </a:p>
        </p:txBody>
      </p:sp>
      <p:cxnSp>
        <p:nvCxnSpPr>
          <p:cNvPr id="4045" name="Google Shape;4045;p422"/>
          <p:cNvCxnSpPr/>
          <p:nvPr/>
        </p:nvCxnSpPr>
        <p:spPr>
          <a:xfrm rot="10800000">
            <a:off x="2123171" y="3682825"/>
            <a:ext cx="2355900" cy="0"/>
          </a:xfrm>
          <a:prstGeom prst="straightConnector1">
            <a:avLst/>
          </a:prstGeom>
          <a:noFill/>
          <a:ln cap="flat" cmpd="sng" w="19050">
            <a:solidFill>
              <a:srgbClr val="FF0000"/>
            </a:solidFill>
            <a:prstDash val="solid"/>
            <a:round/>
            <a:headEnd len="med" w="med" type="none"/>
            <a:tailEnd len="med" w="med" type="triangle"/>
          </a:ln>
        </p:spPr>
      </p:cxnSp>
      <p:sp>
        <p:nvSpPr>
          <p:cNvPr id="4046" name="Google Shape;4046;p422"/>
          <p:cNvSpPr/>
          <p:nvPr/>
        </p:nvSpPr>
        <p:spPr>
          <a:xfrm>
            <a:off x="2170762" y="3031275"/>
            <a:ext cx="2308325" cy="427449"/>
          </a:xfrm>
          <a:custGeom>
            <a:rect b="b" l="l" r="r" t="t"/>
            <a:pathLst>
              <a:path extrusionOk="0" h="9814" w="92333">
                <a:moveTo>
                  <a:pt x="0" y="0"/>
                </a:moveTo>
                <a:lnTo>
                  <a:pt x="82519" y="0"/>
                </a:lnTo>
                <a:lnTo>
                  <a:pt x="92333" y="9814"/>
                </a:lnTo>
              </a:path>
            </a:pathLst>
          </a:custGeom>
          <a:noFill/>
          <a:ln cap="flat" cmpd="sng" w="19050">
            <a:solidFill>
              <a:srgbClr val="FF0000"/>
            </a:solidFill>
            <a:prstDash val="solid"/>
            <a:round/>
            <a:headEnd len="med" w="med" type="triangle"/>
            <a:tailEnd len="med" w="med" type="none"/>
          </a:ln>
        </p:spPr>
      </p:sp>
      <p:sp>
        <p:nvSpPr>
          <p:cNvPr id="4047" name="Google Shape;4047;p422"/>
          <p:cNvSpPr/>
          <p:nvPr/>
        </p:nvSpPr>
        <p:spPr>
          <a:xfrm flipH="1" rot="10800000">
            <a:off x="2419822" y="3914076"/>
            <a:ext cx="2059257" cy="427449"/>
          </a:xfrm>
          <a:custGeom>
            <a:rect b="b" l="l" r="r" t="t"/>
            <a:pathLst>
              <a:path extrusionOk="0" h="9814" w="92333">
                <a:moveTo>
                  <a:pt x="0" y="0"/>
                </a:moveTo>
                <a:lnTo>
                  <a:pt x="82519" y="0"/>
                </a:lnTo>
                <a:lnTo>
                  <a:pt x="92333" y="9814"/>
                </a:lnTo>
              </a:path>
            </a:pathLst>
          </a:custGeom>
          <a:noFill/>
          <a:ln cap="flat" cmpd="sng" w="19050">
            <a:solidFill>
              <a:srgbClr val="FF0000"/>
            </a:solidFill>
            <a:prstDash val="solid"/>
            <a:round/>
            <a:headEnd len="med" w="med" type="triangle"/>
            <a:tailEnd len="med" w="med" type="none"/>
          </a:ln>
        </p:spPr>
      </p:sp>
      <p:cxnSp>
        <p:nvCxnSpPr>
          <p:cNvPr id="4048" name="Google Shape;4048;p422"/>
          <p:cNvCxnSpPr/>
          <p:nvPr/>
        </p:nvCxnSpPr>
        <p:spPr>
          <a:xfrm>
            <a:off x="2460696" y="2388225"/>
            <a:ext cx="2040600" cy="0"/>
          </a:xfrm>
          <a:prstGeom prst="straightConnector1">
            <a:avLst/>
          </a:prstGeom>
          <a:noFill/>
          <a:ln cap="flat" cmpd="sng" w="19050">
            <a:solidFill>
              <a:srgbClr val="FF0000"/>
            </a:solidFill>
            <a:prstDash val="solid"/>
            <a:round/>
            <a:headEnd len="med" w="med" type="triangle"/>
            <a:tailEnd len="med" w="med" type="none"/>
          </a:ln>
        </p:spPr>
      </p:cxnSp>
      <p:sp>
        <p:nvSpPr>
          <p:cNvPr id="4049" name="Google Shape;4049;p422"/>
          <p:cNvSpPr txBox="1"/>
          <p:nvPr/>
        </p:nvSpPr>
        <p:spPr>
          <a:xfrm>
            <a:off x="4657496" y="2098299"/>
            <a:ext cx="33120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Inputs (e.g. git repo) to and outputs (e.g. images) from the pipeline</a:t>
            </a:r>
            <a:endParaRPr>
              <a:latin typeface="Overpass Light"/>
              <a:ea typeface="Overpass Light"/>
              <a:cs typeface="Overpass Light"/>
              <a:sym typeface="Overpass Light"/>
            </a:endParaRPr>
          </a:p>
        </p:txBody>
      </p:sp>
      <p:sp>
        <p:nvSpPr>
          <p:cNvPr id="4050" name="Google Shape;4050;p422"/>
          <p:cNvSpPr txBox="1"/>
          <p:nvPr/>
        </p:nvSpPr>
        <p:spPr>
          <a:xfrm>
            <a:off x="6382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Siamak Sadeghianfar</a:t>
            </a:r>
            <a:endParaRPr sz="900">
              <a:solidFill>
                <a:srgbClr val="999999"/>
              </a:solidFill>
              <a:latin typeface="Overpass Light"/>
              <a:ea typeface="Overpass Light"/>
              <a:cs typeface="Overpass Light"/>
              <a:sym typeface="Overpass Light"/>
            </a:endParaRPr>
          </a:p>
        </p:txBody>
      </p:sp>
      <p:sp>
        <p:nvSpPr>
          <p:cNvPr id="4051" name="Google Shape;4051;p422"/>
          <p:cNvSpPr/>
          <p:nvPr/>
        </p:nvSpPr>
        <p:spPr>
          <a:xfrm>
            <a:off x="7701450" y="57300"/>
            <a:ext cx="1389900" cy="233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ExtraLight"/>
                <a:ea typeface="Overpass ExtraLight"/>
                <a:cs typeface="Overpass ExtraLight"/>
                <a:sym typeface="Overpass ExtraLight"/>
              </a:rPr>
              <a:t>Developer Preview</a:t>
            </a:r>
            <a:endParaRPr sz="1000">
              <a:solidFill>
                <a:srgbClr val="FFFFFF"/>
              </a:solidFill>
              <a:latin typeface="Overpass ExtraLight"/>
              <a:ea typeface="Overpass ExtraLight"/>
              <a:cs typeface="Overpass ExtraLight"/>
              <a:sym typeface="Overpass Extra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5" name="Shape 4055"/>
        <p:cNvGrpSpPr/>
        <p:nvPr/>
      </p:nvGrpSpPr>
      <p:grpSpPr>
        <a:xfrm>
          <a:off x="0" y="0"/>
          <a:ext cx="0" cy="0"/>
          <a:chOff x="0" y="0"/>
          <a:chExt cx="0" cy="0"/>
        </a:xfrm>
      </p:grpSpPr>
      <p:sp>
        <p:nvSpPr>
          <p:cNvPr id="4056" name="Google Shape;4056;p423"/>
          <p:cNvSpPr txBox="1"/>
          <p:nvPr/>
        </p:nvSpPr>
        <p:spPr>
          <a:xfrm>
            <a:off x="228600" y="669175"/>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Serverless</a:t>
            </a:r>
            <a:endParaRPr sz="2600">
              <a:latin typeface="Overpass Light"/>
              <a:ea typeface="Overpass Light"/>
              <a:cs typeface="Overpass Light"/>
              <a:sym typeface="Overpass Light"/>
            </a:endParaRPr>
          </a:p>
        </p:txBody>
      </p:sp>
      <p:sp>
        <p:nvSpPr>
          <p:cNvPr id="4057" name="Google Shape;4057;p42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058" name="Google Shape;4058;p42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William Markito</a:t>
            </a:r>
            <a:endParaRPr sz="900">
              <a:solidFill>
                <a:srgbClr val="999999"/>
              </a:solidFill>
              <a:latin typeface="Overpass Light"/>
              <a:ea typeface="Overpass Light"/>
              <a:cs typeface="Overpass Light"/>
              <a:sym typeface="Overpass Light"/>
            </a:endParaRPr>
          </a:p>
        </p:txBody>
      </p:sp>
      <p:pic>
        <p:nvPicPr>
          <p:cNvPr id="4059" name="Google Shape;4059;p423"/>
          <p:cNvPicPr preferRelativeResize="0"/>
          <p:nvPr/>
        </p:nvPicPr>
        <p:blipFill rotWithShape="1">
          <a:blip r:embed="rId3">
            <a:alphaModFix/>
          </a:blip>
          <a:srcRect b="-5760" l="0" r="0" t="5759"/>
          <a:stretch/>
        </p:blipFill>
        <p:spPr>
          <a:xfrm>
            <a:off x="7973822" y="320562"/>
            <a:ext cx="816278" cy="816300"/>
          </a:xfrm>
          <a:prstGeom prst="rect">
            <a:avLst/>
          </a:prstGeom>
          <a:noFill/>
          <a:ln>
            <a:noFill/>
          </a:ln>
        </p:spPr>
      </p:pic>
      <p:sp>
        <p:nvSpPr>
          <p:cNvPr id="4060" name="Google Shape;4060;p423"/>
          <p:cNvSpPr txBox="1"/>
          <p:nvPr/>
        </p:nvSpPr>
        <p:spPr>
          <a:xfrm>
            <a:off x="234793" y="1382800"/>
            <a:ext cx="41226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rgbClr val="EE0000"/>
                </a:solidFill>
                <a:latin typeface="Overpass"/>
                <a:ea typeface="Overpass"/>
                <a:cs typeface="Overpass"/>
                <a:sym typeface="Overpass"/>
              </a:rPr>
              <a:t>Key Features</a:t>
            </a:r>
            <a:endParaRPr b="1" sz="1200">
              <a:solidFill>
                <a:srgbClr val="EE0000"/>
              </a:solidFill>
              <a:latin typeface="Overpass"/>
              <a:ea typeface="Overpass"/>
              <a:cs typeface="Overpass"/>
              <a:sym typeface="Overpass"/>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Familiar to Kubernetes users. Native.</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Scale to 0 and autoscale to N based on demand</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Applications and functions. Any container workload.</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Powerful eventing model with multiple event sources.</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Operator available via OperatorHub</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Knative v0.7.1 (v1beta1 APIs)</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No vendor lock in</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rgbClr val="FF0000"/>
                </a:solidFill>
                <a:latin typeface="Overpass"/>
                <a:ea typeface="Overpass"/>
                <a:cs typeface="Overpass"/>
                <a:sym typeface="Overpass"/>
              </a:rPr>
              <a:t>Learn more</a:t>
            </a:r>
            <a:endParaRPr b="1" sz="1200">
              <a:solidFill>
                <a:srgbClr val="FF0000"/>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lang="en" sz="1200" u="sng">
                <a:latin typeface="Overpass"/>
                <a:ea typeface="Overpass"/>
                <a:cs typeface="Overpass"/>
                <a:sym typeface="Overpass"/>
                <a:hlinkClick r:id="rId4"/>
              </a:rPr>
              <a:t>https://openshift.com/learn/topics/serverless</a:t>
            </a:r>
            <a:br>
              <a:rPr lang="en" sz="1200" u="sng">
                <a:latin typeface="Overpass"/>
                <a:ea typeface="Overpass"/>
                <a:cs typeface="Overpass"/>
                <a:sym typeface="Overpass"/>
              </a:rPr>
            </a:br>
            <a:r>
              <a:rPr lang="en" sz="1200" u="sng">
                <a:latin typeface="Overpass"/>
                <a:ea typeface="Overpass"/>
                <a:cs typeface="Overpass"/>
                <a:sym typeface="Overpass"/>
                <a:hlinkClick r:id="rId5"/>
              </a:rPr>
              <a:t>https://redhat-developer-demos.github.io/knative-tutorial</a:t>
            </a:r>
            <a:endParaRPr sz="1200" u="sng">
              <a:latin typeface="Overpass"/>
              <a:ea typeface="Overpass"/>
              <a:cs typeface="Overpass"/>
              <a:sym typeface="Overpass"/>
            </a:endParaRPr>
          </a:p>
        </p:txBody>
      </p:sp>
      <p:sp>
        <p:nvSpPr>
          <p:cNvPr id="4061" name="Google Shape;4061;p423"/>
          <p:cNvSpPr/>
          <p:nvPr/>
        </p:nvSpPr>
        <p:spPr>
          <a:xfrm>
            <a:off x="7535475" y="38900"/>
            <a:ext cx="1579500" cy="233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ExtraLight"/>
                <a:ea typeface="Overpass ExtraLight"/>
                <a:cs typeface="Overpass ExtraLight"/>
                <a:sym typeface="Overpass ExtraLight"/>
              </a:rPr>
              <a:t>Tech Preview 4.2</a:t>
            </a:r>
            <a:endParaRPr sz="1000">
              <a:solidFill>
                <a:srgbClr val="FFFFFF"/>
              </a:solidFill>
              <a:latin typeface="Overpass ExtraLight"/>
              <a:ea typeface="Overpass ExtraLight"/>
              <a:cs typeface="Overpass ExtraLight"/>
              <a:sym typeface="Overpass ExtraLight"/>
            </a:endParaRPr>
          </a:p>
        </p:txBody>
      </p:sp>
      <p:pic>
        <p:nvPicPr>
          <p:cNvPr id="4062" name="Google Shape;4062;p423"/>
          <p:cNvPicPr preferRelativeResize="0"/>
          <p:nvPr/>
        </p:nvPicPr>
        <p:blipFill>
          <a:blip r:embed="rId6">
            <a:alphaModFix/>
          </a:blip>
          <a:stretch>
            <a:fillRect/>
          </a:stretch>
        </p:blipFill>
        <p:spPr>
          <a:xfrm>
            <a:off x="4337600" y="1184825"/>
            <a:ext cx="4833200" cy="2574249"/>
          </a:xfrm>
          <a:prstGeom prst="rect">
            <a:avLst/>
          </a:prstGeom>
          <a:noFill/>
          <a:ln>
            <a:noFill/>
          </a:ln>
          <a:effectLst>
            <a:outerShdw blurRad="57150" rotWithShape="0" algn="bl" dir="5400000" dist="19050">
              <a:srgbClr val="000000">
                <a:alpha val="50000"/>
              </a:srgbClr>
            </a:outerShdw>
          </a:effectLst>
        </p:spPr>
      </p:pic>
      <p:pic>
        <p:nvPicPr>
          <p:cNvPr id="4063" name="Google Shape;4063;p423"/>
          <p:cNvPicPr preferRelativeResize="0"/>
          <p:nvPr/>
        </p:nvPicPr>
        <p:blipFill rotWithShape="1">
          <a:blip r:embed="rId7">
            <a:alphaModFix/>
          </a:blip>
          <a:srcRect b="4260" l="0" r="0" t="0"/>
          <a:stretch/>
        </p:blipFill>
        <p:spPr>
          <a:xfrm>
            <a:off x="4724425" y="2064424"/>
            <a:ext cx="4419574" cy="250627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7" name="Shape 4067"/>
        <p:cNvGrpSpPr/>
        <p:nvPr/>
      </p:nvGrpSpPr>
      <p:grpSpPr>
        <a:xfrm>
          <a:off x="0" y="0"/>
          <a:ext cx="0" cy="0"/>
          <a:chOff x="0" y="0"/>
          <a:chExt cx="0" cy="0"/>
        </a:xfrm>
      </p:grpSpPr>
      <p:sp>
        <p:nvSpPr>
          <p:cNvPr id="4068" name="Google Shape;4068;p424"/>
          <p:cNvSpPr txBox="1"/>
          <p:nvPr/>
        </p:nvSpPr>
        <p:spPr>
          <a:xfrm>
            <a:off x="228600" y="669175"/>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Serverless</a:t>
            </a:r>
            <a:endParaRPr sz="2600">
              <a:latin typeface="Overpass Light"/>
              <a:ea typeface="Overpass Light"/>
              <a:cs typeface="Overpass Light"/>
              <a:sym typeface="Overpass Light"/>
            </a:endParaRPr>
          </a:p>
        </p:txBody>
      </p:sp>
      <p:sp>
        <p:nvSpPr>
          <p:cNvPr id="4069" name="Google Shape;4069;p42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070" name="Google Shape;4070;p42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William Markito</a:t>
            </a:r>
            <a:endParaRPr sz="900">
              <a:solidFill>
                <a:srgbClr val="999999"/>
              </a:solidFill>
              <a:latin typeface="Overpass Light"/>
              <a:ea typeface="Overpass Light"/>
              <a:cs typeface="Overpass Light"/>
              <a:sym typeface="Overpass Light"/>
            </a:endParaRPr>
          </a:p>
        </p:txBody>
      </p:sp>
      <p:pic>
        <p:nvPicPr>
          <p:cNvPr id="4071" name="Google Shape;4071;p424"/>
          <p:cNvPicPr preferRelativeResize="0"/>
          <p:nvPr/>
        </p:nvPicPr>
        <p:blipFill rotWithShape="1">
          <a:blip r:embed="rId3">
            <a:alphaModFix/>
          </a:blip>
          <a:srcRect b="-5760" l="0" r="0" t="5759"/>
          <a:stretch/>
        </p:blipFill>
        <p:spPr>
          <a:xfrm>
            <a:off x="7922650" y="204375"/>
            <a:ext cx="909850" cy="909875"/>
          </a:xfrm>
          <a:prstGeom prst="rect">
            <a:avLst/>
          </a:prstGeom>
          <a:noFill/>
          <a:ln>
            <a:noFill/>
          </a:ln>
        </p:spPr>
      </p:pic>
      <p:sp>
        <p:nvSpPr>
          <p:cNvPr id="4072" name="Google Shape;4072;p424"/>
          <p:cNvSpPr/>
          <p:nvPr/>
        </p:nvSpPr>
        <p:spPr>
          <a:xfrm>
            <a:off x="7535475" y="38900"/>
            <a:ext cx="1579500" cy="233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ExtraLight"/>
                <a:ea typeface="Overpass ExtraLight"/>
                <a:cs typeface="Overpass ExtraLight"/>
                <a:sym typeface="Overpass ExtraLight"/>
              </a:rPr>
              <a:t>Tech Preview 4.2</a:t>
            </a:r>
            <a:endParaRPr sz="1000">
              <a:solidFill>
                <a:srgbClr val="FFFFFF"/>
              </a:solidFill>
              <a:latin typeface="Overpass ExtraLight"/>
              <a:ea typeface="Overpass ExtraLight"/>
              <a:cs typeface="Overpass ExtraLight"/>
              <a:sym typeface="Overpass ExtraLight"/>
            </a:endParaRPr>
          </a:p>
        </p:txBody>
      </p:sp>
      <p:pic>
        <p:nvPicPr>
          <p:cNvPr id="4073" name="Google Shape;4073;p424"/>
          <p:cNvPicPr preferRelativeResize="0"/>
          <p:nvPr/>
        </p:nvPicPr>
        <p:blipFill>
          <a:blip r:embed="rId4">
            <a:alphaModFix/>
          </a:blip>
          <a:stretch>
            <a:fillRect/>
          </a:stretch>
        </p:blipFill>
        <p:spPr>
          <a:xfrm>
            <a:off x="2517300" y="1246263"/>
            <a:ext cx="6181349" cy="3412601"/>
          </a:xfrm>
          <a:prstGeom prst="rect">
            <a:avLst/>
          </a:prstGeom>
          <a:noFill/>
          <a:ln>
            <a:noFill/>
          </a:ln>
        </p:spPr>
      </p:pic>
      <p:sp>
        <p:nvSpPr>
          <p:cNvPr id="4074" name="Google Shape;4074;p424"/>
          <p:cNvSpPr txBox="1"/>
          <p:nvPr/>
        </p:nvSpPr>
        <p:spPr>
          <a:xfrm>
            <a:off x="49800" y="2018425"/>
            <a:ext cx="2467500" cy="15522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200">
                <a:solidFill>
                  <a:srgbClr val="EE0000"/>
                </a:solidFill>
                <a:latin typeface="Overpass"/>
                <a:ea typeface="Overpass"/>
                <a:cs typeface="Overpass"/>
                <a:sym typeface="Overpass"/>
              </a:rPr>
              <a:t>Developer Console in 4.2</a:t>
            </a:r>
            <a:endParaRPr b="1" sz="1200">
              <a:solidFill>
                <a:srgbClr val="EE0000"/>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Deploy Image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Import from Git</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78" name="Shape 4078"/>
        <p:cNvGrpSpPr/>
        <p:nvPr/>
      </p:nvGrpSpPr>
      <p:grpSpPr>
        <a:xfrm>
          <a:off x="0" y="0"/>
          <a:ext cx="0" cy="0"/>
          <a:chOff x="0" y="0"/>
          <a:chExt cx="0" cy="0"/>
        </a:xfrm>
      </p:grpSpPr>
      <p:sp>
        <p:nvSpPr>
          <p:cNvPr id="4079" name="Google Shape;4079;p425"/>
          <p:cNvSpPr txBox="1"/>
          <p:nvPr/>
        </p:nvSpPr>
        <p:spPr>
          <a:xfrm>
            <a:off x="228600" y="669175"/>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a:t>
            </a:r>
            <a:r>
              <a:rPr lang="en" sz="2600">
                <a:latin typeface="Overpass Light"/>
                <a:ea typeface="Overpass Light"/>
                <a:cs typeface="Overpass Light"/>
                <a:sym typeface="Overpass Light"/>
              </a:rPr>
              <a:t> </a:t>
            </a:r>
            <a:r>
              <a:rPr lang="en" sz="2600">
                <a:latin typeface="Overpass Light"/>
                <a:ea typeface="Overpass Light"/>
                <a:cs typeface="Overpass Light"/>
                <a:sym typeface="Overpass Light"/>
              </a:rPr>
              <a:t>Serverless</a:t>
            </a:r>
            <a:endParaRPr sz="2600">
              <a:latin typeface="Overpass Light"/>
              <a:ea typeface="Overpass Light"/>
              <a:cs typeface="Overpass Light"/>
              <a:sym typeface="Overpass Light"/>
            </a:endParaRPr>
          </a:p>
        </p:txBody>
      </p:sp>
      <p:sp>
        <p:nvSpPr>
          <p:cNvPr id="4080" name="Google Shape;4080;p42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081" name="Google Shape;4081;p42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William Markito</a:t>
            </a:r>
            <a:endParaRPr sz="900">
              <a:solidFill>
                <a:srgbClr val="999999"/>
              </a:solidFill>
              <a:latin typeface="Overpass Light"/>
              <a:ea typeface="Overpass Light"/>
              <a:cs typeface="Overpass Light"/>
              <a:sym typeface="Overpass Light"/>
            </a:endParaRPr>
          </a:p>
        </p:txBody>
      </p:sp>
      <p:sp>
        <p:nvSpPr>
          <p:cNvPr id="4082" name="Google Shape;4082;p425"/>
          <p:cNvSpPr/>
          <p:nvPr/>
        </p:nvSpPr>
        <p:spPr>
          <a:xfrm>
            <a:off x="228450" y="1568000"/>
            <a:ext cx="8686800" cy="2749800"/>
          </a:xfrm>
          <a:prstGeom prst="rect">
            <a:avLst/>
          </a:pr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3" name="Google Shape;4083;p425"/>
          <p:cNvPicPr preferRelativeResize="0"/>
          <p:nvPr/>
        </p:nvPicPr>
        <p:blipFill>
          <a:blip r:embed="rId3">
            <a:alphaModFix/>
          </a:blip>
          <a:stretch>
            <a:fillRect/>
          </a:stretch>
        </p:blipFill>
        <p:spPr>
          <a:xfrm>
            <a:off x="6933282" y="1868463"/>
            <a:ext cx="422839" cy="448813"/>
          </a:xfrm>
          <a:prstGeom prst="rect">
            <a:avLst/>
          </a:prstGeom>
          <a:noFill/>
          <a:ln>
            <a:noFill/>
          </a:ln>
        </p:spPr>
      </p:pic>
      <p:sp>
        <p:nvSpPr>
          <p:cNvPr id="4084" name="Google Shape;4084;p425"/>
          <p:cNvSpPr/>
          <p:nvPr/>
        </p:nvSpPr>
        <p:spPr>
          <a:xfrm>
            <a:off x="4036379" y="1762598"/>
            <a:ext cx="2102700" cy="552000"/>
          </a:xfrm>
          <a:prstGeom prst="rect">
            <a:avLst/>
          </a:prstGeom>
          <a:solidFill>
            <a:srgbClr val="0089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Microservices</a:t>
            </a:r>
            <a:endParaRPr sz="1800">
              <a:solidFill>
                <a:srgbClr val="FFFFFF"/>
              </a:solidFill>
              <a:latin typeface="Overpass ExtraBold"/>
              <a:ea typeface="Overpass ExtraBold"/>
              <a:cs typeface="Overpass ExtraBold"/>
              <a:sym typeface="Overpass ExtraBold"/>
            </a:endParaRPr>
          </a:p>
        </p:txBody>
      </p:sp>
      <p:sp>
        <p:nvSpPr>
          <p:cNvPr id="4085" name="Google Shape;4085;p425"/>
          <p:cNvSpPr/>
          <p:nvPr/>
        </p:nvSpPr>
        <p:spPr>
          <a:xfrm>
            <a:off x="525070" y="1762598"/>
            <a:ext cx="2102700" cy="552000"/>
          </a:xfrm>
          <a:prstGeom prst="rect">
            <a:avLst/>
          </a:prstGeom>
          <a:solidFill>
            <a:srgbClr val="0089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Functions</a:t>
            </a:r>
            <a:endParaRPr sz="1800">
              <a:solidFill>
                <a:srgbClr val="FFFFFF"/>
              </a:solidFill>
              <a:latin typeface="Overpass ExtraBold"/>
              <a:ea typeface="Overpass ExtraBold"/>
              <a:cs typeface="Overpass ExtraBold"/>
              <a:sym typeface="Overpass ExtraBold"/>
            </a:endParaRPr>
          </a:p>
        </p:txBody>
      </p:sp>
      <p:sp>
        <p:nvSpPr>
          <p:cNvPr id="4086" name="Google Shape;4086;p425"/>
          <p:cNvSpPr/>
          <p:nvPr/>
        </p:nvSpPr>
        <p:spPr>
          <a:xfrm>
            <a:off x="2739899" y="1762598"/>
            <a:ext cx="1199100" cy="552000"/>
          </a:xfrm>
          <a:prstGeom prst="rect">
            <a:avLst/>
          </a:prstGeom>
          <a:solidFill>
            <a:srgbClr val="0089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Apps</a:t>
            </a:r>
            <a:endParaRPr sz="1800">
              <a:solidFill>
                <a:srgbClr val="FFFFFF"/>
              </a:solidFill>
              <a:latin typeface="Overpass ExtraBold"/>
              <a:ea typeface="Overpass ExtraBold"/>
              <a:cs typeface="Overpass ExtraBold"/>
              <a:sym typeface="Overpass ExtraBold"/>
            </a:endParaRPr>
          </a:p>
        </p:txBody>
      </p:sp>
      <p:sp>
        <p:nvSpPr>
          <p:cNvPr id="4087" name="Google Shape;4087;p425"/>
          <p:cNvSpPr/>
          <p:nvPr/>
        </p:nvSpPr>
        <p:spPr>
          <a:xfrm>
            <a:off x="525070" y="2381999"/>
            <a:ext cx="5613900" cy="402000"/>
          </a:xfrm>
          <a:prstGeom prst="rect">
            <a:avLst/>
          </a:prstGeom>
          <a:solidFill>
            <a:srgbClr val="0E4E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Containers</a:t>
            </a:r>
            <a:endParaRPr sz="1800">
              <a:solidFill>
                <a:srgbClr val="FFFFFF"/>
              </a:solidFill>
              <a:latin typeface="Overpass ExtraBold"/>
              <a:ea typeface="Overpass ExtraBold"/>
              <a:cs typeface="Overpass ExtraBold"/>
              <a:sym typeface="Overpass ExtraBold"/>
            </a:endParaRPr>
          </a:p>
        </p:txBody>
      </p:sp>
      <p:sp>
        <p:nvSpPr>
          <p:cNvPr id="4088" name="Google Shape;4088;p425"/>
          <p:cNvSpPr/>
          <p:nvPr/>
        </p:nvSpPr>
        <p:spPr>
          <a:xfrm>
            <a:off x="552724" y="3167830"/>
            <a:ext cx="5613900" cy="959400"/>
          </a:xfrm>
          <a:prstGeom prst="rect">
            <a:avLst/>
          </a:prstGeom>
          <a:solidFill>
            <a:srgbClr val="8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Infrastructure &amp; Scheduling</a:t>
            </a:r>
            <a:endParaRPr sz="1800">
              <a:solidFill>
                <a:srgbClr val="FFFFFF"/>
              </a:solidFill>
              <a:latin typeface="Overpass ExtraBold"/>
              <a:ea typeface="Overpass ExtraBold"/>
              <a:cs typeface="Overpass ExtraBold"/>
              <a:sym typeface="Overpass ExtraBold"/>
            </a:endParaRPr>
          </a:p>
        </p:txBody>
      </p:sp>
      <p:cxnSp>
        <p:nvCxnSpPr>
          <p:cNvPr id="4089" name="Google Shape;4089;p425"/>
          <p:cNvCxnSpPr/>
          <p:nvPr/>
        </p:nvCxnSpPr>
        <p:spPr>
          <a:xfrm flipH="1" rot="10800000">
            <a:off x="339204" y="2952412"/>
            <a:ext cx="8493300" cy="24000"/>
          </a:xfrm>
          <a:prstGeom prst="straightConnector1">
            <a:avLst/>
          </a:prstGeom>
          <a:noFill/>
          <a:ln cap="flat" cmpd="sng" w="19050">
            <a:solidFill>
              <a:srgbClr val="595959"/>
            </a:solidFill>
            <a:prstDash val="dot"/>
            <a:round/>
            <a:headEnd len="med" w="med" type="none"/>
            <a:tailEnd len="med" w="med" type="none"/>
          </a:ln>
        </p:spPr>
      </p:cxnSp>
      <p:sp>
        <p:nvSpPr>
          <p:cNvPr id="4090" name="Google Shape;4090;p425"/>
          <p:cNvSpPr txBox="1"/>
          <p:nvPr/>
        </p:nvSpPr>
        <p:spPr>
          <a:xfrm>
            <a:off x="7018775" y="1521037"/>
            <a:ext cx="1896600" cy="29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Overpass Light"/>
                <a:ea typeface="Overpass Light"/>
                <a:cs typeface="Overpass Light"/>
                <a:sym typeface="Overpass Light"/>
              </a:rPr>
              <a:t>Application </a:t>
            </a:r>
            <a:endParaRPr i="1" sz="1200">
              <a:latin typeface="Overpass Light"/>
              <a:ea typeface="Overpass Light"/>
              <a:cs typeface="Overpass Light"/>
              <a:sym typeface="Overpass Light"/>
            </a:endParaRPr>
          </a:p>
        </p:txBody>
      </p:sp>
      <p:sp>
        <p:nvSpPr>
          <p:cNvPr id="4091" name="Google Shape;4091;p425"/>
          <p:cNvSpPr txBox="1"/>
          <p:nvPr/>
        </p:nvSpPr>
        <p:spPr>
          <a:xfrm>
            <a:off x="7630254" y="2893459"/>
            <a:ext cx="1312800" cy="29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Overpass Light"/>
                <a:ea typeface="Overpass Light"/>
                <a:cs typeface="Overpass Light"/>
                <a:sym typeface="Overpass Light"/>
              </a:rPr>
              <a:t>Infrastructure</a:t>
            </a:r>
            <a:endParaRPr i="1" sz="1200">
              <a:latin typeface="Overpass Light"/>
              <a:ea typeface="Overpass Light"/>
              <a:cs typeface="Overpass Light"/>
              <a:sym typeface="Overpass Light"/>
            </a:endParaRPr>
          </a:p>
        </p:txBody>
      </p:sp>
      <p:pic>
        <p:nvPicPr>
          <p:cNvPr id="4092" name="Google Shape;4092;p425"/>
          <p:cNvPicPr preferRelativeResize="0"/>
          <p:nvPr/>
        </p:nvPicPr>
        <p:blipFill>
          <a:blip r:embed="rId4">
            <a:alphaModFix/>
          </a:blip>
          <a:stretch>
            <a:fillRect/>
          </a:stretch>
        </p:blipFill>
        <p:spPr>
          <a:xfrm>
            <a:off x="6514138" y="3682633"/>
            <a:ext cx="1957004" cy="502264"/>
          </a:xfrm>
          <a:prstGeom prst="rect">
            <a:avLst/>
          </a:prstGeom>
          <a:noFill/>
          <a:ln>
            <a:noFill/>
          </a:ln>
        </p:spPr>
      </p:pic>
      <p:sp>
        <p:nvSpPr>
          <p:cNvPr id="4093" name="Google Shape;4093;p425"/>
          <p:cNvSpPr/>
          <p:nvPr/>
        </p:nvSpPr>
        <p:spPr>
          <a:xfrm>
            <a:off x="594752" y="2464911"/>
            <a:ext cx="5613900" cy="402000"/>
          </a:xfrm>
          <a:prstGeom prst="rect">
            <a:avLst/>
          </a:prstGeom>
          <a:solidFill>
            <a:srgbClr val="0089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Containers</a:t>
            </a:r>
            <a:endParaRPr sz="1800">
              <a:solidFill>
                <a:srgbClr val="FFFFFF"/>
              </a:solidFill>
              <a:latin typeface="Overpass ExtraBold"/>
              <a:ea typeface="Overpass ExtraBold"/>
              <a:cs typeface="Overpass ExtraBold"/>
              <a:sym typeface="Overpass ExtraBold"/>
            </a:endParaRPr>
          </a:p>
        </p:txBody>
      </p:sp>
      <p:sp>
        <p:nvSpPr>
          <p:cNvPr id="4094" name="Google Shape;4094;p425"/>
          <p:cNvSpPr/>
          <p:nvPr/>
        </p:nvSpPr>
        <p:spPr>
          <a:xfrm>
            <a:off x="662097" y="3277203"/>
            <a:ext cx="5613900" cy="959400"/>
          </a:xfrm>
          <a:prstGeom prst="rect">
            <a:avLst/>
          </a:prstGeom>
          <a:solidFill>
            <a:srgbClr val="C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Platform</a:t>
            </a:r>
            <a:endParaRPr sz="1800">
              <a:solidFill>
                <a:srgbClr val="FFFFFF"/>
              </a:solidFill>
              <a:latin typeface="Overpass ExtraBold"/>
              <a:ea typeface="Overpass ExtraBold"/>
              <a:cs typeface="Overpass ExtraBold"/>
              <a:sym typeface="Overpass ExtraBold"/>
            </a:endParaRPr>
          </a:p>
        </p:txBody>
      </p:sp>
      <p:pic>
        <p:nvPicPr>
          <p:cNvPr id="4095" name="Google Shape;4095;p425"/>
          <p:cNvPicPr preferRelativeResize="0"/>
          <p:nvPr/>
        </p:nvPicPr>
        <p:blipFill rotWithShape="1">
          <a:blip r:embed="rId5">
            <a:alphaModFix/>
          </a:blip>
          <a:srcRect b="-5760" l="0" r="0" t="5759"/>
          <a:stretch/>
        </p:blipFill>
        <p:spPr>
          <a:xfrm>
            <a:off x="6427613" y="3033929"/>
            <a:ext cx="591165" cy="591165"/>
          </a:xfrm>
          <a:prstGeom prst="rect">
            <a:avLst/>
          </a:prstGeom>
          <a:noFill/>
          <a:ln>
            <a:noFill/>
          </a:ln>
        </p:spPr>
      </p:pic>
      <p:pic>
        <p:nvPicPr>
          <p:cNvPr id="4096" name="Google Shape;4096;p425"/>
          <p:cNvPicPr preferRelativeResize="0"/>
          <p:nvPr/>
        </p:nvPicPr>
        <p:blipFill>
          <a:blip r:embed="rId6">
            <a:alphaModFix/>
          </a:blip>
          <a:stretch>
            <a:fillRect/>
          </a:stretch>
        </p:blipFill>
        <p:spPr>
          <a:xfrm>
            <a:off x="7714905" y="3249036"/>
            <a:ext cx="754120" cy="293886"/>
          </a:xfrm>
          <a:prstGeom prst="rect">
            <a:avLst/>
          </a:prstGeom>
          <a:noFill/>
          <a:ln>
            <a:noFill/>
          </a:ln>
        </p:spPr>
      </p:pic>
      <p:pic>
        <p:nvPicPr>
          <p:cNvPr id="4097" name="Google Shape;4097;p425"/>
          <p:cNvPicPr preferRelativeResize="0"/>
          <p:nvPr/>
        </p:nvPicPr>
        <p:blipFill>
          <a:blip r:embed="rId7">
            <a:alphaModFix/>
          </a:blip>
          <a:stretch>
            <a:fillRect/>
          </a:stretch>
        </p:blipFill>
        <p:spPr>
          <a:xfrm>
            <a:off x="7199721" y="3075716"/>
            <a:ext cx="334236" cy="502264"/>
          </a:xfrm>
          <a:prstGeom prst="rect">
            <a:avLst/>
          </a:prstGeom>
          <a:noFill/>
          <a:ln>
            <a:noFill/>
          </a:ln>
        </p:spPr>
      </p:pic>
      <p:pic>
        <p:nvPicPr>
          <p:cNvPr id="4098" name="Google Shape;4098;p425"/>
          <p:cNvPicPr preferRelativeResize="0"/>
          <p:nvPr/>
        </p:nvPicPr>
        <p:blipFill rotWithShape="1">
          <a:blip r:embed="rId8">
            <a:alphaModFix/>
          </a:blip>
          <a:srcRect b="23520" l="0" r="59839" t="25257"/>
          <a:stretch/>
        </p:blipFill>
        <p:spPr>
          <a:xfrm>
            <a:off x="6284679" y="1904045"/>
            <a:ext cx="469242" cy="448815"/>
          </a:xfrm>
          <a:prstGeom prst="rect">
            <a:avLst/>
          </a:prstGeom>
          <a:noFill/>
          <a:ln>
            <a:noFill/>
          </a:ln>
        </p:spPr>
      </p:pic>
      <p:pic>
        <p:nvPicPr>
          <p:cNvPr id="4099" name="Google Shape;4099;p425"/>
          <p:cNvPicPr preferRelativeResize="0"/>
          <p:nvPr/>
        </p:nvPicPr>
        <p:blipFill>
          <a:blip r:embed="rId9">
            <a:alphaModFix/>
          </a:blip>
          <a:stretch>
            <a:fillRect/>
          </a:stretch>
        </p:blipFill>
        <p:spPr>
          <a:xfrm>
            <a:off x="8082800" y="1939900"/>
            <a:ext cx="591151" cy="295574"/>
          </a:xfrm>
          <a:prstGeom prst="rect">
            <a:avLst/>
          </a:prstGeom>
          <a:noFill/>
          <a:ln>
            <a:noFill/>
          </a:ln>
        </p:spPr>
      </p:pic>
      <p:pic>
        <p:nvPicPr>
          <p:cNvPr id="4100" name="Google Shape;4100;p425"/>
          <p:cNvPicPr preferRelativeResize="0"/>
          <p:nvPr/>
        </p:nvPicPr>
        <p:blipFill>
          <a:blip r:embed="rId10">
            <a:alphaModFix/>
          </a:blip>
          <a:stretch>
            <a:fillRect/>
          </a:stretch>
        </p:blipFill>
        <p:spPr>
          <a:xfrm>
            <a:off x="7535463" y="1920575"/>
            <a:ext cx="334226" cy="334226"/>
          </a:xfrm>
          <a:prstGeom prst="rect">
            <a:avLst/>
          </a:prstGeom>
          <a:noFill/>
          <a:ln>
            <a:noFill/>
          </a:ln>
        </p:spPr>
      </p:pic>
      <p:pic>
        <p:nvPicPr>
          <p:cNvPr id="4101" name="Google Shape;4101;p425"/>
          <p:cNvPicPr preferRelativeResize="0"/>
          <p:nvPr/>
        </p:nvPicPr>
        <p:blipFill>
          <a:blip r:embed="rId11">
            <a:alphaModFix/>
          </a:blip>
          <a:stretch>
            <a:fillRect/>
          </a:stretch>
        </p:blipFill>
        <p:spPr>
          <a:xfrm>
            <a:off x="6599060" y="2409027"/>
            <a:ext cx="334224" cy="451612"/>
          </a:xfrm>
          <a:prstGeom prst="rect">
            <a:avLst/>
          </a:prstGeom>
          <a:noFill/>
          <a:ln>
            <a:noFill/>
          </a:ln>
        </p:spPr>
      </p:pic>
      <p:pic>
        <p:nvPicPr>
          <p:cNvPr id="4102" name="Google Shape;4102;p425"/>
          <p:cNvPicPr preferRelativeResize="0"/>
          <p:nvPr/>
        </p:nvPicPr>
        <p:blipFill>
          <a:blip r:embed="rId12">
            <a:alphaModFix/>
          </a:blip>
          <a:stretch>
            <a:fillRect/>
          </a:stretch>
        </p:blipFill>
        <p:spPr>
          <a:xfrm>
            <a:off x="7197075" y="2523513"/>
            <a:ext cx="591150" cy="222661"/>
          </a:xfrm>
          <a:prstGeom prst="rect">
            <a:avLst/>
          </a:prstGeom>
          <a:noFill/>
          <a:ln>
            <a:noFill/>
          </a:ln>
        </p:spPr>
      </p:pic>
      <p:pic>
        <p:nvPicPr>
          <p:cNvPr id="4103" name="Google Shape;4103;p425"/>
          <p:cNvPicPr preferRelativeResize="0"/>
          <p:nvPr/>
        </p:nvPicPr>
        <p:blipFill>
          <a:blip r:embed="rId13">
            <a:alphaModFix/>
          </a:blip>
          <a:stretch>
            <a:fillRect/>
          </a:stretch>
        </p:blipFill>
        <p:spPr>
          <a:xfrm>
            <a:off x="8052025" y="2508188"/>
            <a:ext cx="469251" cy="253326"/>
          </a:xfrm>
          <a:prstGeom prst="rect">
            <a:avLst/>
          </a:prstGeom>
          <a:noFill/>
          <a:ln>
            <a:noFill/>
          </a:ln>
        </p:spPr>
      </p:pic>
      <p:pic>
        <p:nvPicPr>
          <p:cNvPr id="4104" name="Google Shape;4104;p425"/>
          <p:cNvPicPr preferRelativeResize="0"/>
          <p:nvPr/>
        </p:nvPicPr>
        <p:blipFill rotWithShape="1">
          <a:blip r:embed="rId5">
            <a:alphaModFix/>
          </a:blip>
          <a:srcRect b="-5760" l="0" r="0" t="5759"/>
          <a:stretch/>
        </p:blipFill>
        <p:spPr>
          <a:xfrm>
            <a:off x="7922650" y="204375"/>
            <a:ext cx="909850" cy="909875"/>
          </a:xfrm>
          <a:prstGeom prst="rect">
            <a:avLst/>
          </a:prstGeom>
          <a:noFill/>
          <a:ln>
            <a:noFill/>
          </a:ln>
        </p:spPr>
      </p:pic>
      <p:sp>
        <p:nvSpPr>
          <p:cNvPr id="4105" name="Google Shape;4105;p425"/>
          <p:cNvSpPr/>
          <p:nvPr/>
        </p:nvSpPr>
        <p:spPr>
          <a:xfrm>
            <a:off x="7535475" y="38900"/>
            <a:ext cx="1579500" cy="233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ExtraLight"/>
                <a:ea typeface="Overpass ExtraLight"/>
                <a:cs typeface="Overpass ExtraLight"/>
                <a:sym typeface="Overpass ExtraLight"/>
              </a:rPr>
              <a:t>Tech Preview 4.2</a:t>
            </a:r>
            <a:endParaRPr sz="1000">
              <a:solidFill>
                <a:srgbClr val="FFFFFF"/>
              </a:solidFill>
              <a:latin typeface="Overpass ExtraLight"/>
              <a:ea typeface="Overpass ExtraLight"/>
              <a:cs typeface="Overpass ExtraLight"/>
              <a:sym typeface="Overpass Extra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9" name="Shape 4109"/>
        <p:cNvGrpSpPr/>
        <p:nvPr/>
      </p:nvGrpSpPr>
      <p:grpSpPr>
        <a:xfrm>
          <a:off x="0" y="0"/>
          <a:ext cx="0" cy="0"/>
          <a:chOff x="0" y="0"/>
          <a:chExt cx="0" cy="0"/>
        </a:xfrm>
      </p:grpSpPr>
      <p:sp>
        <p:nvSpPr>
          <p:cNvPr id="4110" name="Google Shape;4110;p426"/>
          <p:cNvSpPr/>
          <p:nvPr/>
        </p:nvSpPr>
        <p:spPr>
          <a:xfrm>
            <a:off x="402400" y="869150"/>
            <a:ext cx="3088200" cy="3868500"/>
          </a:xfrm>
          <a:prstGeom prst="rect">
            <a:avLst/>
          </a:prstGeom>
          <a:noFill/>
          <a:ln cap="flat" cmpd="sng" w="19050">
            <a:solidFill>
              <a:srgbClr val="EE0000"/>
            </a:solidFill>
            <a:prstDash val="dash"/>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111" name="Google Shape;4111;p426"/>
          <p:cNvSpPr/>
          <p:nvPr/>
        </p:nvSpPr>
        <p:spPr>
          <a:xfrm>
            <a:off x="3730429" y="925721"/>
            <a:ext cx="5000400" cy="3650400"/>
          </a:xfrm>
          <a:prstGeom prst="rect">
            <a:avLst/>
          </a:prstGeom>
          <a:solidFill>
            <a:srgbClr val="F3F3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112" name="Google Shape;4112;p426"/>
          <p:cNvSpPr/>
          <p:nvPr/>
        </p:nvSpPr>
        <p:spPr>
          <a:xfrm>
            <a:off x="538100" y="937341"/>
            <a:ext cx="2845800" cy="3696300"/>
          </a:xfrm>
          <a:prstGeom prst="rect">
            <a:avLst/>
          </a:prstGeom>
          <a:solidFill>
            <a:srgbClr val="F3F3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900">
              <a:solidFill>
                <a:srgbClr val="666666"/>
              </a:solidFill>
            </a:endParaRPr>
          </a:p>
        </p:txBody>
      </p:sp>
      <p:sp>
        <p:nvSpPr>
          <p:cNvPr id="4113" name="Google Shape;4113;p426"/>
          <p:cNvSpPr txBox="1"/>
          <p:nvPr>
            <p:ph type="title"/>
          </p:nvPr>
        </p:nvSpPr>
        <p:spPr>
          <a:xfrm>
            <a:off x="1517250" y="468350"/>
            <a:ext cx="7213500" cy="400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b="0" lang="en">
                <a:latin typeface="Overpass Light"/>
                <a:ea typeface="Overpass Light"/>
                <a:cs typeface="Overpass Light"/>
                <a:sym typeface="Overpass Light"/>
              </a:rPr>
              <a:t>OpenShift Serverless Components</a:t>
            </a:r>
            <a:endParaRPr b="0">
              <a:latin typeface="Overpass Light"/>
              <a:ea typeface="Overpass Light"/>
              <a:cs typeface="Overpass Light"/>
              <a:sym typeface="Overpass Light"/>
            </a:endParaRPr>
          </a:p>
        </p:txBody>
      </p:sp>
      <p:grpSp>
        <p:nvGrpSpPr>
          <p:cNvPr id="4114" name="Google Shape;4114;p426"/>
          <p:cNvGrpSpPr/>
          <p:nvPr/>
        </p:nvGrpSpPr>
        <p:grpSpPr>
          <a:xfrm>
            <a:off x="796065" y="1309428"/>
            <a:ext cx="2255668" cy="632469"/>
            <a:chOff x="1038425" y="2258563"/>
            <a:chExt cx="3195450" cy="1011950"/>
          </a:xfrm>
        </p:grpSpPr>
        <p:sp>
          <p:nvSpPr>
            <p:cNvPr id="4115" name="Google Shape;4115;p426"/>
            <p:cNvSpPr txBox="1"/>
            <p:nvPr/>
          </p:nvSpPr>
          <p:spPr>
            <a:xfrm>
              <a:off x="1038575" y="2258563"/>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Service</a:t>
              </a:r>
              <a:endParaRPr sz="1100">
                <a:solidFill>
                  <a:srgbClr val="EE0000"/>
                </a:solidFill>
                <a:latin typeface="Overpass SemiBold"/>
                <a:ea typeface="Overpass SemiBold"/>
                <a:cs typeface="Overpass SemiBold"/>
                <a:sym typeface="Overpass SemiBold"/>
              </a:endParaRPr>
            </a:p>
          </p:txBody>
        </p:sp>
        <p:sp>
          <p:nvSpPr>
            <p:cNvPr id="4116" name="Google Shape;4116;p426"/>
            <p:cNvSpPr txBox="1"/>
            <p:nvPr/>
          </p:nvSpPr>
          <p:spPr>
            <a:xfrm>
              <a:off x="1038425" y="2682813"/>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Manage the lifecycle of your workload and group necessary objects for your application.</a:t>
              </a:r>
              <a:endParaRPr sz="900">
                <a:latin typeface="Overpass Light"/>
                <a:ea typeface="Overpass Light"/>
                <a:cs typeface="Overpass Light"/>
                <a:sym typeface="Overpass Light"/>
              </a:endParaRPr>
            </a:p>
          </p:txBody>
        </p:sp>
      </p:grpSp>
      <p:grpSp>
        <p:nvGrpSpPr>
          <p:cNvPr id="4117" name="Google Shape;4117;p426"/>
          <p:cNvGrpSpPr/>
          <p:nvPr/>
        </p:nvGrpSpPr>
        <p:grpSpPr>
          <a:xfrm>
            <a:off x="796066" y="2175743"/>
            <a:ext cx="2255668" cy="632469"/>
            <a:chOff x="973100" y="3667513"/>
            <a:chExt cx="3195450" cy="1011950"/>
          </a:xfrm>
        </p:grpSpPr>
        <p:sp>
          <p:nvSpPr>
            <p:cNvPr id="4118" name="Google Shape;4118;p426"/>
            <p:cNvSpPr txBox="1"/>
            <p:nvPr/>
          </p:nvSpPr>
          <p:spPr>
            <a:xfrm>
              <a:off x="973250" y="3667513"/>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Revision</a:t>
              </a:r>
              <a:endParaRPr sz="1100">
                <a:solidFill>
                  <a:srgbClr val="EE0000"/>
                </a:solidFill>
                <a:latin typeface="Overpass SemiBold"/>
                <a:ea typeface="Overpass SemiBold"/>
                <a:cs typeface="Overpass SemiBold"/>
                <a:sym typeface="Overpass SemiBold"/>
              </a:endParaRPr>
            </a:p>
          </p:txBody>
        </p:sp>
        <p:sp>
          <p:nvSpPr>
            <p:cNvPr id="4119" name="Google Shape;4119;p426"/>
            <p:cNvSpPr txBox="1"/>
            <p:nvPr/>
          </p:nvSpPr>
          <p:spPr>
            <a:xfrm>
              <a:off x="973100" y="4091763"/>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Immutable point-in-time snapshot of code &amp; configuration.</a:t>
              </a:r>
              <a:endParaRPr sz="900">
                <a:latin typeface="Overpass Light"/>
                <a:ea typeface="Overpass Light"/>
                <a:cs typeface="Overpass Light"/>
                <a:sym typeface="Overpass Light"/>
              </a:endParaRPr>
            </a:p>
          </p:txBody>
        </p:sp>
      </p:grpSp>
      <p:grpSp>
        <p:nvGrpSpPr>
          <p:cNvPr id="4120" name="Google Shape;4120;p426"/>
          <p:cNvGrpSpPr/>
          <p:nvPr/>
        </p:nvGrpSpPr>
        <p:grpSpPr>
          <a:xfrm>
            <a:off x="796066" y="3042058"/>
            <a:ext cx="2255668" cy="632469"/>
            <a:chOff x="973175" y="5146288"/>
            <a:chExt cx="3195450" cy="1011950"/>
          </a:xfrm>
        </p:grpSpPr>
        <p:sp>
          <p:nvSpPr>
            <p:cNvPr id="4121" name="Google Shape;4121;p426"/>
            <p:cNvSpPr txBox="1"/>
            <p:nvPr/>
          </p:nvSpPr>
          <p:spPr>
            <a:xfrm>
              <a:off x="973325" y="5146288"/>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Configuration</a:t>
              </a:r>
              <a:endParaRPr sz="1100">
                <a:solidFill>
                  <a:srgbClr val="EE0000"/>
                </a:solidFill>
                <a:latin typeface="Overpass SemiBold"/>
                <a:ea typeface="Overpass SemiBold"/>
                <a:cs typeface="Overpass SemiBold"/>
                <a:sym typeface="Overpass SemiBold"/>
              </a:endParaRPr>
            </a:p>
          </p:txBody>
        </p:sp>
        <p:sp>
          <p:nvSpPr>
            <p:cNvPr id="4122" name="Google Shape;4122;p426"/>
            <p:cNvSpPr txBox="1"/>
            <p:nvPr/>
          </p:nvSpPr>
          <p:spPr>
            <a:xfrm>
              <a:off x="973175" y="5570538"/>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Maintains deployment state, environment variables and other runtime values. </a:t>
              </a:r>
              <a:endParaRPr sz="900">
                <a:latin typeface="Overpass Light"/>
                <a:ea typeface="Overpass Light"/>
                <a:cs typeface="Overpass Light"/>
                <a:sym typeface="Overpass Light"/>
              </a:endParaRPr>
            </a:p>
          </p:txBody>
        </p:sp>
      </p:grpSp>
      <p:grpSp>
        <p:nvGrpSpPr>
          <p:cNvPr id="4123" name="Google Shape;4123;p426"/>
          <p:cNvGrpSpPr/>
          <p:nvPr/>
        </p:nvGrpSpPr>
        <p:grpSpPr>
          <a:xfrm>
            <a:off x="796067" y="3908365"/>
            <a:ext cx="2255668" cy="632469"/>
            <a:chOff x="939425" y="6416875"/>
            <a:chExt cx="3195450" cy="1011950"/>
          </a:xfrm>
        </p:grpSpPr>
        <p:sp>
          <p:nvSpPr>
            <p:cNvPr id="4124" name="Google Shape;4124;p426"/>
            <p:cNvSpPr txBox="1"/>
            <p:nvPr/>
          </p:nvSpPr>
          <p:spPr>
            <a:xfrm>
              <a:off x="939575" y="6416875"/>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Route</a:t>
              </a:r>
              <a:endParaRPr sz="1100">
                <a:solidFill>
                  <a:srgbClr val="EE0000"/>
                </a:solidFill>
                <a:latin typeface="Overpass SemiBold"/>
                <a:ea typeface="Overpass SemiBold"/>
                <a:cs typeface="Overpass SemiBold"/>
                <a:sym typeface="Overpass SemiBold"/>
              </a:endParaRPr>
            </a:p>
          </p:txBody>
        </p:sp>
        <p:sp>
          <p:nvSpPr>
            <p:cNvPr id="4125" name="Google Shape;4125;p426"/>
            <p:cNvSpPr txBox="1"/>
            <p:nvPr/>
          </p:nvSpPr>
          <p:spPr>
            <a:xfrm>
              <a:off x="939425" y="6841125"/>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Maps a network endpoint, including an URL to a given revision or service.</a:t>
              </a:r>
              <a:endParaRPr sz="900">
                <a:latin typeface="Overpass Light"/>
                <a:ea typeface="Overpass Light"/>
                <a:cs typeface="Overpass Light"/>
                <a:sym typeface="Overpass Light"/>
              </a:endParaRPr>
            </a:p>
          </p:txBody>
        </p:sp>
      </p:grpSp>
      <p:grpSp>
        <p:nvGrpSpPr>
          <p:cNvPr id="4126" name="Google Shape;4126;p426"/>
          <p:cNvGrpSpPr/>
          <p:nvPr/>
        </p:nvGrpSpPr>
        <p:grpSpPr>
          <a:xfrm>
            <a:off x="3862994" y="1226300"/>
            <a:ext cx="2099730" cy="632469"/>
            <a:chOff x="5923550" y="2343850"/>
            <a:chExt cx="3195450" cy="1011950"/>
          </a:xfrm>
        </p:grpSpPr>
        <p:sp>
          <p:nvSpPr>
            <p:cNvPr id="4127" name="Google Shape;4127;p426"/>
            <p:cNvSpPr txBox="1"/>
            <p:nvPr/>
          </p:nvSpPr>
          <p:spPr>
            <a:xfrm>
              <a:off x="5923700" y="2343850"/>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Channel</a:t>
              </a:r>
              <a:endParaRPr sz="1100">
                <a:solidFill>
                  <a:srgbClr val="EE0000"/>
                </a:solidFill>
                <a:latin typeface="Overpass SemiBold"/>
                <a:ea typeface="Overpass SemiBold"/>
                <a:cs typeface="Overpass SemiBold"/>
                <a:sym typeface="Overpass SemiBold"/>
              </a:endParaRPr>
            </a:p>
          </p:txBody>
        </p:sp>
        <p:sp>
          <p:nvSpPr>
            <p:cNvPr id="4128" name="Google Shape;4128;p426"/>
            <p:cNvSpPr txBox="1"/>
            <p:nvPr/>
          </p:nvSpPr>
          <p:spPr>
            <a:xfrm>
              <a:off x="5923550" y="2768100"/>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An event forwarding and persistence layer with in-memory and reliable implementations.</a:t>
              </a:r>
              <a:endParaRPr sz="900">
                <a:latin typeface="Overpass Light"/>
                <a:ea typeface="Overpass Light"/>
                <a:cs typeface="Overpass Light"/>
                <a:sym typeface="Overpass Light"/>
              </a:endParaRPr>
            </a:p>
          </p:txBody>
        </p:sp>
      </p:grpSp>
      <p:grpSp>
        <p:nvGrpSpPr>
          <p:cNvPr id="4129" name="Google Shape;4129;p426"/>
          <p:cNvGrpSpPr/>
          <p:nvPr/>
        </p:nvGrpSpPr>
        <p:grpSpPr>
          <a:xfrm>
            <a:off x="3862995" y="2092615"/>
            <a:ext cx="2099730" cy="632469"/>
            <a:chOff x="5858225" y="3822625"/>
            <a:chExt cx="3195450" cy="1011950"/>
          </a:xfrm>
        </p:grpSpPr>
        <p:sp>
          <p:nvSpPr>
            <p:cNvPr id="4130" name="Google Shape;4130;p426"/>
            <p:cNvSpPr txBox="1"/>
            <p:nvPr/>
          </p:nvSpPr>
          <p:spPr>
            <a:xfrm>
              <a:off x="5858375" y="3822625"/>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Importer (Event Source)</a:t>
              </a:r>
              <a:endParaRPr sz="1100">
                <a:solidFill>
                  <a:srgbClr val="EE0000"/>
                </a:solidFill>
                <a:latin typeface="Overpass SemiBold"/>
                <a:ea typeface="Overpass SemiBold"/>
                <a:cs typeface="Overpass SemiBold"/>
                <a:sym typeface="Overpass SemiBold"/>
              </a:endParaRPr>
            </a:p>
          </p:txBody>
        </p:sp>
        <p:sp>
          <p:nvSpPr>
            <p:cNvPr id="4131" name="Google Shape;4131;p426"/>
            <p:cNvSpPr txBox="1"/>
            <p:nvPr/>
          </p:nvSpPr>
          <p:spPr>
            <a:xfrm>
              <a:off x="5858225" y="4246875"/>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Register interest in a class of events from a particular system</a:t>
              </a:r>
              <a:endParaRPr sz="900">
                <a:latin typeface="Overpass Light"/>
                <a:ea typeface="Overpass Light"/>
                <a:cs typeface="Overpass Light"/>
                <a:sym typeface="Overpass Light"/>
              </a:endParaRPr>
            </a:p>
          </p:txBody>
        </p:sp>
      </p:grpSp>
      <p:grpSp>
        <p:nvGrpSpPr>
          <p:cNvPr id="4132" name="Google Shape;4132;p426"/>
          <p:cNvGrpSpPr/>
          <p:nvPr/>
        </p:nvGrpSpPr>
        <p:grpSpPr>
          <a:xfrm>
            <a:off x="3862995" y="2958930"/>
            <a:ext cx="2099730" cy="632469"/>
            <a:chOff x="5792900" y="5146300"/>
            <a:chExt cx="3195450" cy="1011950"/>
          </a:xfrm>
        </p:grpSpPr>
        <p:sp>
          <p:nvSpPr>
            <p:cNvPr id="4133" name="Google Shape;4133;p426"/>
            <p:cNvSpPr txBox="1"/>
            <p:nvPr/>
          </p:nvSpPr>
          <p:spPr>
            <a:xfrm>
              <a:off x="5793050" y="5146300"/>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Broker</a:t>
              </a:r>
              <a:endParaRPr sz="1100">
                <a:solidFill>
                  <a:srgbClr val="EE0000"/>
                </a:solidFill>
                <a:latin typeface="Overpass SemiBold"/>
                <a:ea typeface="Overpass SemiBold"/>
                <a:cs typeface="Overpass SemiBold"/>
                <a:sym typeface="Overpass SemiBold"/>
              </a:endParaRPr>
            </a:p>
          </p:txBody>
        </p:sp>
        <p:sp>
          <p:nvSpPr>
            <p:cNvPr id="4134" name="Google Shape;4134;p426"/>
            <p:cNvSpPr txBox="1"/>
            <p:nvPr/>
          </p:nvSpPr>
          <p:spPr>
            <a:xfrm>
              <a:off x="5792900" y="5570550"/>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An </a:t>
              </a:r>
              <a:r>
                <a:rPr i="1" lang="en" sz="900">
                  <a:latin typeface="Overpass Light"/>
                  <a:ea typeface="Overpass Light"/>
                  <a:cs typeface="Overpass Light"/>
                  <a:sym typeface="Overpass Light"/>
                </a:rPr>
                <a:t>"event mesh" </a:t>
              </a:r>
              <a:r>
                <a:rPr lang="en" sz="900">
                  <a:latin typeface="Overpass Light"/>
                  <a:ea typeface="Overpass Light"/>
                  <a:cs typeface="Overpass Light"/>
                  <a:sym typeface="Overpass Light"/>
                </a:rPr>
                <a:t>that can receive and send events to multiple subscribers.</a:t>
              </a:r>
              <a:endParaRPr sz="900">
                <a:latin typeface="Overpass Light"/>
                <a:ea typeface="Overpass Light"/>
                <a:cs typeface="Overpass Light"/>
                <a:sym typeface="Overpass Light"/>
              </a:endParaRPr>
            </a:p>
          </p:txBody>
        </p:sp>
      </p:grpSp>
      <p:grpSp>
        <p:nvGrpSpPr>
          <p:cNvPr id="4135" name="Google Shape;4135;p426"/>
          <p:cNvGrpSpPr/>
          <p:nvPr/>
        </p:nvGrpSpPr>
        <p:grpSpPr>
          <a:xfrm>
            <a:off x="6487093" y="1226303"/>
            <a:ext cx="2099730" cy="632469"/>
            <a:chOff x="10245875" y="2343850"/>
            <a:chExt cx="3195450" cy="1011950"/>
          </a:xfrm>
        </p:grpSpPr>
        <p:sp>
          <p:nvSpPr>
            <p:cNvPr id="4136" name="Google Shape;4136;p426"/>
            <p:cNvSpPr txBox="1"/>
            <p:nvPr/>
          </p:nvSpPr>
          <p:spPr>
            <a:xfrm>
              <a:off x="10246025" y="2343850"/>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Filter</a:t>
              </a:r>
              <a:endParaRPr sz="1100">
                <a:solidFill>
                  <a:srgbClr val="EE0000"/>
                </a:solidFill>
                <a:latin typeface="Overpass SemiBold"/>
                <a:ea typeface="Overpass SemiBold"/>
                <a:cs typeface="Overpass SemiBold"/>
                <a:sym typeface="Overpass SemiBold"/>
              </a:endParaRPr>
            </a:p>
          </p:txBody>
        </p:sp>
        <p:sp>
          <p:nvSpPr>
            <p:cNvPr id="4137" name="Google Shape;4137;p426"/>
            <p:cNvSpPr txBox="1"/>
            <p:nvPr/>
          </p:nvSpPr>
          <p:spPr>
            <a:xfrm>
              <a:off x="10245875" y="2768100"/>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Applied to a Broker in order to allow types of events to be selected.</a:t>
              </a:r>
              <a:endParaRPr sz="900">
                <a:latin typeface="Overpass Light"/>
                <a:ea typeface="Overpass Light"/>
                <a:cs typeface="Overpass Light"/>
                <a:sym typeface="Overpass Light"/>
              </a:endParaRPr>
            </a:p>
          </p:txBody>
        </p:sp>
      </p:grpSp>
      <p:grpSp>
        <p:nvGrpSpPr>
          <p:cNvPr id="4138" name="Google Shape;4138;p426"/>
          <p:cNvGrpSpPr/>
          <p:nvPr/>
        </p:nvGrpSpPr>
        <p:grpSpPr>
          <a:xfrm>
            <a:off x="6487094" y="2092619"/>
            <a:ext cx="2099730" cy="632469"/>
            <a:chOff x="10180550" y="3690750"/>
            <a:chExt cx="3195450" cy="1011950"/>
          </a:xfrm>
        </p:grpSpPr>
        <p:sp>
          <p:nvSpPr>
            <p:cNvPr id="4139" name="Google Shape;4139;p426"/>
            <p:cNvSpPr txBox="1"/>
            <p:nvPr/>
          </p:nvSpPr>
          <p:spPr>
            <a:xfrm>
              <a:off x="10180700" y="3690750"/>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Trigger</a:t>
              </a:r>
              <a:endParaRPr sz="1100">
                <a:solidFill>
                  <a:srgbClr val="EE0000"/>
                </a:solidFill>
                <a:latin typeface="Overpass SemiBold"/>
                <a:ea typeface="Overpass SemiBold"/>
                <a:cs typeface="Overpass SemiBold"/>
                <a:sym typeface="Overpass SemiBold"/>
              </a:endParaRPr>
            </a:p>
          </p:txBody>
        </p:sp>
        <p:sp>
          <p:nvSpPr>
            <p:cNvPr id="4140" name="Google Shape;4140;p426"/>
            <p:cNvSpPr txBox="1"/>
            <p:nvPr/>
          </p:nvSpPr>
          <p:spPr>
            <a:xfrm>
              <a:off x="10180550" y="4115000"/>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A desire to subscribe to events of a given Broker or event consumers using a Filter.</a:t>
              </a:r>
              <a:endParaRPr sz="900">
                <a:latin typeface="Overpass Light"/>
                <a:ea typeface="Overpass Light"/>
                <a:cs typeface="Overpass Light"/>
                <a:sym typeface="Overpass Light"/>
              </a:endParaRPr>
            </a:p>
          </p:txBody>
        </p:sp>
      </p:grpSp>
      <p:grpSp>
        <p:nvGrpSpPr>
          <p:cNvPr id="4141" name="Google Shape;4141;p426"/>
          <p:cNvGrpSpPr/>
          <p:nvPr/>
        </p:nvGrpSpPr>
        <p:grpSpPr>
          <a:xfrm>
            <a:off x="6487093" y="2958934"/>
            <a:ext cx="2099730" cy="632469"/>
            <a:chOff x="10245950" y="5192775"/>
            <a:chExt cx="3195450" cy="1011950"/>
          </a:xfrm>
        </p:grpSpPr>
        <p:sp>
          <p:nvSpPr>
            <p:cNvPr id="4142" name="Google Shape;4142;p426"/>
            <p:cNvSpPr txBox="1"/>
            <p:nvPr/>
          </p:nvSpPr>
          <p:spPr>
            <a:xfrm>
              <a:off x="10246100" y="5192775"/>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Subscription</a:t>
              </a:r>
              <a:endParaRPr sz="1100">
                <a:solidFill>
                  <a:srgbClr val="EE0000"/>
                </a:solidFill>
                <a:latin typeface="Overpass SemiBold"/>
                <a:ea typeface="Overpass SemiBold"/>
                <a:cs typeface="Overpass SemiBold"/>
                <a:sym typeface="Overpass SemiBold"/>
              </a:endParaRPr>
            </a:p>
          </p:txBody>
        </p:sp>
        <p:sp>
          <p:nvSpPr>
            <p:cNvPr id="4143" name="Google Shape;4143;p426"/>
            <p:cNvSpPr txBox="1"/>
            <p:nvPr/>
          </p:nvSpPr>
          <p:spPr>
            <a:xfrm>
              <a:off x="10245950" y="5617025"/>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700"/>
                <a:buFont typeface="Arial"/>
                <a:buNone/>
              </a:pPr>
              <a:r>
                <a:rPr lang="en" sz="900">
                  <a:solidFill>
                    <a:schemeClr val="dk1"/>
                  </a:solidFill>
                  <a:latin typeface="Overpass Light"/>
                  <a:ea typeface="Overpass Light"/>
                  <a:cs typeface="Overpass Light"/>
                  <a:sym typeface="Overpass Light"/>
                </a:rPr>
                <a:t>Connect all events from a given channel to a service</a:t>
              </a:r>
              <a:endParaRPr sz="900">
                <a:solidFill>
                  <a:schemeClr val="dk1"/>
                </a:solidFill>
                <a:latin typeface="Overpass Light"/>
                <a:ea typeface="Overpass Light"/>
                <a:cs typeface="Overpass Light"/>
                <a:sym typeface="Overpass Light"/>
              </a:endParaRPr>
            </a:p>
          </p:txBody>
        </p:sp>
      </p:grpSp>
      <p:grpSp>
        <p:nvGrpSpPr>
          <p:cNvPr id="4144" name="Google Shape;4144;p426"/>
          <p:cNvGrpSpPr/>
          <p:nvPr/>
        </p:nvGrpSpPr>
        <p:grpSpPr>
          <a:xfrm>
            <a:off x="3862995" y="3819801"/>
            <a:ext cx="2099730" cy="632469"/>
            <a:chOff x="5792900" y="5146300"/>
            <a:chExt cx="3195450" cy="1011950"/>
          </a:xfrm>
        </p:grpSpPr>
        <p:sp>
          <p:nvSpPr>
            <p:cNvPr id="4145" name="Google Shape;4145;p426"/>
            <p:cNvSpPr txBox="1"/>
            <p:nvPr/>
          </p:nvSpPr>
          <p:spPr>
            <a:xfrm>
              <a:off x="5793050" y="5146300"/>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Sequence</a:t>
              </a:r>
              <a:endParaRPr sz="1100">
                <a:solidFill>
                  <a:srgbClr val="EE0000"/>
                </a:solidFill>
                <a:latin typeface="Overpass SemiBold"/>
                <a:ea typeface="Overpass SemiBold"/>
                <a:cs typeface="Overpass SemiBold"/>
                <a:sym typeface="Overpass SemiBold"/>
              </a:endParaRPr>
            </a:p>
          </p:txBody>
        </p:sp>
        <p:sp>
          <p:nvSpPr>
            <p:cNvPr id="4146" name="Google Shape;4146;p426"/>
            <p:cNvSpPr txBox="1"/>
            <p:nvPr/>
          </p:nvSpPr>
          <p:spPr>
            <a:xfrm>
              <a:off x="5792900" y="5570550"/>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latin typeface="Overpass Light"/>
                  <a:ea typeface="Overpass Light"/>
                  <a:cs typeface="Overpass Light"/>
                  <a:sym typeface="Overpass Light"/>
                </a:rPr>
                <a:t>Define an in-order list of Services to be invoked as steps.</a:t>
              </a:r>
              <a:endParaRPr sz="900">
                <a:latin typeface="Overpass Light"/>
                <a:ea typeface="Overpass Light"/>
                <a:cs typeface="Overpass Light"/>
                <a:sym typeface="Overpass Light"/>
              </a:endParaRPr>
            </a:p>
          </p:txBody>
        </p:sp>
      </p:grpSp>
      <p:sp>
        <p:nvSpPr>
          <p:cNvPr id="4147" name="Google Shape;4147;p426"/>
          <p:cNvSpPr txBox="1"/>
          <p:nvPr/>
        </p:nvSpPr>
        <p:spPr>
          <a:xfrm>
            <a:off x="1585281" y="1008125"/>
            <a:ext cx="1778100" cy="300600"/>
          </a:xfrm>
          <a:prstGeom prst="rect">
            <a:avLst/>
          </a:prstGeom>
          <a:noFill/>
          <a:ln>
            <a:noFill/>
          </a:ln>
        </p:spPr>
        <p:txBody>
          <a:bodyPr anchorCtr="0" anchor="t" bIns="57150" lIns="57150" spcFirstLastPara="1" rIns="57150" wrap="square" tIns="57150">
            <a:noAutofit/>
          </a:bodyPr>
          <a:lstStyle/>
          <a:p>
            <a:pPr indent="0" lvl="0" marL="0" rtl="0" algn="r">
              <a:lnSpc>
                <a:spcPct val="115000"/>
              </a:lnSpc>
              <a:spcBef>
                <a:spcPts val="0"/>
              </a:spcBef>
              <a:spcAft>
                <a:spcPts val="0"/>
              </a:spcAft>
              <a:buNone/>
            </a:pPr>
            <a:r>
              <a:rPr lang="en" sz="1100">
                <a:solidFill>
                  <a:srgbClr val="999999"/>
                </a:solidFill>
                <a:latin typeface="Overpass Light"/>
                <a:ea typeface="Overpass Light"/>
                <a:cs typeface="Overpass Light"/>
                <a:sym typeface="Overpass Light"/>
              </a:rPr>
              <a:t>SERVING</a:t>
            </a:r>
            <a:endParaRPr sz="900">
              <a:solidFill>
                <a:srgbClr val="999999"/>
              </a:solidFill>
              <a:latin typeface="Overpass Light"/>
              <a:ea typeface="Overpass Light"/>
              <a:cs typeface="Overpass Light"/>
              <a:sym typeface="Overpass Light"/>
            </a:endParaRPr>
          </a:p>
        </p:txBody>
      </p:sp>
      <p:sp>
        <p:nvSpPr>
          <p:cNvPr id="4148" name="Google Shape;4148;p426"/>
          <p:cNvSpPr txBox="1"/>
          <p:nvPr/>
        </p:nvSpPr>
        <p:spPr>
          <a:xfrm>
            <a:off x="6807719" y="1008125"/>
            <a:ext cx="1875000" cy="300600"/>
          </a:xfrm>
          <a:prstGeom prst="rect">
            <a:avLst/>
          </a:prstGeom>
          <a:noFill/>
          <a:ln>
            <a:noFill/>
          </a:ln>
        </p:spPr>
        <p:txBody>
          <a:bodyPr anchorCtr="0" anchor="t" bIns="57150" lIns="57150" spcFirstLastPara="1" rIns="57150" wrap="square" tIns="57150">
            <a:noAutofit/>
          </a:bodyPr>
          <a:lstStyle/>
          <a:p>
            <a:pPr indent="0" lvl="0" marL="0" rtl="0" algn="r">
              <a:lnSpc>
                <a:spcPct val="115000"/>
              </a:lnSpc>
              <a:spcBef>
                <a:spcPts val="0"/>
              </a:spcBef>
              <a:spcAft>
                <a:spcPts val="0"/>
              </a:spcAft>
              <a:buNone/>
            </a:pPr>
            <a:r>
              <a:rPr lang="en" sz="1100">
                <a:solidFill>
                  <a:srgbClr val="999999"/>
                </a:solidFill>
                <a:latin typeface="Overpass ExtraLight"/>
                <a:ea typeface="Overpass ExtraLight"/>
                <a:cs typeface="Overpass ExtraLight"/>
                <a:sym typeface="Overpass ExtraLight"/>
              </a:rPr>
              <a:t>EVENTING</a:t>
            </a:r>
            <a:endParaRPr sz="900">
              <a:solidFill>
                <a:srgbClr val="999999"/>
              </a:solidFill>
              <a:latin typeface="Overpass ExtraLight"/>
              <a:ea typeface="Overpass ExtraLight"/>
              <a:cs typeface="Overpass ExtraLight"/>
              <a:sym typeface="Overpass ExtraLight"/>
            </a:endParaRPr>
          </a:p>
        </p:txBody>
      </p:sp>
      <p:grpSp>
        <p:nvGrpSpPr>
          <p:cNvPr id="4149" name="Google Shape;4149;p426"/>
          <p:cNvGrpSpPr/>
          <p:nvPr/>
        </p:nvGrpSpPr>
        <p:grpSpPr>
          <a:xfrm>
            <a:off x="6487093" y="3825269"/>
            <a:ext cx="2099730" cy="632469"/>
            <a:chOff x="10245950" y="5192775"/>
            <a:chExt cx="3195450" cy="1011950"/>
          </a:xfrm>
        </p:grpSpPr>
        <p:sp>
          <p:nvSpPr>
            <p:cNvPr id="4150" name="Google Shape;4150;p426"/>
            <p:cNvSpPr txBox="1"/>
            <p:nvPr/>
          </p:nvSpPr>
          <p:spPr>
            <a:xfrm>
              <a:off x="10246100" y="5192775"/>
              <a:ext cx="31953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100">
                  <a:solidFill>
                    <a:srgbClr val="EE0000"/>
                  </a:solidFill>
                  <a:latin typeface="Overpass SemiBold"/>
                  <a:ea typeface="Overpass SemiBold"/>
                  <a:cs typeface="Overpass SemiBold"/>
                  <a:sym typeface="Overpass SemiBold"/>
                </a:rPr>
                <a:t>Choice</a:t>
              </a:r>
              <a:endParaRPr sz="1100">
                <a:solidFill>
                  <a:srgbClr val="EE0000"/>
                </a:solidFill>
                <a:latin typeface="Overpass SemiBold"/>
                <a:ea typeface="Overpass SemiBold"/>
                <a:cs typeface="Overpass SemiBold"/>
                <a:sym typeface="Overpass SemiBold"/>
              </a:endParaRPr>
            </a:p>
          </p:txBody>
        </p:sp>
        <p:sp>
          <p:nvSpPr>
            <p:cNvPr id="4151" name="Google Shape;4151;p426"/>
            <p:cNvSpPr txBox="1"/>
            <p:nvPr/>
          </p:nvSpPr>
          <p:spPr>
            <a:xfrm>
              <a:off x="10245950" y="5617025"/>
              <a:ext cx="3064800" cy="587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900">
                  <a:solidFill>
                    <a:schemeClr val="dk1"/>
                  </a:solidFill>
                  <a:latin typeface="Overpass Light"/>
                  <a:ea typeface="Overpass Light"/>
                  <a:cs typeface="Overpass Light"/>
                  <a:sym typeface="Overpass Light"/>
                </a:rPr>
                <a:t>List of Filter options that will receive the same Event for processing.</a:t>
              </a:r>
              <a:endParaRPr sz="900">
                <a:solidFill>
                  <a:schemeClr val="dk1"/>
                </a:solidFill>
                <a:latin typeface="Overpass Light"/>
                <a:ea typeface="Overpass Light"/>
                <a:cs typeface="Overpass Light"/>
                <a:sym typeface="Overpass Light"/>
              </a:endParaRPr>
            </a:p>
          </p:txBody>
        </p:sp>
      </p:grpSp>
      <p:sp>
        <p:nvSpPr>
          <p:cNvPr id="4152" name="Google Shape;4152;p42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153" name="Google Shape;4153;p426"/>
          <p:cNvSpPr/>
          <p:nvPr/>
        </p:nvSpPr>
        <p:spPr>
          <a:xfrm>
            <a:off x="1163825" y="4832750"/>
            <a:ext cx="1579500" cy="233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ExtraLight"/>
                <a:ea typeface="Overpass ExtraLight"/>
                <a:cs typeface="Overpass ExtraLight"/>
                <a:sym typeface="Overpass ExtraLight"/>
              </a:rPr>
              <a:t>Tech Preview 4.2</a:t>
            </a:r>
            <a:endParaRPr sz="1000">
              <a:solidFill>
                <a:srgbClr val="FFFFFF"/>
              </a:solidFill>
              <a:latin typeface="Overpass ExtraLight"/>
              <a:ea typeface="Overpass ExtraLight"/>
              <a:cs typeface="Overpass ExtraLight"/>
              <a:sym typeface="Overpass ExtraLight"/>
            </a:endParaRPr>
          </a:p>
        </p:txBody>
      </p:sp>
      <p:sp>
        <p:nvSpPr>
          <p:cNvPr id="4154" name="Google Shape;4154;p426"/>
          <p:cNvSpPr/>
          <p:nvPr/>
        </p:nvSpPr>
        <p:spPr>
          <a:xfrm>
            <a:off x="5440875" y="4832750"/>
            <a:ext cx="1755000" cy="233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ExtraLight"/>
                <a:ea typeface="Overpass ExtraLight"/>
                <a:cs typeface="Overpass ExtraLight"/>
                <a:sym typeface="Overpass ExtraLight"/>
              </a:rPr>
              <a:t>Developer Preview</a:t>
            </a:r>
            <a:endParaRPr sz="1000">
              <a:solidFill>
                <a:srgbClr val="FFFFFF"/>
              </a:solidFill>
              <a:latin typeface="Overpass ExtraLight"/>
              <a:ea typeface="Overpass ExtraLight"/>
              <a:cs typeface="Overpass ExtraLight"/>
              <a:sym typeface="Overpass Extra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8" name="Shape 4158"/>
        <p:cNvGrpSpPr/>
        <p:nvPr/>
      </p:nvGrpSpPr>
      <p:grpSpPr>
        <a:xfrm>
          <a:off x="0" y="0"/>
          <a:ext cx="0" cy="0"/>
          <a:chOff x="0" y="0"/>
          <a:chExt cx="0" cy="0"/>
        </a:xfrm>
      </p:grpSpPr>
      <p:sp>
        <p:nvSpPr>
          <p:cNvPr id="4159" name="Google Shape;4159;p427"/>
          <p:cNvSpPr txBox="1"/>
          <p:nvPr>
            <p:ph type="title"/>
          </p:nvPr>
        </p:nvSpPr>
        <p:spPr>
          <a:xfrm>
            <a:off x="1288475" y="604573"/>
            <a:ext cx="7004100" cy="725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OpenShift Serverless - Lifecycle</a:t>
            </a:r>
            <a:endParaRPr/>
          </a:p>
        </p:txBody>
      </p:sp>
      <p:sp>
        <p:nvSpPr>
          <p:cNvPr id="4160" name="Google Shape;4160;p427"/>
          <p:cNvSpPr txBox="1"/>
          <p:nvPr>
            <p:ph idx="2" type="subTitle"/>
          </p:nvPr>
        </p:nvSpPr>
        <p:spPr>
          <a:xfrm>
            <a:off x="1035283" y="4570038"/>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161" name="Google Shape;4161;p427"/>
          <p:cNvSpPr/>
          <p:nvPr/>
        </p:nvSpPr>
        <p:spPr>
          <a:xfrm>
            <a:off x="532596" y="1653035"/>
            <a:ext cx="2735700" cy="3381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27"/>
          <p:cNvSpPr/>
          <p:nvPr/>
        </p:nvSpPr>
        <p:spPr>
          <a:xfrm>
            <a:off x="749296" y="1858232"/>
            <a:ext cx="2338500" cy="2966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CHE/VSCODE/IDE</a:t>
            </a:r>
            <a:endParaRPr sz="800">
              <a:solidFill>
                <a:srgbClr val="666666"/>
              </a:solidFill>
              <a:latin typeface="Overpass"/>
              <a:ea typeface="Overpass"/>
              <a:cs typeface="Overpass"/>
              <a:sym typeface="Overpass"/>
            </a:endParaRPr>
          </a:p>
        </p:txBody>
      </p:sp>
      <p:sp>
        <p:nvSpPr>
          <p:cNvPr id="4163" name="Google Shape;4163;p427"/>
          <p:cNvSpPr/>
          <p:nvPr/>
        </p:nvSpPr>
        <p:spPr>
          <a:xfrm>
            <a:off x="3268188" y="1652946"/>
            <a:ext cx="2735700" cy="3381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27"/>
          <p:cNvSpPr/>
          <p:nvPr/>
        </p:nvSpPr>
        <p:spPr>
          <a:xfrm>
            <a:off x="3484888" y="1858143"/>
            <a:ext cx="2338500" cy="2966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TEKTON</a:t>
            </a:r>
            <a:endParaRPr sz="800">
              <a:solidFill>
                <a:srgbClr val="666666"/>
              </a:solidFill>
              <a:latin typeface="Overpass"/>
              <a:ea typeface="Overpass"/>
              <a:cs typeface="Overpass"/>
              <a:sym typeface="Overpass"/>
            </a:endParaRPr>
          </a:p>
        </p:txBody>
      </p:sp>
      <p:sp>
        <p:nvSpPr>
          <p:cNvPr id="4165" name="Google Shape;4165;p427"/>
          <p:cNvSpPr/>
          <p:nvPr/>
        </p:nvSpPr>
        <p:spPr>
          <a:xfrm>
            <a:off x="6003780" y="1653035"/>
            <a:ext cx="2735700" cy="3381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27"/>
          <p:cNvSpPr/>
          <p:nvPr/>
        </p:nvSpPr>
        <p:spPr>
          <a:xfrm>
            <a:off x="6220478" y="1858143"/>
            <a:ext cx="2338500" cy="2966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KNATIVE SERVING</a:t>
            </a:r>
            <a:endParaRPr sz="800">
              <a:solidFill>
                <a:srgbClr val="666666"/>
              </a:solidFill>
              <a:latin typeface="Overpass"/>
              <a:ea typeface="Overpass"/>
              <a:cs typeface="Overpass"/>
              <a:sym typeface="Overpass"/>
            </a:endParaRPr>
          </a:p>
        </p:txBody>
      </p:sp>
      <p:sp>
        <p:nvSpPr>
          <p:cNvPr id="4167" name="Google Shape;4167;p427"/>
          <p:cNvSpPr/>
          <p:nvPr/>
        </p:nvSpPr>
        <p:spPr>
          <a:xfrm>
            <a:off x="6419090" y="2406205"/>
            <a:ext cx="1788000" cy="7788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User Application</a:t>
            </a:r>
            <a:br>
              <a:rPr lang="en" sz="1000">
                <a:solidFill>
                  <a:srgbClr val="666666"/>
                </a:solidFill>
                <a:latin typeface="Overpass"/>
                <a:ea typeface="Overpass"/>
                <a:cs typeface="Overpass"/>
                <a:sym typeface="Overpass"/>
              </a:rPr>
            </a:br>
            <a:r>
              <a:rPr i="1" lang="en" sz="1000">
                <a:solidFill>
                  <a:srgbClr val="666666"/>
                </a:solidFill>
                <a:latin typeface="Overpass"/>
                <a:ea typeface="Overpass"/>
                <a:cs typeface="Overpass"/>
                <a:sym typeface="Overpass"/>
              </a:rPr>
              <a:t>(Service)</a:t>
            </a:r>
            <a:endParaRPr i="1" sz="1000">
              <a:solidFill>
                <a:srgbClr val="666666"/>
              </a:solidFill>
              <a:latin typeface="Overpass"/>
              <a:ea typeface="Overpass"/>
              <a:cs typeface="Overpass"/>
              <a:sym typeface="Overpass"/>
            </a:endParaRPr>
          </a:p>
        </p:txBody>
      </p:sp>
      <p:sp>
        <p:nvSpPr>
          <p:cNvPr id="4168" name="Google Shape;4168;p427"/>
          <p:cNvSpPr/>
          <p:nvPr/>
        </p:nvSpPr>
        <p:spPr>
          <a:xfrm>
            <a:off x="6437793" y="3414487"/>
            <a:ext cx="1133100" cy="339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REVISION 1</a:t>
            </a:r>
            <a:endParaRPr sz="800">
              <a:solidFill>
                <a:srgbClr val="666666"/>
              </a:solidFill>
              <a:latin typeface="Overpass"/>
              <a:ea typeface="Overpass"/>
              <a:cs typeface="Overpass"/>
              <a:sym typeface="Overpass"/>
            </a:endParaRPr>
          </a:p>
        </p:txBody>
      </p:sp>
      <p:sp>
        <p:nvSpPr>
          <p:cNvPr id="4169" name="Google Shape;4169;p427"/>
          <p:cNvSpPr/>
          <p:nvPr/>
        </p:nvSpPr>
        <p:spPr>
          <a:xfrm>
            <a:off x="6437793" y="3864707"/>
            <a:ext cx="1133100" cy="339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REVISION 2</a:t>
            </a:r>
            <a:endParaRPr sz="800">
              <a:solidFill>
                <a:srgbClr val="666666"/>
              </a:solidFill>
              <a:latin typeface="Overpass"/>
              <a:ea typeface="Overpass"/>
              <a:cs typeface="Overpass"/>
              <a:sym typeface="Overpass"/>
            </a:endParaRPr>
          </a:p>
        </p:txBody>
      </p:sp>
      <p:sp>
        <p:nvSpPr>
          <p:cNvPr id="4170" name="Google Shape;4170;p427"/>
          <p:cNvSpPr/>
          <p:nvPr/>
        </p:nvSpPr>
        <p:spPr>
          <a:xfrm>
            <a:off x="6437793" y="4314926"/>
            <a:ext cx="1133100" cy="339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REVISION 3</a:t>
            </a:r>
            <a:endParaRPr sz="800">
              <a:solidFill>
                <a:srgbClr val="666666"/>
              </a:solidFill>
              <a:latin typeface="Overpass"/>
              <a:ea typeface="Overpass"/>
              <a:cs typeface="Overpass"/>
              <a:sym typeface="Overpass"/>
            </a:endParaRPr>
          </a:p>
        </p:txBody>
      </p:sp>
      <p:sp>
        <p:nvSpPr>
          <p:cNvPr id="4171" name="Google Shape;4171;p427"/>
          <p:cNvSpPr txBox="1"/>
          <p:nvPr/>
        </p:nvSpPr>
        <p:spPr>
          <a:xfrm>
            <a:off x="1290876" y="2023182"/>
            <a:ext cx="1065600" cy="2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Overpass"/>
                <a:ea typeface="Overpass"/>
                <a:cs typeface="Overpass"/>
                <a:sym typeface="Overpass"/>
              </a:rPr>
              <a:t>"Hello!"</a:t>
            </a:r>
            <a:endParaRPr b="1" sz="800">
              <a:latin typeface="Overpass"/>
              <a:ea typeface="Overpass"/>
              <a:cs typeface="Overpass"/>
              <a:sym typeface="Overpass"/>
            </a:endParaRPr>
          </a:p>
        </p:txBody>
      </p:sp>
      <p:sp>
        <p:nvSpPr>
          <p:cNvPr id="4172" name="Google Shape;4172;p427"/>
          <p:cNvSpPr/>
          <p:nvPr/>
        </p:nvSpPr>
        <p:spPr>
          <a:xfrm>
            <a:off x="1176399" y="2254346"/>
            <a:ext cx="1294500" cy="4752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CODE v1</a:t>
            </a:r>
            <a:endParaRPr i="1" sz="900">
              <a:solidFill>
                <a:srgbClr val="666666"/>
              </a:solidFill>
              <a:latin typeface="Overpass"/>
              <a:ea typeface="Overpass"/>
              <a:cs typeface="Overpass"/>
              <a:sym typeface="Overpass"/>
            </a:endParaRPr>
          </a:p>
        </p:txBody>
      </p:sp>
      <p:sp>
        <p:nvSpPr>
          <p:cNvPr id="4173" name="Google Shape;4173;p427"/>
          <p:cNvSpPr/>
          <p:nvPr/>
        </p:nvSpPr>
        <p:spPr>
          <a:xfrm>
            <a:off x="1207129" y="3222041"/>
            <a:ext cx="1294500" cy="4752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666666"/>
                </a:solidFill>
                <a:latin typeface="Overpass"/>
                <a:ea typeface="Overpass"/>
                <a:cs typeface="Overpass"/>
                <a:sym typeface="Overpass"/>
              </a:rPr>
              <a:t>CODE v2</a:t>
            </a:r>
            <a:endParaRPr i="1" sz="900">
              <a:solidFill>
                <a:srgbClr val="666666"/>
              </a:solidFill>
              <a:latin typeface="Overpass"/>
              <a:ea typeface="Overpass"/>
              <a:cs typeface="Overpass"/>
              <a:sym typeface="Overpass"/>
            </a:endParaRPr>
          </a:p>
        </p:txBody>
      </p:sp>
      <p:sp>
        <p:nvSpPr>
          <p:cNvPr id="4174" name="Google Shape;4174;p427"/>
          <p:cNvSpPr txBox="1"/>
          <p:nvPr/>
        </p:nvSpPr>
        <p:spPr>
          <a:xfrm>
            <a:off x="1290743" y="3004630"/>
            <a:ext cx="1065600" cy="2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Overpass"/>
                <a:ea typeface="Overpass"/>
                <a:cs typeface="Overpass"/>
                <a:sym typeface="Overpass"/>
              </a:rPr>
              <a:t>"Hello World!"</a:t>
            </a:r>
            <a:endParaRPr b="1" sz="800">
              <a:latin typeface="Overpass"/>
              <a:ea typeface="Overpass"/>
              <a:cs typeface="Overpass"/>
              <a:sym typeface="Overpass"/>
            </a:endParaRPr>
          </a:p>
        </p:txBody>
      </p:sp>
      <p:sp>
        <p:nvSpPr>
          <p:cNvPr id="4175" name="Google Shape;4175;p427"/>
          <p:cNvSpPr/>
          <p:nvPr/>
        </p:nvSpPr>
        <p:spPr>
          <a:xfrm>
            <a:off x="1207129" y="4182825"/>
            <a:ext cx="1294500" cy="4752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666666"/>
                </a:solidFill>
                <a:latin typeface="Overpass"/>
                <a:ea typeface="Overpass"/>
                <a:cs typeface="Overpass"/>
                <a:sym typeface="Overpass"/>
              </a:rPr>
              <a:t>CODE v3</a:t>
            </a:r>
            <a:endParaRPr i="1" sz="900">
              <a:solidFill>
                <a:srgbClr val="666666"/>
              </a:solidFill>
              <a:latin typeface="Overpass"/>
              <a:ea typeface="Overpass"/>
              <a:cs typeface="Overpass"/>
              <a:sym typeface="Overpass"/>
            </a:endParaRPr>
          </a:p>
        </p:txBody>
      </p:sp>
      <p:sp>
        <p:nvSpPr>
          <p:cNvPr id="4176" name="Google Shape;4176;p427"/>
          <p:cNvSpPr txBox="1"/>
          <p:nvPr/>
        </p:nvSpPr>
        <p:spPr>
          <a:xfrm>
            <a:off x="1195406" y="3972333"/>
            <a:ext cx="1256100" cy="2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Overpass"/>
                <a:ea typeface="Overpass"/>
                <a:cs typeface="Overpass"/>
                <a:sym typeface="Overpass"/>
              </a:rPr>
              <a:t>"Hello World, ${user}!"</a:t>
            </a:r>
            <a:endParaRPr b="1" sz="800">
              <a:latin typeface="Overpass"/>
              <a:ea typeface="Overpass"/>
              <a:cs typeface="Overpass"/>
              <a:sym typeface="Overpass"/>
            </a:endParaRPr>
          </a:p>
        </p:txBody>
      </p:sp>
      <p:cxnSp>
        <p:nvCxnSpPr>
          <p:cNvPr id="4177" name="Google Shape;4177;p427"/>
          <p:cNvCxnSpPr/>
          <p:nvPr/>
        </p:nvCxnSpPr>
        <p:spPr>
          <a:xfrm>
            <a:off x="2508336" y="2481397"/>
            <a:ext cx="1119300" cy="0"/>
          </a:xfrm>
          <a:prstGeom prst="straightConnector1">
            <a:avLst/>
          </a:prstGeom>
          <a:noFill/>
          <a:ln cap="flat" cmpd="sng" w="9525">
            <a:solidFill>
              <a:srgbClr val="666666"/>
            </a:solidFill>
            <a:prstDash val="dash"/>
            <a:round/>
            <a:headEnd len="med" w="med" type="none"/>
            <a:tailEnd len="med" w="med" type="none"/>
          </a:ln>
        </p:spPr>
      </p:cxnSp>
      <p:cxnSp>
        <p:nvCxnSpPr>
          <p:cNvPr id="4178" name="Google Shape;4178;p427"/>
          <p:cNvCxnSpPr/>
          <p:nvPr/>
        </p:nvCxnSpPr>
        <p:spPr>
          <a:xfrm>
            <a:off x="2531590" y="4423178"/>
            <a:ext cx="1103400" cy="0"/>
          </a:xfrm>
          <a:prstGeom prst="straightConnector1">
            <a:avLst/>
          </a:prstGeom>
          <a:noFill/>
          <a:ln cap="flat" cmpd="sng" w="9525">
            <a:solidFill>
              <a:srgbClr val="666666"/>
            </a:solidFill>
            <a:prstDash val="dash"/>
            <a:round/>
            <a:headEnd len="med" w="med" type="none"/>
            <a:tailEnd len="med" w="med" type="none"/>
          </a:ln>
        </p:spPr>
      </p:cxnSp>
      <p:sp>
        <p:nvSpPr>
          <p:cNvPr id="4179" name="Google Shape;4179;p427"/>
          <p:cNvSpPr txBox="1"/>
          <p:nvPr/>
        </p:nvSpPr>
        <p:spPr>
          <a:xfrm>
            <a:off x="2797417" y="1121002"/>
            <a:ext cx="1681200" cy="3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666666"/>
                </a:solidFill>
                <a:latin typeface="Overpass"/>
                <a:ea typeface="Overpass"/>
                <a:cs typeface="Overpass"/>
                <a:sym typeface="Overpass"/>
              </a:rPr>
              <a:t>BUILD</a:t>
            </a:r>
            <a:endParaRPr b="1" sz="1000">
              <a:solidFill>
                <a:srgbClr val="666666"/>
              </a:solidFill>
              <a:latin typeface="Overpass"/>
              <a:ea typeface="Overpass"/>
              <a:cs typeface="Overpass"/>
              <a:sym typeface="Overpass"/>
            </a:endParaRPr>
          </a:p>
        </p:txBody>
      </p:sp>
      <p:sp>
        <p:nvSpPr>
          <p:cNvPr id="4180" name="Google Shape;4180;p427"/>
          <p:cNvSpPr txBox="1"/>
          <p:nvPr/>
        </p:nvSpPr>
        <p:spPr>
          <a:xfrm>
            <a:off x="5413636" y="1174183"/>
            <a:ext cx="1681200" cy="3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666666"/>
                </a:solidFill>
                <a:latin typeface="Overpass"/>
                <a:ea typeface="Overpass"/>
                <a:cs typeface="Overpass"/>
                <a:sym typeface="Overpass"/>
              </a:rPr>
              <a:t>RUN</a:t>
            </a:r>
            <a:endParaRPr b="1" sz="1000">
              <a:solidFill>
                <a:srgbClr val="666666"/>
              </a:solidFill>
              <a:latin typeface="Overpass"/>
              <a:ea typeface="Overpass"/>
              <a:cs typeface="Overpass"/>
              <a:sym typeface="Overpass"/>
            </a:endParaRPr>
          </a:p>
        </p:txBody>
      </p:sp>
      <p:sp>
        <p:nvSpPr>
          <p:cNvPr id="4181" name="Google Shape;4181;p427"/>
          <p:cNvSpPr/>
          <p:nvPr/>
        </p:nvSpPr>
        <p:spPr>
          <a:xfrm>
            <a:off x="5352712" y="992100"/>
            <a:ext cx="3311700" cy="597000"/>
          </a:xfrm>
          <a:prstGeom prst="chevron">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RUN</a:t>
            </a:r>
            <a:endParaRPr>
              <a:solidFill>
                <a:srgbClr val="FFFFFF"/>
              </a:solidFill>
              <a:latin typeface="Roboto"/>
              <a:ea typeface="Roboto"/>
              <a:cs typeface="Roboto"/>
              <a:sym typeface="Roboto"/>
            </a:endParaRPr>
          </a:p>
        </p:txBody>
      </p:sp>
      <p:sp>
        <p:nvSpPr>
          <p:cNvPr id="4182" name="Google Shape;4182;p427"/>
          <p:cNvSpPr/>
          <p:nvPr/>
        </p:nvSpPr>
        <p:spPr>
          <a:xfrm>
            <a:off x="755542" y="992278"/>
            <a:ext cx="2735700" cy="597000"/>
          </a:xfrm>
          <a:prstGeom prst="homePlate">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CODE</a:t>
            </a:r>
            <a:endParaRPr>
              <a:solidFill>
                <a:srgbClr val="FFFFFF"/>
              </a:solidFill>
              <a:latin typeface="Roboto"/>
              <a:ea typeface="Roboto"/>
              <a:cs typeface="Roboto"/>
              <a:sym typeface="Roboto"/>
            </a:endParaRPr>
          </a:p>
        </p:txBody>
      </p:sp>
      <p:sp>
        <p:nvSpPr>
          <p:cNvPr id="4183" name="Google Shape;4183;p427"/>
          <p:cNvSpPr/>
          <p:nvPr/>
        </p:nvSpPr>
        <p:spPr>
          <a:xfrm>
            <a:off x="2953099" y="992100"/>
            <a:ext cx="3061800" cy="597000"/>
          </a:xfrm>
          <a:prstGeom prst="chevron">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BUILD</a:t>
            </a:r>
            <a:endParaRPr>
              <a:solidFill>
                <a:srgbClr val="FFFFFF"/>
              </a:solidFill>
              <a:latin typeface="Roboto"/>
              <a:ea typeface="Roboto"/>
              <a:cs typeface="Roboto"/>
              <a:sym typeface="Roboto"/>
            </a:endParaRPr>
          </a:p>
        </p:txBody>
      </p:sp>
      <p:cxnSp>
        <p:nvCxnSpPr>
          <p:cNvPr id="4184" name="Google Shape;4184;p427"/>
          <p:cNvCxnSpPr>
            <a:stCxn id="4170" idx="3"/>
          </p:cNvCxnSpPr>
          <p:nvPr/>
        </p:nvCxnSpPr>
        <p:spPr>
          <a:xfrm flipH="1" rot="10800000">
            <a:off x="7570893" y="3192326"/>
            <a:ext cx="508500" cy="1292400"/>
          </a:xfrm>
          <a:prstGeom prst="bentConnector2">
            <a:avLst/>
          </a:prstGeom>
          <a:noFill/>
          <a:ln cap="flat" cmpd="sng" w="19050">
            <a:solidFill>
              <a:srgbClr val="38761D"/>
            </a:solidFill>
            <a:prstDash val="dot"/>
            <a:round/>
            <a:headEnd len="med" w="med" type="stealth"/>
            <a:tailEnd len="med" w="med" type="none"/>
          </a:ln>
        </p:spPr>
      </p:cxnSp>
      <p:cxnSp>
        <p:nvCxnSpPr>
          <p:cNvPr id="4185" name="Google Shape;4185;p427"/>
          <p:cNvCxnSpPr/>
          <p:nvPr/>
        </p:nvCxnSpPr>
        <p:spPr>
          <a:xfrm>
            <a:off x="7570932" y="3584266"/>
            <a:ext cx="472200" cy="0"/>
          </a:xfrm>
          <a:prstGeom prst="straightConnector1">
            <a:avLst/>
          </a:prstGeom>
          <a:noFill/>
          <a:ln cap="flat" cmpd="sng" w="9525">
            <a:solidFill>
              <a:srgbClr val="38761D"/>
            </a:solidFill>
            <a:prstDash val="dot"/>
            <a:round/>
            <a:headEnd len="med" w="med" type="stealth"/>
            <a:tailEnd len="med" w="med" type="none"/>
          </a:ln>
        </p:spPr>
      </p:cxnSp>
      <p:cxnSp>
        <p:nvCxnSpPr>
          <p:cNvPr id="4186" name="Google Shape;4186;p427"/>
          <p:cNvCxnSpPr/>
          <p:nvPr/>
        </p:nvCxnSpPr>
        <p:spPr>
          <a:xfrm>
            <a:off x="7570932" y="4014088"/>
            <a:ext cx="472200" cy="0"/>
          </a:xfrm>
          <a:prstGeom prst="straightConnector1">
            <a:avLst/>
          </a:prstGeom>
          <a:noFill/>
          <a:ln cap="flat" cmpd="sng" w="9525">
            <a:solidFill>
              <a:srgbClr val="38761D"/>
            </a:solidFill>
            <a:prstDash val="dot"/>
            <a:round/>
            <a:headEnd len="med" w="med" type="stealth"/>
            <a:tailEnd len="med" w="med" type="none"/>
          </a:ln>
        </p:spPr>
      </p:cxnSp>
      <p:sp>
        <p:nvSpPr>
          <p:cNvPr id="4187" name="Google Shape;4187;p427"/>
          <p:cNvSpPr/>
          <p:nvPr/>
        </p:nvSpPr>
        <p:spPr>
          <a:xfrm>
            <a:off x="8206938" y="3735663"/>
            <a:ext cx="581700" cy="403200"/>
          </a:xfrm>
          <a:prstGeom prst="foldedCorner">
            <a:avLst>
              <a:gd fmla="val 40914"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Network traffic</a:t>
            </a:r>
            <a:endParaRPr sz="800">
              <a:solidFill>
                <a:srgbClr val="FFFFFF"/>
              </a:solidFill>
              <a:latin typeface="Overpass SemiBold"/>
              <a:ea typeface="Overpass SemiBold"/>
              <a:cs typeface="Overpass SemiBold"/>
              <a:sym typeface="Overpass SemiBold"/>
            </a:endParaRPr>
          </a:p>
        </p:txBody>
      </p:sp>
      <p:sp>
        <p:nvSpPr>
          <p:cNvPr id="4188" name="Google Shape;4188;p427"/>
          <p:cNvSpPr txBox="1"/>
          <p:nvPr/>
        </p:nvSpPr>
        <p:spPr>
          <a:xfrm>
            <a:off x="7625431" y="3323070"/>
            <a:ext cx="3630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434343"/>
                </a:solidFill>
                <a:latin typeface="Overpass"/>
                <a:ea typeface="Overpass"/>
                <a:cs typeface="Overpass"/>
                <a:sym typeface="Overpass"/>
              </a:rPr>
              <a:t>10%</a:t>
            </a:r>
            <a:endParaRPr sz="600"/>
          </a:p>
        </p:txBody>
      </p:sp>
      <p:sp>
        <p:nvSpPr>
          <p:cNvPr id="4189" name="Google Shape;4189;p427"/>
          <p:cNvSpPr txBox="1"/>
          <p:nvPr/>
        </p:nvSpPr>
        <p:spPr>
          <a:xfrm>
            <a:off x="7625431" y="3735663"/>
            <a:ext cx="3630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434343"/>
                </a:solidFill>
                <a:latin typeface="Overpass"/>
                <a:ea typeface="Overpass"/>
                <a:cs typeface="Overpass"/>
                <a:sym typeface="Overpass"/>
              </a:rPr>
              <a:t>10%</a:t>
            </a:r>
            <a:endParaRPr sz="600"/>
          </a:p>
        </p:txBody>
      </p:sp>
      <p:sp>
        <p:nvSpPr>
          <p:cNvPr id="4190" name="Google Shape;4190;p427"/>
          <p:cNvSpPr txBox="1"/>
          <p:nvPr/>
        </p:nvSpPr>
        <p:spPr>
          <a:xfrm>
            <a:off x="7625431" y="4204272"/>
            <a:ext cx="3630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434343"/>
                </a:solidFill>
                <a:latin typeface="Overpass"/>
                <a:ea typeface="Overpass"/>
                <a:cs typeface="Overpass"/>
                <a:sym typeface="Overpass"/>
              </a:rPr>
              <a:t>80%</a:t>
            </a:r>
            <a:endParaRPr sz="600"/>
          </a:p>
        </p:txBody>
      </p:sp>
      <p:grpSp>
        <p:nvGrpSpPr>
          <p:cNvPr id="4191" name="Google Shape;4191;p427"/>
          <p:cNvGrpSpPr/>
          <p:nvPr/>
        </p:nvGrpSpPr>
        <p:grpSpPr>
          <a:xfrm>
            <a:off x="3664603" y="4139739"/>
            <a:ext cx="1978359" cy="566132"/>
            <a:chOff x="3426025" y="4787275"/>
            <a:chExt cx="2216400" cy="634250"/>
          </a:xfrm>
        </p:grpSpPr>
        <p:sp>
          <p:nvSpPr>
            <p:cNvPr id="4192" name="Google Shape;4192;p427"/>
            <p:cNvSpPr/>
            <p:nvPr/>
          </p:nvSpPr>
          <p:spPr>
            <a:xfrm>
              <a:off x="3426025" y="4787275"/>
              <a:ext cx="2216400" cy="5325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PIPELINE</a:t>
              </a:r>
              <a:endParaRPr i="1" sz="900">
                <a:solidFill>
                  <a:srgbClr val="666666"/>
                </a:solidFill>
                <a:latin typeface="Overpass"/>
                <a:ea typeface="Overpass"/>
                <a:cs typeface="Overpass"/>
                <a:sym typeface="Overpass"/>
              </a:endParaRPr>
            </a:p>
          </p:txBody>
        </p:sp>
        <p:sp>
          <p:nvSpPr>
            <p:cNvPr id="4193" name="Google Shape;4193;p427"/>
            <p:cNvSpPr/>
            <p:nvPr/>
          </p:nvSpPr>
          <p:spPr>
            <a:xfrm>
              <a:off x="3640500" y="5195625"/>
              <a:ext cx="225900" cy="225900"/>
            </a:xfrm>
            <a:prstGeom prst="ellipse">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27"/>
            <p:cNvSpPr/>
            <p:nvPr/>
          </p:nvSpPr>
          <p:spPr>
            <a:xfrm>
              <a:off x="4137992" y="5195625"/>
              <a:ext cx="225900" cy="225900"/>
            </a:xfrm>
            <a:prstGeom prst="ellipse">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27"/>
            <p:cNvSpPr/>
            <p:nvPr/>
          </p:nvSpPr>
          <p:spPr>
            <a:xfrm>
              <a:off x="4635483" y="5204625"/>
              <a:ext cx="303900" cy="207900"/>
            </a:xfrm>
            <a:prstGeom prst="parallelogram">
              <a:avLst>
                <a:gd fmla="val 25000" name="adj"/>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27"/>
            <p:cNvSpPr/>
            <p:nvPr/>
          </p:nvSpPr>
          <p:spPr>
            <a:xfrm>
              <a:off x="5210975" y="5195625"/>
              <a:ext cx="225900" cy="225900"/>
            </a:xfrm>
            <a:prstGeom prst="ellipse">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7" name="Google Shape;4197;p427"/>
            <p:cNvCxnSpPr>
              <a:stCxn id="4193" idx="6"/>
              <a:endCxn id="4194" idx="2"/>
            </p:cNvCxnSpPr>
            <p:nvPr/>
          </p:nvCxnSpPr>
          <p:spPr>
            <a:xfrm>
              <a:off x="3866400" y="5308575"/>
              <a:ext cx="271500" cy="0"/>
            </a:xfrm>
            <a:prstGeom prst="straightConnector1">
              <a:avLst/>
            </a:prstGeom>
            <a:noFill/>
            <a:ln cap="flat" cmpd="sng" w="9525">
              <a:solidFill>
                <a:srgbClr val="000000"/>
              </a:solidFill>
              <a:prstDash val="solid"/>
              <a:round/>
              <a:headEnd len="med" w="med" type="none"/>
              <a:tailEnd len="med" w="med" type="none"/>
            </a:ln>
          </p:spPr>
        </p:cxnSp>
        <p:cxnSp>
          <p:nvCxnSpPr>
            <p:cNvPr id="4198" name="Google Shape;4198;p427"/>
            <p:cNvCxnSpPr>
              <a:stCxn id="4194" idx="6"/>
              <a:endCxn id="4195" idx="5"/>
            </p:cNvCxnSpPr>
            <p:nvPr/>
          </p:nvCxnSpPr>
          <p:spPr>
            <a:xfrm>
              <a:off x="4363892" y="5308575"/>
              <a:ext cx="297300" cy="0"/>
            </a:xfrm>
            <a:prstGeom prst="straightConnector1">
              <a:avLst/>
            </a:prstGeom>
            <a:noFill/>
            <a:ln cap="flat" cmpd="sng" w="9525">
              <a:solidFill>
                <a:srgbClr val="000000"/>
              </a:solidFill>
              <a:prstDash val="solid"/>
              <a:round/>
              <a:headEnd len="med" w="med" type="none"/>
              <a:tailEnd len="med" w="med" type="none"/>
            </a:ln>
          </p:spPr>
        </p:cxnSp>
        <p:cxnSp>
          <p:nvCxnSpPr>
            <p:cNvPr id="4199" name="Google Shape;4199;p427"/>
            <p:cNvCxnSpPr>
              <a:stCxn id="4195" idx="2"/>
              <a:endCxn id="4196" idx="2"/>
            </p:cNvCxnSpPr>
            <p:nvPr/>
          </p:nvCxnSpPr>
          <p:spPr>
            <a:xfrm>
              <a:off x="4913396" y="5308575"/>
              <a:ext cx="297300" cy="0"/>
            </a:xfrm>
            <a:prstGeom prst="straightConnector1">
              <a:avLst/>
            </a:prstGeom>
            <a:noFill/>
            <a:ln cap="flat" cmpd="sng" w="9525">
              <a:solidFill>
                <a:srgbClr val="000000"/>
              </a:solidFill>
              <a:prstDash val="solid"/>
              <a:round/>
              <a:headEnd len="med" w="med" type="none"/>
              <a:tailEnd len="med" w="med" type="none"/>
            </a:ln>
          </p:spPr>
        </p:cxnSp>
      </p:grpSp>
      <p:grpSp>
        <p:nvGrpSpPr>
          <p:cNvPr id="4200" name="Google Shape;4200;p427"/>
          <p:cNvGrpSpPr/>
          <p:nvPr/>
        </p:nvGrpSpPr>
        <p:grpSpPr>
          <a:xfrm>
            <a:off x="3664603" y="3225453"/>
            <a:ext cx="1978359" cy="566132"/>
            <a:chOff x="3426025" y="4787275"/>
            <a:chExt cx="2216400" cy="634250"/>
          </a:xfrm>
        </p:grpSpPr>
        <p:sp>
          <p:nvSpPr>
            <p:cNvPr id="4201" name="Google Shape;4201;p427"/>
            <p:cNvSpPr/>
            <p:nvPr/>
          </p:nvSpPr>
          <p:spPr>
            <a:xfrm>
              <a:off x="3426025" y="4787275"/>
              <a:ext cx="2216400" cy="5325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PIPELINE</a:t>
              </a:r>
              <a:endParaRPr i="1" sz="900">
                <a:solidFill>
                  <a:srgbClr val="666666"/>
                </a:solidFill>
                <a:latin typeface="Overpass"/>
                <a:ea typeface="Overpass"/>
                <a:cs typeface="Overpass"/>
                <a:sym typeface="Overpass"/>
              </a:endParaRPr>
            </a:p>
          </p:txBody>
        </p:sp>
        <p:sp>
          <p:nvSpPr>
            <p:cNvPr id="4202" name="Google Shape;4202;p427"/>
            <p:cNvSpPr/>
            <p:nvPr/>
          </p:nvSpPr>
          <p:spPr>
            <a:xfrm>
              <a:off x="3640500" y="5195625"/>
              <a:ext cx="225900" cy="225900"/>
            </a:xfrm>
            <a:prstGeom prst="ellipse">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27"/>
            <p:cNvSpPr/>
            <p:nvPr/>
          </p:nvSpPr>
          <p:spPr>
            <a:xfrm>
              <a:off x="4137992" y="5195625"/>
              <a:ext cx="225900" cy="225900"/>
            </a:xfrm>
            <a:prstGeom prst="ellipse">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27"/>
            <p:cNvSpPr/>
            <p:nvPr/>
          </p:nvSpPr>
          <p:spPr>
            <a:xfrm>
              <a:off x="4635483" y="5204625"/>
              <a:ext cx="303900" cy="207900"/>
            </a:xfrm>
            <a:prstGeom prst="parallelogram">
              <a:avLst>
                <a:gd fmla="val 25000" name="adj"/>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27"/>
            <p:cNvSpPr/>
            <p:nvPr/>
          </p:nvSpPr>
          <p:spPr>
            <a:xfrm>
              <a:off x="5210975" y="5195625"/>
              <a:ext cx="225900" cy="225900"/>
            </a:xfrm>
            <a:prstGeom prst="ellipse">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6" name="Google Shape;4206;p427"/>
            <p:cNvCxnSpPr>
              <a:stCxn id="4202" idx="6"/>
              <a:endCxn id="4203" idx="2"/>
            </p:cNvCxnSpPr>
            <p:nvPr/>
          </p:nvCxnSpPr>
          <p:spPr>
            <a:xfrm>
              <a:off x="3866400" y="5308575"/>
              <a:ext cx="271500" cy="0"/>
            </a:xfrm>
            <a:prstGeom prst="straightConnector1">
              <a:avLst/>
            </a:prstGeom>
            <a:noFill/>
            <a:ln cap="flat" cmpd="sng" w="9525">
              <a:solidFill>
                <a:srgbClr val="000000"/>
              </a:solidFill>
              <a:prstDash val="solid"/>
              <a:round/>
              <a:headEnd len="med" w="med" type="none"/>
              <a:tailEnd len="med" w="med" type="none"/>
            </a:ln>
          </p:spPr>
        </p:cxnSp>
        <p:cxnSp>
          <p:nvCxnSpPr>
            <p:cNvPr id="4207" name="Google Shape;4207;p427"/>
            <p:cNvCxnSpPr>
              <a:stCxn id="4203" idx="6"/>
              <a:endCxn id="4204" idx="5"/>
            </p:cNvCxnSpPr>
            <p:nvPr/>
          </p:nvCxnSpPr>
          <p:spPr>
            <a:xfrm>
              <a:off x="4363892" y="5308575"/>
              <a:ext cx="297300" cy="0"/>
            </a:xfrm>
            <a:prstGeom prst="straightConnector1">
              <a:avLst/>
            </a:prstGeom>
            <a:noFill/>
            <a:ln cap="flat" cmpd="sng" w="9525">
              <a:solidFill>
                <a:srgbClr val="000000"/>
              </a:solidFill>
              <a:prstDash val="solid"/>
              <a:round/>
              <a:headEnd len="med" w="med" type="none"/>
              <a:tailEnd len="med" w="med" type="none"/>
            </a:ln>
          </p:spPr>
        </p:cxnSp>
        <p:cxnSp>
          <p:nvCxnSpPr>
            <p:cNvPr id="4208" name="Google Shape;4208;p427"/>
            <p:cNvCxnSpPr>
              <a:stCxn id="4204" idx="2"/>
              <a:endCxn id="4205" idx="2"/>
            </p:cNvCxnSpPr>
            <p:nvPr/>
          </p:nvCxnSpPr>
          <p:spPr>
            <a:xfrm>
              <a:off x="4913396" y="5308575"/>
              <a:ext cx="297300" cy="0"/>
            </a:xfrm>
            <a:prstGeom prst="straightConnector1">
              <a:avLst/>
            </a:prstGeom>
            <a:noFill/>
            <a:ln cap="flat" cmpd="sng" w="9525">
              <a:solidFill>
                <a:srgbClr val="000000"/>
              </a:solidFill>
              <a:prstDash val="solid"/>
              <a:round/>
              <a:headEnd len="med" w="med" type="none"/>
              <a:tailEnd len="med" w="med" type="none"/>
            </a:ln>
          </p:spPr>
        </p:cxnSp>
      </p:grpSp>
      <p:grpSp>
        <p:nvGrpSpPr>
          <p:cNvPr id="4209" name="Google Shape;4209;p427"/>
          <p:cNvGrpSpPr/>
          <p:nvPr/>
        </p:nvGrpSpPr>
        <p:grpSpPr>
          <a:xfrm>
            <a:off x="3664603" y="2282500"/>
            <a:ext cx="1978359" cy="566132"/>
            <a:chOff x="3426025" y="4787275"/>
            <a:chExt cx="2216400" cy="634250"/>
          </a:xfrm>
        </p:grpSpPr>
        <p:sp>
          <p:nvSpPr>
            <p:cNvPr id="4210" name="Google Shape;4210;p427"/>
            <p:cNvSpPr/>
            <p:nvPr/>
          </p:nvSpPr>
          <p:spPr>
            <a:xfrm>
              <a:off x="3426025" y="4787275"/>
              <a:ext cx="2216400" cy="5325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PIPELINE</a:t>
              </a:r>
              <a:endParaRPr i="1" sz="900">
                <a:solidFill>
                  <a:srgbClr val="666666"/>
                </a:solidFill>
                <a:latin typeface="Overpass"/>
                <a:ea typeface="Overpass"/>
                <a:cs typeface="Overpass"/>
                <a:sym typeface="Overpass"/>
              </a:endParaRPr>
            </a:p>
          </p:txBody>
        </p:sp>
        <p:sp>
          <p:nvSpPr>
            <p:cNvPr id="4211" name="Google Shape;4211;p427"/>
            <p:cNvSpPr/>
            <p:nvPr/>
          </p:nvSpPr>
          <p:spPr>
            <a:xfrm>
              <a:off x="3640500" y="5195625"/>
              <a:ext cx="225900" cy="225900"/>
            </a:xfrm>
            <a:prstGeom prst="ellipse">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27"/>
            <p:cNvSpPr/>
            <p:nvPr/>
          </p:nvSpPr>
          <p:spPr>
            <a:xfrm>
              <a:off x="4137992" y="5195625"/>
              <a:ext cx="225900" cy="225900"/>
            </a:xfrm>
            <a:prstGeom prst="ellipse">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27"/>
            <p:cNvSpPr/>
            <p:nvPr/>
          </p:nvSpPr>
          <p:spPr>
            <a:xfrm>
              <a:off x="4635483" y="5204625"/>
              <a:ext cx="303900" cy="207900"/>
            </a:xfrm>
            <a:prstGeom prst="parallelogram">
              <a:avLst>
                <a:gd fmla="val 25000" name="adj"/>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27"/>
            <p:cNvSpPr/>
            <p:nvPr/>
          </p:nvSpPr>
          <p:spPr>
            <a:xfrm>
              <a:off x="5210975" y="5195625"/>
              <a:ext cx="225900" cy="225900"/>
            </a:xfrm>
            <a:prstGeom prst="ellipse">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5" name="Google Shape;4215;p427"/>
            <p:cNvCxnSpPr>
              <a:stCxn id="4211" idx="6"/>
              <a:endCxn id="4212" idx="2"/>
            </p:cNvCxnSpPr>
            <p:nvPr/>
          </p:nvCxnSpPr>
          <p:spPr>
            <a:xfrm>
              <a:off x="3866400" y="5308575"/>
              <a:ext cx="271500" cy="0"/>
            </a:xfrm>
            <a:prstGeom prst="straightConnector1">
              <a:avLst/>
            </a:prstGeom>
            <a:noFill/>
            <a:ln cap="flat" cmpd="sng" w="9525">
              <a:solidFill>
                <a:srgbClr val="000000"/>
              </a:solidFill>
              <a:prstDash val="solid"/>
              <a:round/>
              <a:headEnd len="med" w="med" type="none"/>
              <a:tailEnd len="med" w="med" type="none"/>
            </a:ln>
          </p:spPr>
        </p:cxnSp>
        <p:cxnSp>
          <p:nvCxnSpPr>
            <p:cNvPr id="4216" name="Google Shape;4216;p427"/>
            <p:cNvCxnSpPr>
              <a:stCxn id="4212" idx="6"/>
              <a:endCxn id="4213" idx="5"/>
            </p:cNvCxnSpPr>
            <p:nvPr/>
          </p:nvCxnSpPr>
          <p:spPr>
            <a:xfrm>
              <a:off x="4363892" y="5308575"/>
              <a:ext cx="297300" cy="0"/>
            </a:xfrm>
            <a:prstGeom prst="straightConnector1">
              <a:avLst/>
            </a:prstGeom>
            <a:noFill/>
            <a:ln cap="flat" cmpd="sng" w="9525">
              <a:solidFill>
                <a:srgbClr val="000000"/>
              </a:solidFill>
              <a:prstDash val="solid"/>
              <a:round/>
              <a:headEnd len="med" w="med" type="none"/>
              <a:tailEnd len="med" w="med" type="none"/>
            </a:ln>
          </p:spPr>
        </p:cxnSp>
        <p:cxnSp>
          <p:nvCxnSpPr>
            <p:cNvPr id="4217" name="Google Shape;4217;p427"/>
            <p:cNvCxnSpPr>
              <a:stCxn id="4213" idx="2"/>
              <a:endCxn id="4214" idx="2"/>
            </p:cNvCxnSpPr>
            <p:nvPr/>
          </p:nvCxnSpPr>
          <p:spPr>
            <a:xfrm>
              <a:off x="4913396" y="5308575"/>
              <a:ext cx="297300" cy="0"/>
            </a:xfrm>
            <a:prstGeom prst="straightConnector1">
              <a:avLst/>
            </a:prstGeom>
            <a:noFill/>
            <a:ln cap="flat" cmpd="sng" w="9525">
              <a:solidFill>
                <a:srgbClr val="000000"/>
              </a:solidFill>
              <a:prstDash val="solid"/>
              <a:round/>
              <a:headEnd len="med" w="med" type="none"/>
              <a:tailEnd len="med" w="med" type="none"/>
            </a:ln>
          </p:spPr>
        </p:cxnSp>
      </p:grpSp>
      <p:cxnSp>
        <p:nvCxnSpPr>
          <p:cNvPr id="4218" name="Google Shape;4218;p427"/>
          <p:cNvCxnSpPr/>
          <p:nvPr/>
        </p:nvCxnSpPr>
        <p:spPr>
          <a:xfrm>
            <a:off x="2531590" y="3466612"/>
            <a:ext cx="1103400" cy="0"/>
          </a:xfrm>
          <a:prstGeom prst="straightConnector1">
            <a:avLst/>
          </a:prstGeom>
          <a:noFill/>
          <a:ln cap="flat" cmpd="sng" w="9525">
            <a:solidFill>
              <a:srgbClr val="666666"/>
            </a:solidFill>
            <a:prstDash val="dash"/>
            <a:round/>
            <a:headEnd len="med" w="med" type="none"/>
            <a:tailEnd len="med" w="med" type="none"/>
          </a:ln>
        </p:spPr>
      </p:cxnSp>
      <p:grpSp>
        <p:nvGrpSpPr>
          <p:cNvPr id="4219" name="Google Shape;4219;p427"/>
          <p:cNvGrpSpPr/>
          <p:nvPr/>
        </p:nvGrpSpPr>
        <p:grpSpPr>
          <a:xfrm>
            <a:off x="8206453" y="1811553"/>
            <a:ext cx="387681" cy="377034"/>
            <a:chOff x="6669590" y="4907553"/>
            <a:chExt cx="434328" cy="422400"/>
          </a:xfrm>
        </p:grpSpPr>
        <p:sp>
          <p:nvSpPr>
            <p:cNvPr id="4220" name="Google Shape;4220;p427"/>
            <p:cNvSpPr/>
            <p:nvPr/>
          </p:nvSpPr>
          <p:spPr>
            <a:xfrm>
              <a:off x="6669590" y="4907553"/>
              <a:ext cx="422400" cy="422400"/>
            </a:xfrm>
            <a:prstGeom prst="ellipse">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1" name="Google Shape;4221;p427"/>
            <p:cNvPicPr preferRelativeResize="0"/>
            <p:nvPr/>
          </p:nvPicPr>
          <p:blipFill>
            <a:blip r:embed="rId3">
              <a:alphaModFix/>
            </a:blip>
            <a:stretch>
              <a:fillRect/>
            </a:stretch>
          </p:blipFill>
          <p:spPr>
            <a:xfrm>
              <a:off x="6681518" y="4910480"/>
              <a:ext cx="422400" cy="416546"/>
            </a:xfrm>
            <a:prstGeom prst="rect">
              <a:avLst/>
            </a:prstGeom>
            <a:noFill/>
            <a:ln>
              <a:noFill/>
            </a:ln>
          </p:spPr>
        </p:pic>
      </p:grpSp>
      <p:grpSp>
        <p:nvGrpSpPr>
          <p:cNvPr id="4222" name="Google Shape;4222;p427"/>
          <p:cNvGrpSpPr/>
          <p:nvPr/>
        </p:nvGrpSpPr>
        <p:grpSpPr>
          <a:xfrm>
            <a:off x="5528576" y="1811505"/>
            <a:ext cx="377035" cy="377036"/>
            <a:chOff x="6312940" y="5536650"/>
            <a:chExt cx="422401" cy="422402"/>
          </a:xfrm>
        </p:grpSpPr>
        <p:sp>
          <p:nvSpPr>
            <p:cNvPr id="4223" name="Google Shape;4223;p427"/>
            <p:cNvSpPr/>
            <p:nvPr/>
          </p:nvSpPr>
          <p:spPr>
            <a:xfrm>
              <a:off x="6312940" y="5536653"/>
              <a:ext cx="422400" cy="422400"/>
            </a:xfrm>
            <a:prstGeom prst="ellipse">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4" name="Google Shape;4224;p427"/>
            <p:cNvPicPr preferRelativeResize="0"/>
            <p:nvPr/>
          </p:nvPicPr>
          <p:blipFill>
            <a:blip r:embed="rId4">
              <a:alphaModFix/>
            </a:blip>
            <a:stretch>
              <a:fillRect/>
            </a:stretch>
          </p:blipFill>
          <p:spPr>
            <a:xfrm>
              <a:off x="6312941" y="5536650"/>
              <a:ext cx="422400" cy="422400"/>
            </a:xfrm>
            <a:prstGeom prst="rect">
              <a:avLst/>
            </a:prstGeom>
            <a:noFill/>
            <a:ln>
              <a:noFill/>
            </a:ln>
          </p:spPr>
        </p:pic>
      </p:grpSp>
      <p:grpSp>
        <p:nvGrpSpPr>
          <p:cNvPr id="4225" name="Google Shape;4225;p427"/>
          <p:cNvGrpSpPr/>
          <p:nvPr/>
        </p:nvGrpSpPr>
        <p:grpSpPr>
          <a:xfrm>
            <a:off x="2776502" y="1811559"/>
            <a:ext cx="377034" cy="377034"/>
            <a:chOff x="3056015" y="4825003"/>
            <a:chExt cx="422400" cy="422400"/>
          </a:xfrm>
        </p:grpSpPr>
        <p:sp>
          <p:nvSpPr>
            <p:cNvPr id="4226" name="Google Shape;4226;p427"/>
            <p:cNvSpPr/>
            <p:nvPr/>
          </p:nvSpPr>
          <p:spPr>
            <a:xfrm>
              <a:off x="3056015" y="4825003"/>
              <a:ext cx="422400" cy="422400"/>
            </a:xfrm>
            <a:prstGeom prst="ellipse">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7" name="Google Shape;4227;p427"/>
            <p:cNvPicPr preferRelativeResize="0"/>
            <p:nvPr/>
          </p:nvPicPr>
          <p:blipFill>
            <a:blip r:embed="rId5">
              <a:alphaModFix/>
            </a:blip>
            <a:stretch>
              <a:fillRect/>
            </a:stretch>
          </p:blipFill>
          <p:spPr>
            <a:xfrm>
              <a:off x="3108700" y="4941247"/>
              <a:ext cx="317050" cy="189302"/>
            </a:xfrm>
            <a:prstGeom prst="rect">
              <a:avLst/>
            </a:prstGeom>
            <a:noFill/>
            <a:ln>
              <a:noFill/>
            </a:ln>
          </p:spPr>
        </p:pic>
      </p:grpSp>
      <p:cxnSp>
        <p:nvCxnSpPr>
          <p:cNvPr id="4228" name="Google Shape;4228;p427"/>
          <p:cNvCxnSpPr>
            <a:stCxn id="4210" idx="3"/>
            <a:endCxn id="4168" idx="1"/>
          </p:cNvCxnSpPr>
          <p:nvPr/>
        </p:nvCxnSpPr>
        <p:spPr>
          <a:xfrm>
            <a:off x="5642961" y="2520155"/>
            <a:ext cx="794700" cy="1064100"/>
          </a:xfrm>
          <a:prstGeom prst="straightConnector1">
            <a:avLst/>
          </a:prstGeom>
          <a:noFill/>
          <a:ln cap="flat" cmpd="sng" w="9525">
            <a:solidFill>
              <a:srgbClr val="666666"/>
            </a:solidFill>
            <a:prstDash val="dash"/>
            <a:round/>
            <a:headEnd len="med" w="med" type="none"/>
            <a:tailEnd len="med" w="med" type="none"/>
          </a:ln>
        </p:spPr>
      </p:cxnSp>
      <p:cxnSp>
        <p:nvCxnSpPr>
          <p:cNvPr id="4229" name="Google Shape;4229;p427"/>
          <p:cNvCxnSpPr>
            <a:stCxn id="4201" idx="3"/>
            <a:endCxn id="4169" idx="1"/>
          </p:cNvCxnSpPr>
          <p:nvPr/>
        </p:nvCxnSpPr>
        <p:spPr>
          <a:xfrm>
            <a:off x="5642961" y="3463107"/>
            <a:ext cx="794700" cy="571500"/>
          </a:xfrm>
          <a:prstGeom prst="straightConnector1">
            <a:avLst/>
          </a:prstGeom>
          <a:noFill/>
          <a:ln cap="flat" cmpd="sng" w="9525">
            <a:solidFill>
              <a:srgbClr val="666666"/>
            </a:solidFill>
            <a:prstDash val="dash"/>
            <a:round/>
            <a:headEnd len="med" w="med" type="none"/>
            <a:tailEnd len="med" w="med" type="none"/>
          </a:ln>
        </p:spPr>
      </p:cxnSp>
      <p:cxnSp>
        <p:nvCxnSpPr>
          <p:cNvPr id="4230" name="Google Shape;4230;p427"/>
          <p:cNvCxnSpPr>
            <a:stCxn id="4192" idx="3"/>
            <a:endCxn id="4170" idx="1"/>
          </p:cNvCxnSpPr>
          <p:nvPr/>
        </p:nvCxnSpPr>
        <p:spPr>
          <a:xfrm>
            <a:off x="5642961" y="4377394"/>
            <a:ext cx="794700" cy="107400"/>
          </a:xfrm>
          <a:prstGeom prst="straightConnector1">
            <a:avLst/>
          </a:prstGeom>
          <a:noFill/>
          <a:ln cap="flat" cmpd="sng" w="9525">
            <a:solidFill>
              <a:srgbClr val="666666"/>
            </a:solidFill>
            <a:prstDash val="dash"/>
            <a:round/>
            <a:headEnd len="med" w="med" type="none"/>
            <a:tailEnd len="med" w="med" type="none"/>
          </a:ln>
        </p:spPr>
      </p:cxnSp>
      <p:sp>
        <p:nvSpPr>
          <p:cNvPr id="4231" name="Google Shape;4231;p42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232" name="Google Shape;4232;p427"/>
          <p:cNvSpPr/>
          <p:nvPr/>
        </p:nvSpPr>
        <p:spPr>
          <a:xfrm>
            <a:off x="7535475" y="38900"/>
            <a:ext cx="1579500" cy="2337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ExtraLight"/>
                <a:ea typeface="Overpass ExtraLight"/>
                <a:cs typeface="Overpass ExtraLight"/>
                <a:sym typeface="Overpass ExtraLight"/>
              </a:rPr>
              <a:t>Tech Preview 4.2</a:t>
            </a:r>
            <a:endParaRPr sz="1000">
              <a:solidFill>
                <a:srgbClr val="FFFFFF"/>
              </a:solidFill>
              <a:latin typeface="Overpass ExtraLight"/>
              <a:ea typeface="Overpass ExtraLight"/>
              <a:cs typeface="Overpass ExtraLight"/>
              <a:sym typeface="Overpass Extra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6" name="Shape 4236"/>
        <p:cNvGrpSpPr/>
        <p:nvPr/>
      </p:nvGrpSpPr>
      <p:grpSpPr>
        <a:xfrm>
          <a:off x="0" y="0"/>
          <a:ext cx="0" cy="0"/>
          <a:chOff x="0" y="0"/>
          <a:chExt cx="0" cy="0"/>
        </a:xfrm>
      </p:grpSpPr>
      <p:sp>
        <p:nvSpPr>
          <p:cNvPr id="4237" name="Google Shape;4237;p428"/>
          <p:cNvSpPr txBox="1"/>
          <p:nvPr/>
        </p:nvSpPr>
        <p:spPr>
          <a:xfrm>
            <a:off x="343650" y="1382800"/>
            <a:ext cx="38451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Key Features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 dedicated network for service to service communications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Observability and distributed tracing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Policy-driven security</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Routing rules &amp; chaos engineering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Powerful visualization &amp; monitoring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Will be available via OperatorHub</a:t>
            </a:r>
            <a:endParaRPr sz="1200">
              <a:solidFill>
                <a:schemeClr val="dk1"/>
              </a:solidFill>
              <a:latin typeface="Overpass Light"/>
              <a:ea typeface="Overpass Light"/>
              <a:cs typeface="Overpass Light"/>
              <a:sym typeface="Overpass Light"/>
            </a:endParaRPr>
          </a:p>
        </p:txBody>
      </p:sp>
      <p:sp>
        <p:nvSpPr>
          <p:cNvPr id="4238" name="Google Shape;4238;p4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239" name="Google Shape;4239;p428"/>
          <p:cNvPicPr preferRelativeResize="0"/>
          <p:nvPr/>
        </p:nvPicPr>
        <p:blipFill>
          <a:blip r:embed="rId3">
            <a:alphaModFix/>
          </a:blip>
          <a:stretch>
            <a:fillRect/>
          </a:stretch>
        </p:blipFill>
        <p:spPr>
          <a:xfrm>
            <a:off x="4097944" y="1403550"/>
            <a:ext cx="4557787" cy="2746726"/>
          </a:xfrm>
          <a:prstGeom prst="rect">
            <a:avLst/>
          </a:prstGeom>
          <a:noFill/>
          <a:ln>
            <a:noFill/>
          </a:ln>
        </p:spPr>
      </p:pic>
      <p:pic>
        <p:nvPicPr>
          <p:cNvPr id="4240" name="Google Shape;4240;p428"/>
          <p:cNvPicPr preferRelativeResize="0"/>
          <p:nvPr/>
        </p:nvPicPr>
        <p:blipFill rotWithShape="1">
          <a:blip r:embed="rId4">
            <a:alphaModFix/>
          </a:blip>
          <a:srcRect b="0" l="0" r="62569" t="0"/>
          <a:stretch/>
        </p:blipFill>
        <p:spPr>
          <a:xfrm>
            <a:off x="993765" y="3774469"/>
            <a:ext cx="279901" cy="391338"/>
          </a:xfrm>
          <a:prstGeom prst="rect">
            <a:avLst/>
          </a:prstGeom>
          <a:noFill/>
          <a:ln>
            <a:noFill/>
          </a:ln>
        </p:spPr>
      </p:pic>
      <p:pic>
        <p:nvPicPr>
          <p:cNvPr id="4241" name="Google Shape;4241;p428"/>
          <p:cNvPicPr preferRelativeResize="0"/>
          <p:nvPr/>
        </p:nvPicPr>
        <p:blipFill>
          <a:blip r:embed="rId5">
            <a:alphaModFix/>
          </a:blip>
          <a:stretch>
            <a:fillRect/>
          </a:stretch>
        </p:blipFill>
        <p:spPr>
          <a:xfrm>
            <a:off x="1876883" y="3787058"/>
            <a:ext cx="352095" cy="366160"/>
          </a:xfrm>
          <a:prstGeom prst="rect">
            <a:avLst/>
          </a:prstGeom>
          <a:noFill/>
          <a:ln>
            <a:noFill/>
          </a:ln>
        </p:spPr>
      </p:pic>
      <p:pic>
        <p:nvPicPr>
          <p:cNvPr id="4242" name="Google Shape;4242;p428"/>
          <p:cNvPicPr preferRelativeResize="0"/>
          <p:nvPr/>
        </p:nvPicPr>
        <p:blipFill rotWithShape="1">
          <a:blip r:embed="rId6">
            <a:alphaModFix/>
          </a:blip>
          <a:srcRect b="0" l="0" r="69261" t="0"/>
          <a:stretch/>
        </p:blipFill>
        <p:spPr>
          <a:xfrm>
            <a:off x="1364030" y="3746150"/>
            <a:ext cx="422492" cy="447975"/>
          </a:xfrm>
          <a:prstGeom prst="rect">
            <a:avLst/>
          </a:prstGeom>
          <a:noFill/>
          <a:ln>
            <a:noFill/>
          </a:ln>
        </p:spPr>
      </p:pic>
      <p:pic>
        <p:nvPicPr>
          <p:cNvPr id="4243" name="Google Shape;4243;p428"/>
          <p:cNvPicPr preferRelativeResize="0"/>
          <p:nvPr/>
        </p:nvPicPr>
        <p:blipFill>
          <a:blip r:embed="rId7">
            <a:alphaModFix/>
          </a:blip>
          <a:stretch>
            <a:fillRect/>
          </a:stretch>
        </p:blipFill>
        <p:spPr>
          <a:xfrm>
            <a:off x="2319341" y="3813280"/>
            <a:ext cx="316460" cy="313715"/>
          </a:xfrm>
          <a:prstGeom prst="rect">
            <a:avLst/>
          </a:prstGeom>
          <a:noFill/>
          <a:ln>
            <a:noFill/>
          </a:ln>
        </p:spPr>
      </p:pic>
      <p:pic>
        <p:nvPicPr>
          <p:cNvPr id="4244" name="Google Shape;4244;p428"/>
          <p:cNvPicPr preferRelativeResize="0"/>
          <p:nvPr/>
        </p:nvPicPr>
        <p:blipFill>
          <a:blip r:embed="rId8">
            <a:alphaModFix/>
          </a:blip>
          <a:stretch>
            <a:fillRect/>
          </a:stretch>
        </p:blipFill>
        <p:spPr>
          <a:xfrm>
            <a:off x="343651" y="3748149"/>
            <a:ext cx="559750" cy="443977"/>
          </a:xfrm>
          <a:prstGeom prst="rect">
            <a:avLst/>
          </a:prstGeom>
          <a:noFill/>
          <a:ln>
            <a:noFill/>
          </a:ln>
        </p:spPr>
      </p:pic>
      <p:sp>
        <p:nvSpPr>
          <p:cNvPr id="4245" name="Google Shape;4245;p42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246" name="Google Shape;4246;p42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4247" name="Google Shape;4247;p42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a:t>
            </a:r>
            <a:r>
              <a:rPr lang="en" sz="2600">
                <a:latin typeface="Overpass Light"/>
                <a:ea typeface="Overpass Light"/>
                <a:cs typeface="Overpass Light"/>
                <a:sym typeface="Overpass Light"/>
              </a:rPr>
              <a:t>Hat</a:t>
            </a:r>
            <a:r>
              <a:rPr lang="en" sz="2600">
                <a:latin typeface="Overpass Light"/>
                <a:ea typeface="Overpass Light"/>
                <a:cs typeface="Overpass Light"/>
                <a:sym typeface="Overpass Light"/>
              </a:rPr>
              <a:t> Service Mesh</a:t>
            </a:r>
            <a:endParaRPr sz="2600">
              <a:latin typeface="Overpass Light"/>
              <a:ea typeface="Overpass Light"/>
              <a:cs typeface="Overpass Light"/>
              <a:sym typeface="Overpass Light"/>
            </a:endParaRPr>
          </a:p>
        </p:txBody>
      </p:sp>
      <p:sp>
        <p:nvSpPr>
          <p:cNvPr id="4248" name="Google Shape;4248;p42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2" name="Shape 4252"/>
        <p:cNvGrpSpPr/>
        <p:nvPr/>
      </p:nvGrpSpPr>
      <p:grpSpPr>
        <a:xfrm>
          <a:off x="0" y="0"/>
          <a:ext cx="0" cy="0"/>
          <a:chOff x="0" y="0"/>
          <a:chExt cx="0" cy="0"/>
        </a:xfrm>
      </p:grpSpPr>
      <p:sp>
        <p:nvSpPr>
          <p:cNvPr id="4253" name="Google Shape;4253;p4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54" name="Google Shape;4254;p42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255" name="Google Shape;4255;p42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4256" name="Google Shape;4256;p42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pic>
        <p:nvPicPr>
          <p:cNvPr id="4257" name="Google Shape;4257;p429"/>
          <p:cNvPicPr preferRelativeResize="0"/>
          <p:nvPr/>
        </p:nvPicPr>
        <p:blipFill>
          <a:blip r:embed="rId3">
            <a:alphaModFix/>
          </a:blip>
          <a:stretch>
            <a:fillRect/>
          </a:stretch>
        </p:blipFill>
        <p:spPr>
          <a:xfrm>
            <a:off x="1818859" y="1216281"/>
            <a:ext cx="6813283" cy="3404657"/>
          </a:xfrm>
          <a:prstGeom prst="rect">
            <a:avLst/>
          </a:prstGeom>
          <a:noFill/>
          <a:ln>
            <a:noFill/>
          </a:ln>
        </p:spPr>
      </p:pic>
      <p:sp>
        <p:nvSpPr>
          <p:cNvPr id="4258" name="Google Shape;4258;p429"/>
          <p:cNvSpPr txBox="1"/>
          <p:nvPr>
            <p:ph type="title"/>
          </p:nvPr>
        </p:nvSpPr>
        <p:spPr>
          <a:xfrm>
            <a:off x="1314450" y="4809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Enhanced Visualization of Cluster Traffic</a:t>
            </a:r>
            <a:endParaRPr/>
          </a:p>
          <a:p>
            <a:pPr indent="0" lvl="0" marL="0" rtl="0" algn="ctr">
              <a:spcBef>
                <a:spcPts val="0"/>
              </a:spcBef>
              <a:spcAft>
                <a:spcPts val="0"/>
              </a:spcAft>
              <a:buNone/>
            </a:pPr>
            <a:r>
              <a:rPr lang="en"/>
              <a:t>With Kiali</a:t>
            </a:r>
            <a:endParaRPr/>
          </a:p>
        </p:txBody>
      </p:sp>
      <p:sp>
        <p:nvSpPr>
          <p:cNvPr id="4259" name="Google Shape;4259;p429"/>
          <p:cNvSpPr txBox="1"/>
          <p:nvPr/>
        </p:nvSpPr>
        <p:spPr>
          <a:xfrm>
            <a:off x="122969" y="1813906"/>
            <a:ext cx="2082900" cy="2319900"/>
          </a:xfrm>
          <a:prstGeom prst="rect">
            <a:avLst/>
          </a:prstGeom>
          <a:solidFill>
            <a:srgbClr val="EFEFEF"/>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400">
                <a:solidFill>
                  <a:schemeClr val="dk1"/>
                </a:solidFill>
                <a:latin typeface="Overpass Light"/>
                <a:ea typeface="Overpass Light"/>
                <a:cs typeface="Overpass Light"/>
                <a:sym typeface="Overpass Light"/>
              </a:rPr>
              <a:t>Visualization of what</a:t>
            </a:r>
            <a:endParaRPr sz="1400">
              <a:solidFill>
                <a:schemeClr val="dk1"/>
              </a:solidFill>
              <a:latin typeface="Overpass Light"/>
              <a:ea typeface="Overpass Light"/>
              <a:cs typeface="Overpass Light"/>
              <a:sym typeface="Overpass Light"/>
            </a:endParaRPr>
          </a:p>
          <a:p>
            <a:pPr indent="0" lvl="0" marL="0" rtl="0" algn="l">
              <a:lnSpc>
                <a:spcPct val="150000"/>
              </a:lnSpc>
              <a:spcBef>
                <a:spcPts val="0"/>
              </a:spcBef>
              <a:spcAft>
                <a:spcPts val="0"/>
              </a:spcAft>
              <a:buNone/>
            </a:pPr>
            <a:r>
              <a:rPr lang="en" sz="1400">
                <a:solidFill>
                  <a:schemeClr val="dk1"/>
                </a:solidFill>
                <a:latin typeface="Overpass Light"/>
                <a:ea typeface="Overpass Light"/>
                <a:cs typeface="Overpass Light"/>
                <a:sym typeface="Overpass Light"/>
              </a:rPr>
              <a:t>Matters most:</a:t>
            </a:r>
            <a:endParaRPr sz="1400">
              <a:solidFill>
                <a:schemeClr val="dk1"/>
              </a:solidFill>
              <a:latin typeface="Overpass Light"/>
              <a:ea typeface="Overpass Light"/>
              <a:cs typeface="Overpass Light"/>
              <a:sym typeface="Overpass Light"/>
            </a:endParaRPr>
          </a:p>
          <a:p>
            <a:pPr indent="-254000" lvl="0" marL="342900" rtl="0" algn="l">
              <a:lnSpc>
                <a:spcPct val="150000"/>
              </a:lnSpc>
              <a:spcBef>
                <a:spcPts val="0"/>
              </a:spcBef>
              <a:spcAft>
                <a:spcPts val="0"/>
              </a:spcAft>
              <a:buClr>
                <a:schemeClr val="dk1"/>
              </a:buClr>
              <a:buSzPts val="1400"/>
              <a:buFont typeface="Overpass Light"/>
              <a:buChar char="●"/>
            </a:pPr>
            <a:r>
              <a:rPr lang="en" sz="1400">
                <a:solidFill>
                  <a:schemeClr val="dk1"/>
                </a:solidFill>
                <a:latin typeface="Overpass Light"/>
                <a:ea typeface="Overpass Light"/>
                <a:cs typeface="Overpass Light"/>
                <a:sym typeface="Overpass Light"/>
              </a:rPr>
              <a:t>Application Topology</a:t>
            </a:r>
            <a:endParaRPr sz="1400">
              <a:solidFill>
                <a:schemeClr val="dk1"/>
              </a:solidFill>
              <a:latin typeface="Overpass Light"/>
              <a:ea typeface="Overpass Light"/>
              <a:cs typeface="Overpass Light"/>
              <a:sym typeface="Overpass Light"/>
            </a:endParaRPr>
          </a:p>
          <a:p>
            <a:pPr indent="-254000" lvl="0" marL="342900" rtl="0" algn="l">
              <a:lnSpc>
                <a:spcPct val="150000"/>
              </a:lnSpc>
              <a:spcBef>
                <a:spcPts val="0"/>
              </a:spcBef>
              <a:spcAft>
                <a:spcPts val="0"/>
              </a:spcAft>
              <a:buClr>
                <a:schemeClr val="dk1"/>
              </a:buClr>
              <a:buSzPts val="1400"/>
              <a:buFont typeface="Overpass Light"/>
              <a:buChar char="●"/>
            </a:pPr>
            <a:r>
              <a:rPr lang="en" sz="1400">
                <a:solidFill>
                  <a:schemeClr val="dk1"/>
                </a:solidFill>
                <a:latin typeface="Overpass Light"/>
                <a:ea typeface="Overpass Light"/>
                <a:cs typeface="Overpass Light"/>
                <a:sym typeface="Overpass Light"/>
              </a:rPr>
              <a:t>Traffic throughput</a:t>
            </a:r>
            <a:endParaRPr sz="1400">
              <a:solidFill>
                <a:schemeClr val="dk1"/>
              </a:solidFill>
              <a:latin typeface="Overpass Light"/>
              <a:ea typeface="Overpass Light"/>
              <a:cs typeface="Overpass Light"/>
              <a:sym typeface="Overpass Light"/>
            </a:endParaRPr>
          </a:p>
          <a:p>
            <a:pPr indent="-254000" lvl="0" marL="342900" rtl="0" algn="l">
              <a:lnSpc>
                <a:spcPct val="150000"/>
              </a:lnSpc>
              <a:spcBef>
                <a:spcPts val="0"/>
              </a:spcBef>
              <a:spcAft>
                <a:spcPts val="0"/>
              </a:spcAft>
              <a:buClr>
                <a:schemeClr val="dk1"/>
              </a:buClr>
              <a:buSzPts val="1400"/>
              <a:buFont typeface="Overpass Light"/>
              <a:buChar char="●"/>
            </a:pPr>
            <a:r>
              <a:rPr lang="en" sz="1400">
                <a:solidFill>
                  <a:schemeClr val="dk1"/>
                </a:solidFill>
                <a:latin typeface="Overpass Light"/>
                <a:ea typeface="Overpass Light"/>
                <a:cs typeface="Overpass Light"/>
                <a:sym typeface="Overpass Light"/>
              </a:rPr>
              <a:t>Error Rates</a:t>
            </a:r>
            <a:endParaRPr sz="1400">
              <a:solidFill>
                <a:schemeClr val="dk1"/>
              </a:solidFill>
              <a:latin typeface="Overpass Light"/>
              <a:ea typeface="Overpass Light"/>
              <a:cs typeface="Overpass Light"/>
              <a:sym typeface="Overpass Light"/>
            </a:endParaRPr>
          </a:p>
          <a:p>
            <a:pPr indent="-254000" lvl="0" marL="342900" rtl="0" algn="l">
              <a:lnSpc>
                <a:spcPct val="150000"/>
              </a:lnSpc>
              <a:spcBef>
                <a:spcPts val="0"/>
              </a:spcBef>
              <a:spcAft>
                <a:spcPts val="0"/>
              </a:spcAft>
              <a:buClr>
                <a:schemeClr val="dk1"/>
              </a:buClr>
              <a:buSzPts val="1400"/>
              <a:buFont typeface="Overpass Light"/>
              <a:buChar char="●"/>
            </a:pPr>
            <a:r>
              <a:rPr lang="en" sz="1400">
                <a:solidFill>
                  <a:schemeClr val="dk1"/>
                </a:solidFill>
                <a:latin typeface="Overpass Light"/>
                <a:ea typeface="Overpass Light"/>
                <a:cs typeface="Overpass Light"/>
                <a:sym typeface="Overpass Light"/>
              </a:rPr>
              <a:t>Service Latency</a:t>
            </a:r>
            <a:endParaRPr sz="1400">
              <a:solidFill>
                <a:schemeClr val="dk1"/>
              </a:solidFill>
              <a:latin typeface="Overpass Light"/>
              <a:ea typeface="Overpass Light"/>
              <a:cs typeface="Overpass Light"/>
              <a:sym typeface="Overpass Light"/>
            </a:endParaRPr>
          </a:p>
          <a:p>
            <a:pPr indent="-254000" lvl="0" marL="342900" rtl="0" algn="l">
              <a:lnSpc>
                <a:spcPct val="150000"/>
              </a:lnSpc>
              <a:spcBef>
                <a:spcPts val="0"/>
              </a:spcBef>
              <a:spcAft>
                <a:spcPts val="0"/>
              </a:spcAft>
              <a:buClr>
                <a:schemeClr val="dk1"/>
              </a:buClr>
              <a:buSzPts val="1400"/>
              <a:buFont typeface="Overpass Light"/>
              <a:buChar char="●"/>
            </a:pPr>
            <a:r>
              <a:rPr lang="en" sz="1400">
                <a:solidFill>
                  <a:schemeClr val="dk1"/>
                </a:solidFill>
                <a:latin typeface="Overpass Light"/>
                <a:ea typeface="Overpass Light"/>
                <a:cs typeface="Overpass Light"/>
                <a:sym typeface="Overpass Light"/>
              </a:rPr>
              <a:t>Service Versioning</a:t>
            </a:r>
            <a:endParaRPr sz="1400">
              <a:solidFill>
                <a:schemeClr val="dk1"/>
              </a:solidFill>
              <a:latin typeface="Overpass Light"/>
              <a:ea typeface="Overpass Light"/>
              <a:cs typeface="Overpass Light"/>
              <a:sym typeface="Overpas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14" name="Shape 2514"/>
        <p:cNvGrpSpPr/>
        <p:nvPr/>
      </p:nvGrpSpPr>
      <p:grpSpPr>
        <a:xfrm>
          <a:off x="0" y="0"/>
          <a:ext cx="0" cy="0"/>
          <a:chOff x="0" y="0"/>
          <a:chExt cx="0" cy="0"/>
        </a:xfrm>
      </p:grpSpPr>
      <p:sp>
        <p:nvSpPr>
          <p:cNvPr id="2515" name="Google Shape;2515;p349"/>
          <p:cNvSpPr txBox="1"/>
          <p:nvPr/>
        </p:nvSpPr>
        <p:spPr>
          <a:xfrm>
            <a:off x="228600" y="288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4 Upgrades</a:t>
            </a:r>
            <a:endParaRPr sz="2600">
              <a:latin typeface="Overpass Light"/>
              <a:ea typeface="Overpass Light"/>
              <a:cs typeface="Overpass Light"/>
              <a:sym typeface="Overpass Light"/>
            </a:endParaRPr>
          </a:p>
        </p:txBody>
      </p:sp>
      <p:sp>
        <p:nvSpPr>
          <p:cNvPr id="2516" name="Google Shape;2516;p34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517" name="Google Shape;2517;p34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18" name="Google Shape;2518;p349"/>
          <p:cNvSpPr txBox="1"/>
          <p:nvPr/>
        </p:nvSpPr>
        <p:spPr>
          <a:xfrm>
            <a:off x="228600" y="2822086"/>
            <a:ext cx="44340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OTA Upgrades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Works between two minor releases in a serial manner.</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Happy path = migrate through each version</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On a regular cadence, migrate to the next supported version.</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Optional path = migration tooling</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If you fall more than two releases behind, you must use the application migration tooling to move to a new cluster.</a:t>
            </a:r>
            <a:endParaRPr sz="1100">
              <a:latin typeface="Overpass Light"/>
              <a:ea typeface="Overpass Light"/>
              <a:cs typeface="Overpass Light"/>
              <a:sym typeface="Overpass Light"/>
            </a:endParaRPr>
          </a:p>
        </p:txBody>
      </p:sp>
      <p:sp>
        <p:nvSpPr>
          <p:cNvPr id="2519" name="Google Shape;2519;p349"/>
          <p:cNvSpPr txBox="1"/>
          <p:nvPr/>
        </p:nvSpPr>
        <p:spPr>
          <a:xfrm>
            <a:off x="4711075" y="2828217"/>
            <a:ext cx="42375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Current minor release</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Full support for all bugs and security issues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1 month full support overlap with next release to aid migrations</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Previous minor release</a:t>
            </a:r>
            <a:endParaRPr b="1" sz="11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100">
                <a:solidFill>
                  <a:schemeClr val="dk1"/>
                </a:solidFill>
                <a:latin typeface="Overpass Light"/>
                <a:ea typeface="Overpass Light"/>
                <a:cs typeface="Overpass Light"/>
                <a:sym typeface="Overpass Light"/>
              </a:rPr>
              <a:t>Fixes for critical bugs and security issues for 5 months</a:t>
            </a:r>
            <a:endParaRPr sz="1100">
              <a:latin typeface="Overpass Light"/>
              <a:ea typeface="Overpass Light"/>
              <a:cs typeface="Overpass Light"/>
              <a:sym typeface="Overpass Light"/>
            </a:endParaRPr>
          </a:p>
        </p:txBody>
      </p:sp>
      <p:sp>
        <p:nvSpPr>
          <p:cNvPr id="2520" name="Google Shape;2520;p349"/>
          <p:cNvSpPr/>
          <p:nvPr/>
        </p:nvSpPr>
        <p:spPr>
          <a:xfrm>
            <a:off x="1260575" y="1154100"/>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49"/>
          <p:cNvSpPr/>
          <p:nvPr/>
        </p:nvSpPr>
        <p:spPr>
          <a:xfrm>
            <a:off x="1692571" y="1154100"/>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49"/>
          <p:cNvSpPr/>
          <p:nvPr/>
        </p:nvSpPr>
        <p:spPr>
          <a:xfrm>
            <a:off x="2123209" y="1154100"/>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49"/>
          <p:cNvSpPr/>
          <p:nvPr/>
        </p:nvSpPr>
        <p:spPr>
          <a:xfrm>
            <a:off x="2555205" y="1154100"/>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49"/>
          <p:cNvSpPr/>
          <p:nvPr/>
        </p:nvSpPr>
        <p:spPr>
          <a:xfrm>
            <a:off x="2555196" y="153661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49"/>
          <p:cNvSpPr/>
          <p:nvPr/>
        </p:nvSpPr>
        <p:spPr>
          <a:xfrm>
            <a:off x="2987192" y="153661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49"/>
          <p:cNvSpPr/>
          <p:nvPr/>
        </p:nvSpPr>
        <p:spPr>
          <a:xfrm>
            <a:off x="3417830" y="153661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49"/>
          <p:cNvSpPr/>
          <p:nvPr/>
        </p:nvSpPr>
        <p:spPr>
          <a:xfrm>
            <a:off x="3849826" y="153661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49"/>
          <p:cNvSpPr/>
          <p:nvPr/>
        </p:nvSpPr>
        <p:spPr>
          <a:xfrm>
            <a:off x="2985821"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49"/>
          <p:cNvSpPr/>
          <p:nvPr/>
        </p:nvSpPr>
        <p:spPr>
          <a:xfrm>
            <a:off x="3417817"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49"/>
          <p:cNvSpPr/>
          <p:nvPr/>
        </p:nvSpPr>
        <p:spPr>
          <a:xfrm>
            <a:off x="3848455"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49"/>
          <p:cNvSpPr/>
          <p:nvPr/>
        </p:nvSpPr>
        <p:spPr>
          <a:xfrm>
            <a:off x="4280451"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49"/>
          <p:cNvSpPr/>
          <p:nvPr/>
        </p:nvSpPr>
        <p:spPr>
          <a:xfrm>
            <a:off x="4711076" y="115411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49"/>
          <p:cNvSpPr/>
          <p:nvPr/>
        </p:nvSpPr>
        <p:spPr>
          <a:xfrm>
            <a:off x="5143076" y="115411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49"/>
          <p:cNvSpPr/>
          <p:nvPr/>
        </p:nvSpPr>
        <p:spPr>
          <a:xfrm>
            <a:off x="5573701" y="115411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49"/>
          <p:cNvSpPr/>
          <p:nvPr/>
        </p:nvSpPr>
        <p:spPr>
          <a:xfrm>
            <a:off x="6005701" y="115411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49"/>
          <p:cNvSpPr/>
          <p:nvPr/>
        </p:nvSpPr>
        <p:spPr>
          <a:xfrm>
            <a:off x="6436325" y="115411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49"/>
          <p:cNvSpPr/>
          <p:nvPr/>
        </p:nvSpPr>
        <p:spPr>
          <a:xfrm>
            <a:off x="4280446"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49"/>
          <p:cNvSpPr/>
          <p:nvPr/>
        </p:nvSpPr>
        <p:spPr>
          <a:xfrm>
            <a:off x="4712442"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49"/>
          <p:cNvSpPr/>
          <p:nvPr/>
        </p:nvSpPr>
        <p:spPr>
          <a:xfrm>
            <a:off x="5143080"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49"/>
          <p:cNvSpPr/>
          <p:nvPr/>
        </p:nvSpPr>
        <p:spPr>
          <a:xfrm>
            <a:off x="5575076"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49"/>
          <p:cNvSpPr/>
          <p:nvPr/>
        </p:nvSpPr>
        <p:spPr>
          <a:xfrm>
            <a:off x="6005701" y="1536654"/>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49"/>
          <p:cNvSpPr/>
          <p:nvPr/>
        </p:nvSpPr>
        <p:spPr>
          <a:xfrm>
            <a:off x="6437700" y="153665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49"/>
          <p:cNvSpPr/>
          <p:nvPr/>
        </p:nvSpPr>
        <p:spPr>
          <a:xfrm>
            <a:off x="6868325" y="153665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49"/>
          <p:cNvSpPr/>
          <p:nvPr/>
        </p:nvSpPr>
        <p:spPr>
          <a:xfrm>
            <a:off x="7300325" y="153665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49"/>
          <p:cNvSpPr/>
          <p:nvPr/>
        </p:nvSpPr>
        <p:spPr>
          <a:xfrm>
            <a:off x="7730950" y="1536654"/>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49"/>
          <p:cNvSpPr/>
          <p:nvPr/>
        </p:nvSpPr>
        <p:spPr>
          <a:xfrm>
            <a:off x="3849821" y="1922151"/>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49"/>
          <p:cNvSpPr/>
          <p:nvPr/>
        </p:nvSpPr>
        <p:spPr>
          <a:xfrm>
            <a:off x="4281817" y="1922151"/>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49"/>
          <p:cNvSpPr/>
          <p:nvPr/>
        </p:nvSpPr>
        <p:spPr>
          <a:xfrm>
            <a:off x="4712455" y="1922151"/>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49"/>
          <p:cNvSpPr/>
          <p:nvPr/>
        </p:nvSpPr>
        <p:spPr>
          <a:xfrm>
            <a:off x="5144451" y="1922151"/>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49"/>
          <p:cNvSpPr/>
          <p:nvPr/>
        </p:nvSpPr>
        <p:spPr>
          <a:xfrm>
            <a:off x="5575071"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49"/>
          <p:cNvSpPr/>
          <p:nvPr/>
        </p:nvSpPr>
        <p:spPr>
          <a:xfrm>
            <a:off x="6007066"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49"/>
          <p:cNvSpPr/>
          <p:nvPr/>
        </p:nvSpPr>
        <p:spPr>
          <a:xfrm>
            <a:off x="6437705"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49"/>
          <p:cNvSpPr/>
          <p:nvPr/>
        </p:nvSpPr>
        <p:spPr>
          <a:xfrm>
            <a:off x="6869700"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49"/>
          <p:cNvSpPr/>
          <p:nvPr/>
        </p:nvSpPr>
        <p:spPr>
          <a:xfrm>
            <a:off x="7300325" y="1922187"/>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49"/>
          <p:cNvSpPr/>
          <p:nvPr/>
        </p:nvSpPr>
        <p:spPr>
          <a:xfrm>
            <a:off x="7732325" y="1922187"/>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49"/>
          <p:cNvSpPr/>
          <p:nvPr/>
        </p:nvSpPr>
        <p:spPr>
          <a:xfrm>
            <a:off x="6868325" y="116095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49"/>
          <p:cNvSpPr/>
          <p:nvPr/>
        </p:nvSpPr>
        <p:spPr>
          <a:xfrm>
            <a:off x="7300325" y="116095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49"/>
          <p:cNvSpPr/>
          <p:nvPr/>
        </p:nvSpPr>
        <p:spPr>
          <a:xfrm>
            <a:off x="7730950" y="116095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49"/>
          <p:cNvSpPr txBox="1"/>
          <p:nvPr/>
        </p:nvSpPr>
        <p:spPr>
          <a:xfrm>
            <a:off x="1633257" y="1142284"/>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560" name="Google Shape;2560;p349"/>
          <p:cNvSpPr txBox="1"/>
          <p:nvPr/>
        </p:nvSpPr>
        <p:spPr>
          <a:xfrm>
            <a:off x="2967397" y="1142284"/>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561" name="Google Shape;2561;p349"/>
          <p:cNvSpPr txBox="1"/>
          <p:nvPr/>
        </p:nvSpPr>
        <p:spPr>
          <a:xfrm>
            <a:off x="5100997" y="1142284"/>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562" name="Google Shape;2562;p349"/>
          <p:cNvSpPr txBox="1"/>
          <p:nvPr/>
        </p:nvSpPr>
        <p:spPr>
          <a:xfrm>
            <a:off x="1247735" y="1131673"/>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563" name="Google Shape;2563;p349"/>
          <p:cNvSpPr txBox="1"/>
          <p:nvPr/>
        </p:nvSpPr>
        <p:spPr>
          <a:xfrm>
            <a:off x="2390928" y="1522500"/>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564" name="Google Shape;2564;p349"/>
          <p:cNvSpPr txBox="1"/>
          <p:nvPr/>
        </p:nvSpPr>
        <p:spPr>
          <a:xfrm>
            <a:off x="3755329" y="1903500"/>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565" name="Google Shape;2565;p349"/>
          <p:cNvSpPr/>
          <p:nvPr/>
        </p:nvSpPr>
        <p:spPr>
          <a:xfrm rot="1931563">
            <a:off x="2378355" y="1275371"/>
            <a:ext cx="534941" cy="534941"/>
          </a:xfrm>
          <a:prstGeom prst="arc">
            <a:avLst>
              <a:gd fmla="val 15154237" name="adj1"/>
              <a:gd fmla="val 20811628"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49"/>
          <p:cNvSpPr txBox="1"/>
          <p:nvPr/>
        </p:nvSpPr>
        <p:spPr>
          <a:xfrm>
            <a:off x="1300195" y="1986975"/>
            <a:ext cx="1069800" cy="35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0084D1"/>
                </a:solidFill>
                <a:latin typeface="Overpass Light"/>
                <a:ea typeface="Overpass Light"/>
                <a:cs typeface="Overpass Light"/>
                <a:sym typeface="Overpass Light"/>
              </a:rPr>
              <a:t>OTA upgrade</a:t>
            </a:r>
            <a:endParaRPr sz="900">
              <a:solidFill>
                <a:srgbClr val="0084D1"/>
              </a:solidFill>
              <a:latin typeface="Overpass Light"/>
              <a:ea typeface="Overpass Light"/>
              <a:cs typeface="Overpass Light"/>
              <a:sym typeface="Overpass Light"/>
            </a:endParaRPr>
          </a:p>
        </p:txBody>
      </p:sp>
      <p:cxnSp>
        <p:nvCxnSpPr>
          <p:cNvPr id="2567" name="Google Shape;2567;p349"/>
          <p:cNvCxnSpPr>
            <a:stCxn id="2566" idx="3"/>
            <a:endCxn id="2563" idx="0"/>
          </p:cNvCxnSpPr>
          <p:nvPr/>
        </p:nvCxnSpPr>
        <p:spPr>
          <a:xfrm flipH="1" rot="10800000">
            <a:off x="2369995" y="1522425"/>
            <a:ext cx="322800" cy="641100"/>
          </a:xfrm>
          <a:prstGeom prst="straightConnector1">
            <a:avLst/>
          </a:prstGeom>
          <a:noFill/>
          <a:ln cap="flat" cmpd="sng" w="9525">
            <a:solidFill>
              <a:srgbClr val="0084D1"/>
            </a:solidFill>
            <a:prstDash val="solid"/>
            <a:round/>
            <a:headEnd len="med" w="med" type="none"/>
            <a:tailEnd len="med" w="med" type="triangle"/>
          </a:ln>
        </p:spPr>
      </p:cxnSp>
      <p:cxnSp>
        <p:nvCxnSpPr>
          <p:cNvPr id="2568" name="Google Shape;2568;p349"/>
          <p:cNvCxnSpPr>
            <a:stCxn id="2566" idx="3"/>
          </p:cNvCxnSpPr>
          <p:nvPr/>
        </p:nvCxnSpPr>
        <p:spPr>
          <a:xfrm flipH="1" rot="10800000">
            <a:off x="2369995" y="1838325"/>
            <a:ext cx="2027400" cy="325200"/>
          </a:xfrm>
          <a:prstGeom prst="straightConnector1">
            <a:avLst/>
          </a:prstGeom>
          <a:noFill/>
          <a:ln cap="flat" cmpd="sng" w="9525">
            <a:solidFill>
              <a:srgbClr val="0084D1"/>
            </a:solidFill>
            <a:prstDash val="solid"/>
            <a:round/>
            <a:headEnd len="med" w="med" type="none"/>
            <a:tailEnd len="med" w="med" type="triangle"/>
          </a:ln>
        </p:spPr>
      </p:cxnSp>
      <p:sp>
        <p:nvSpPr>
          <p:cNvPr id="2569" name="Google Shape;2569;p349"/>
          <p:cNvSpPr txBox="1"/>
          <p:nvPr/>
        </p:nvSpPr>
        <p:spPr>
          <a:xfrm>
            <a:off x="5955950" y="2369850"/>
            <a:ext cx="1069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E0000"/>
                </a:solidFill>
                <a:latin typeface="Overpass Light"/>
                <a:ea typeface="Overpass Light"/>
                <a:cs typeface="Overpass Light"/>
                <a:sym typeface="Overpass Light"/>
              </a:rPr>
              <a:t>Migration tool</a:t>
            </a:r>
            <a:endParaRPr sz="900">
              <a:solidFill>
                <a:srgbClr val="EE0000"/>
              </a:solidFill>
              <a:latin typeface="Overpass Light"/>
              <a:ea typeface="Overpass Light"/>
              <a:cs typeface="Overpass Light"/>
              <a:sym typeface="Overpass Light"/>
            </a:endParaRPr>
          </a:p>
        </p:txBody>
      </p:sp>
      <p:cxnSp>
        <p:nvCxnSpPr>
          <p:cNvPr id="2570" name="Google Shape;2570;p349"/>
          <p:cNvCxnSpPr>
            <a:stCxn id="2569" idx="1"/>
            <a:endCxn id="2571" idx="3"/>
          </p:cNvCxnSpPr>
          <p:nvPr/>
        </p:nvCxnSpPr>
        <p:spPr>
          <a:xfrm rot="10800000">
            <a:off x="5131550" y="1903200"/>
            <a:ext cx="824400" cy="643200"/>
          </a:xfrm>
          <a:prstGeom prst="straightConnector1">
            <a:avLst/>
          </a:prstGeom>
          <a:noFill/>
          <a:ln cap="flat" cmpd="sng" w="9525">
            <a:solidFill>
              <a:srgbClr val="C80000"/>
            </a:solidFill>
            <a:prstDash val="solid"/>
            <a:round/>
            <a:headEnd len="med" w="med" type="none"/>
            <a:tailEnd len="med" w="med" type="triangle"/>
          </a:ln>
        </p:spPr>
      </p:cxnSp>
      <p:sp>
        <p:nvSpPr>
          <p:cNvPr id="2572" name="Google Shape;2572;p349"/>
          <p:cNvSpPr txBox="1"/>
          <p:nvPr/>
        </p:nvSpPr>
        <p:spPr>
          <a:xfrm>
            <a:off x="3022027" y="835042"/>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573" name="Google Shape;2573;p349"/>
          <p:cNvSpPr/>
          <p:nvPr/>
        </p:nvSpPr>
        <p:spPr>
          <a:xfrm rot="1931563">
            <a:off x="5352026" y="1679055"/>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49"/>
          <p:cNvSpPr/>
          <p:nvPr/>
        </p:nvSpPr>
        <p:spPr>
          <a:xfrm rot="1931563">
            <a:off x="4056626" y="1735623"/>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49"/>
          <p:cNvSpPr/>
          <p:nvPr/>
        </p:nvSpPr>
        <p:spPr>
          <a:xfrm rot="3599965">
            <a:off x="3574882" y="1037090"/>
            <a:ext cx="1450774" cy="1450774"/>
          </a:xfrm>
          <a:prstGeom prst="arc">
            <a:avLst>
              <a:gd fmla="val 15553772" name="adj1"/>
              <a:gd fmla="val 19770086" name="adj2"/>
            </a:avLst>
          </a:prstGeom>
          <a:noFill/>
          <a:ln cap="flat" cmpd="sng" w="28575">
            <a:solidFill>
              <a:srgbClr val="C80000"/>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49"/>
          <p:cNvSpPr/>
          <p:nvPr/>
        </p:nvSpPr>
        <p:spPr>
          <a:xfrm rot="1931563">
            <a:off x="4086073" y="1334992"/>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3" name="Shape 4263"/>
        <p:cNvGrpSpPr/>
        <p:nvPr/>
      </p:nvGrpSpPr>
      <p:grpSpPr>
        <a:xfrm>
          <a:off x="0" y="0"/>
          <a:ext cx="0" cy="0"/>
          <a:chOff x="0" y="0"/>
          <a:chExt cx="0" cy="0"/>
        </a:xfrm>
      </p:grpSpPr>
      <p:sp>
        <p:nvSpPr>
          <p:cNvPr id="4264" name="Google Shape;4264;p43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65" name="Google Shape;4265;p43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266" name="Google Shape;4266;p43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4267" name="Google Shape;4267;p43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4268" name="Google Shape;4268;p430"/>
          <p:cNvSpPr txBox="1"/>
          <p:nvPr>
            <p:ph type="title"/>
          </p:nvPr>
        </p:nvSpPr>
        <p:spPr>
          <a:xfrm>
            <a:off x="1907813" y="399922"/>
            <a:ext cx="5328300" cy="75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Protocol Specific Analysis and</a:t>
            </a:r>
            <a:endParaRPr/>
          </a:p>
          <a:p>
            <a:pPr indent="0" lvl="0" marL="0" rtl="0" algn="ctr">
              <a:spcBef>
                <a:spcPts val="0"/>
              </a:spcBef>
              <a:spcAft>
                <a:spcPts val="0"/>
              </a:spcAft>
              <a:buNone/>
            </a:pPr>
            <a:r>
              <a:rPr lang="en"/>
              <a:t>Drill down</a:t>
            </a:r>
            <a:endParaRPr/>
          </a:p>
        </p:txBody>
      </p:sp>
      <p:pic>
        <p:nvPicPr>
          <p:cNvPr id="4269" name="Google Shape;4269;p430"/>
          <p:cNvPicPr preferRelativeResize="0"/>
          <p:nvPr/>
        </p:nvPicPr>
        <p:blipFill>
          <a:blip r:embed="rId3">
            <a:alphaModFix/>
          </a:blip>
          <a:stretch>
            <a:fillRect/>
          </a:stretch>
        </p:blipFill>
        <p:spPr>
          <a:xfrm>
            <a:off x="1589484" y="1247422"/>
            <a:ext cx="5965031" cy="303609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3" name="Shape 4273"/>
        <p:cNvGrpSpPr/>
        <p:nvPr/>
      </p:nvGrpSpPr>
      <p:grpSpPr>
        <a:xfrm>
          <a:off x="0" y="0"/>
          <a:ext cx="0" cy="0"/>
          <a:chOff x="0" y="0"/>
          <a:chExt cx="0" cy="0"/>
        </a:xfrm>
      </p:grpSpPr>
      <p:sp>
        <p:nvSpPr>
          <p:cNvPr id="4274" name="Google Shape;4274;p4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75" name="Google Shape;4275;p43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276" name="Google Shape;4276;p43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4277" name="Google Shape;4277;p43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4278" name="Google Shape;4278;p431"/>
          <p:cNvSpPr txBox="1"/>
          <p:nvPr>
            <p:ph type="title"/>
          </p:nvPr>
        </p:nvSpPr>
        <p:spPr>
          <a:xfrm>
            <a:off x="1314453" y="709500"/>
            <a:ext cx="6515100" cy="419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Convenient Overviews of Individual Services</a:t>
            </a:r>
            <a:endParaRPr/>
          </a:p>
        </p:txBody>
      </p:sp>
      <p:pic>
        <p:nvPicPr>
          <p:cNvPr id="4279" name="Google Shape;4279;p431"/>
          <p:cNvPicPr preferRelativeResize="0"/>
          <p:nvPr/>
        </p:nvPicPr>
        <p:blipFill>
          <a:blip r:embed="rId3">
            <a:alphaModFix/>
          </a:blip>
          <a:stretch>
            <a:fillRect/>
          </a:stretch>
        </p:blipFill>
        <p:spPr>
          <a:xfrm>
            <a:off x="271711" y="1063454"/>
            <a:ext cx="8600577" cy="346846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3" name="Shape 4283"/>
        <p:cNvGrpSpPr/>
        <p:nvPr/>
      </p:nvGrpSpPr>
      <p:grpSpPr>
        <a:xfrm>
          <a:off x="0" y="0"/>
          <a:ext cx="0" cy="0"/>
          <a:chOff x="0" y="0"/>
          <a:chExt cx="0" cy="0"/>
        </a:xfrm>
      </p:grpSpPr>
      <p:sp>
        <p:nvSpPr>
          <p:cNvPr id="4284" name="Google Shape;4284;p43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85" name="Google Shape;4285;p43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286" name="Google Shape;4286;p43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4287" name="Google Shape;4287;p43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4288" name="Google Shape;4288;p432"/>
          <p:cNvSpPr txBox="1"/>
          <p:nvPr>
            <p:ph type="title"/>
          </p:nvPr>
        </p:nvSpPr>
        <p:spPr>
          <a:xfrm>
            <a:off x="537438" y="1963492"/>
            <a:ext cx="2248200" cy="113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Guided Configuration of Traffic Policies</a:t>
            </a:r>
            <a:endParaRPr/>
          </a:p>
        </p:txBody>
      </p:sp>
      <p:pic>
        <p:nvPicPr>
          <p:cNvPr id="4289" name="Google Shape;4289;p432"/>
          <p:cNvPicPr preferRelativeResize="0"/>
          <p:nvPr/>
        </p:nvPicPr>
        <p:blipFill>
          <a:blip r:embed="rId3">
            <a:alphaModFix/>
          </a:blip>
          <a:stretch>
            <a:fillRect/>
          </a:stretch>
        </p:blipFill>
        <p:spPr>
          <a:xfrm>
            <a:off x="3019179" y="434375"/>
            <a:ext cx="5770023" cy="419279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3" name="Shape 4293"/>
        <p:cNvGrpSpPr/>
        <p:nvPr/>
      </p:nvGrpSpPr>
      <p:grpSpPr>
        <a:xfrm>
          <a:off x="0" y="0"/>
          <a:ext cx="0" cy="0"/>
          <a:chOff x="0" y="0"/>
          <a:chExt cx="0" cy="0"/>
        </a:xfrm>
      </p:grpSpPr>
      <p:sp>
        <p:nvSpPr>
          <p:cNvPr id="4294" name="Google Shape;4294;p43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95" name="Google Shape;4295;p43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296" name="Google Shape;4296;p43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4297" name="Google Shape;4297;p43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4298" name="Google Shape;4298;p433"/>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Management of URI Matching for Virtual Services</a:t>
            </a:r>
            <a:endParaRPr/>
          </a:p>
        </p:txBody>
      </p:sp>
      <p:pic>
        <p:nvPicPr>
          <p:cNvPr id="4299" name="Google Shape;4299;p433"/>
          <p:cNvPicPr preferRelativeResize="0"/>
          <p:nvPr/>
        </p:nvPicPr>
        <p:blipFill>
          <a:blip r:embed="rId3">
            <a:alphaModFix/>
          </a:blip>
          <a:stretch>
            <a:fillRect/>
          </a:stretch>
        </p:blipFill>
        <p:spPr>
          <a:xfrm>
            <a:off x="657820" y="1516484"/>
            <a:ext cx="7828359" cy="243482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03" name="Shape 4303"/>
        <p:cNvGrpSpPr/>
        <p:nvPr/>
      </p:nvGrpSpPr>
      <p:grpSpPr>
        <a:xfrm>
          <a:off x="0" y="0"/>
          <a:ext cx="0" cy="0"/>
          <a:chOff x="0" y="0"/>
          <a:chExt cx="0" cy="0"/>
        </a:xfrm>
      </p:grpSpPr>
      <p:sp>
        <p:nvSpPr>
          <p:cNvPr id="4304" name="Google Shape;4304;p43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305" name="Google Shape;4305;p43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306" name="Google Shape;4306;p43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4307" name="Google Shape;4307;p43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4308" name="Google Shape;4308;p434"/>
          <p:cNvSpPr txBox="1"/>
          <p:nvPr>
            <p:ph type="title"/>
          </p:nvPr>
        </p:nvSpPr>
        <p:spPr>
          <a:xfrm>
            <a:off x="1314450" y="5571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Service Mesh Roadmap</a:t>
            </a:r>
            <a:endParaRPr/>
          </a:p>
        </p:txBody>
      </p:sp>
      <p:sp>
        <p:nvSpPr>
          <p:cNvPr id="4309" name="Google Shape;4309;p434"/>
          <p:cNvSpPr txBox="1"/>
          <p:nvPr/>
        </p:nvSpPr>
        <p:spPr>
          <a:xfrm>
            <a:off x="847088" y="1283475"/>
            <a:ext cx="18318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A30000"/>
                </a:solidFill>
                <a:latin typeface="Overpass"/>
                <a:ea typeface="Overpass"/>
                <a:cs typeface="Overpass"/>
                <a:sym typeface="Overpass"/>
              </a:rPr>
              <a:t>Q4 CY19</a:t>
            </a:r>
            <a:endParaRPr b="1" sz="1400">
              <a:solidFill>
                <a:srgbClr val="A30000"/>
              </a:solidFill>
              <a:latin typeface="Overpass"/>
              <a:ea typeface="Overpass"/>
              <a:cs typeface="Overpass"/>
              <a:sym typeface="Overpass"/>
            </a:endParaRPr>
          </a:p>
        </p:txBody>
      </p:sp>
      <p:sp>
        <p:nvSpPr>
          <p:cNvPr id="4310" name="Google Shape;4310;p434"/>
          <p:cNvSpPr txBox="1"/>
          <p:nvPr/>
        </p:nvSpPr>
        <p:spPr>
          <a:xfrm>
            <a:off x="3856238" y="1283475"/>
            <a:ext cx="12558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A30000"/>
                </a:solidFill>
                <a:latin typeface="Overpass"/>
                <a:ea typeface="Overpass"/>
                <a:cs typeface="Overpass"/>
                <a:sym typeface="Overpass"/>
              </a:rPr>
              <a:t>1H CY20</a:t>
            </a:r>
            <a:endParaRPr b="1" sz="1400">
              <a:solidFill>
                <a:srgbClr val="A30000"/>
              </a:solidFill>
              <a:latin typeface="Overpass"/>
              <a:ea typeface="Overpass"/>
              <a:cs typeface="Overpass"/>
              <a:sym typeface="Overpass"/>
            </a:endParaRPr>
          </a:p>
        </p:txBody>
      </p:sp>
      <p:sp>
        <p:nvSpPr>
          <p:cNvPr id="4311" name="Google Shape;4311;p434"/>
          <p:cNvSpPr txBox="1"/>
          <p:nvPr/>
        </p:nvSpPr>
        <p:spPr>
          <a:xfrm>
            <a:off x="6441788" y="1283475"/>
            <a:ext cx="19290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A30000"/>
                </a:solidFill>
                <a:latin typeface="Overpass"/>
                <a:ea typeface="Overpass"/>
                <a:cs typeface="Overpass"/>
                <a:sym typeface="Overpass"/>
              </a:rPr>
              <a:t>2H CY20</a:t>
            </a:r>
            <a:endParaRPr b="1" sz="1400">
              <a:solidFill>
                <a:srgbClr val="A30000"/>
              </a:solidFill>
              <a:latin typeface="Overpass"/>
              <a:ea typeface="Overpass"/>
              <a:cs typeface="Overpass"/>
              <a:sym typeface="Overpass"/>
            </a:endParaRPr>
          </a:p>
        </p:txBody>
      </p:sp>
      <p:cxnSp>
        <p:nvCxnSpPr>
          <p:cNvPr id="4312" name="Google Shape;4312;p434"/>
          <p:cNvCxnSpPr/>
          <p:nvPr/>
        </p:nvCxnSpPr>
        <p:spPr>
          <a:xfrm>
            <a:off x="3165650" y="1450875"/>
            <a:ext cx="15300" cy="3035400"/>
          </a:xfrm>
          <a:prstGeom prst="straightConnector1">
            <a:avLst/>
          </a:prstGeom>
          <a:noFill/>
          <a:ln cap="flat" cmpd="sng" w="19050">
            <a:solidFill>
              <a:srgbClr val="000000"/>
            </a:solidFill>
            <a:prstDash val="solid"/>
            <a:round/>
            <a:headEnd len="med" w="med" type="none"/>
            <a:tailEnd len="med" w="med" type="none"/>
          </a:ln>
        </p:spPr>
      </p:cxnSp>
      <p:cxnSp>
        <p:nvCxnSpPr>
          <p:cNvPr id="4313" name="Google Shape;4313;p434"/>
          <p:cNvCxnSpPr/>
          <p:nvPr/>
        </p:nvCxnSpPr>
        <p:spPr>
          <a:xfrm>
            <a:off x="6233475" y="1450875"/>
            <a:ext cx="0" cy="3048600"/>
          </a:xfrm>
          <a:prstGeom prst="straightConnector1">
            <a:avLst/>
          </a:prstGeom>
          <a:noFill/>
          <a:ln cap="flat" cmpd="sng" w="19050">
            <a:solidFill>
              <a:srgbClr val="000000"/>
            </a:solidFill>
            <a:prstDash val="solid"/>
            <a:round/>
            <a:headEnd len="med" w="med" type="none"/>
            <a:tailEnd len="med" w="med" type="none"/>
          </a:ln>
        </p:spPr>
      </p:cxnSp>
      <p:sp>
        <p:nvSpPr>
          <p:cNvPr id="4314" name="Google Shape;4314;p434"/>
          <p:cNvSpPr txBox="1"/>
          <p:nvPr/>
        </p:nvSpPr>
        <p:spPr>
          <a:xfrm>
            <a:off x="677100" y="1539725"/>
            <a:ext cx="2394900" cy="274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Overpass Light"/>
                <a:ea typeface="Overpass Light"/>
                <a:cs typeface="Overpass Light"/>
                <a:sym typeface="Overpass Light"/>
              </a:rPr>
              <a:t>Beginning of multi channel releases:</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100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Tech Preview</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Stable</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LTS (To come later)</a:t>
            </a:r>
            <a:endParaRPr sz="11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lang="en" sz="1100">
                <a:solidFill>
                  <a:schemeClr val="dk1"/>
                </a:solidFill>
                <a:latin typeface="Overpass Light"/>
                <a:ea typeface="Overpass Light"/>
                <a:cs typeface="Overpass Light"/>
                <a:sym typeface="Overpass Light"/>
              </a:rPr>
              <a:t>Establish baseline for performance improvements</a:t>
            </a:r>
            <a:endParaRPr sz="11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lang="en" sz="1100">
                <a:solidFill>
                  <a:schemeClr val="dk1"/>
                </a:solidFill>
                <a:latin typeface="Overpass Light"/>
                <a:ea typeface="Overpass Light"/>
                <a:cs typeface="Overpass Light"/>
                <a:sym typeface="Overpass Light"/>
              </a:rPr>
              <a:t>Expanding automated testing matrix</a:t>
            </a:r>
            <a:endParaRPr sz="11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lang="en" sz="1100">
                <a:solidFill>
                  <a:schemeClr val="dk1"/>
                </a:solidFill>
                <a:latin typeface="Overpass Light"/>
                <a:ea typeface="Overpass Light"/>
                <a:cs typeface="Overpass Light"/>
                <a:sym typeface="Overpass Light"/>
              </a:rPr>
              <a:t>Upgrade stabilization</a:t>
            </a:r>
            <a:endParaRPr sz="11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lang="en" sz="1100">
                <a:solidFill>
                  <a:schemeClr val="dk1"/>
                </a:solidFill>
                <a:latin typeface="Overpass Light"/>
                <a:ea typeface="Overpass Light"/>
                <a:cs typeface="Overpass Light"/>
                <a:sym typeface="Overpass Light"/>
              </a:rPr>
              <a:t>Migrate Kiali to Patternfly 4</a:t>
            </a:r>
            <a:endParaRPr sz="11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t/>
            </a:r>
            <a:endParaRPr sz="1100">
              <a:solidFill>
                <a:schemeClr val="dk1"/>
              </a:solidFill>
              <a:latin typeface="Overpass Light"/>
              <a:ea typeface="Overpass Light"/>
              <a:cs typeface="Overpass Light"/>
              <a:sym typeface="Overpass Light"/>
            </a:endParaRPr>
          </a:p>
          <a:p>
            <a:pPr indent="0" lvl="0" marL="292100" rtl="0" algn="l">
              <a:lnSpc>
                <a:spcPct val="115000"/>
              </a:lnSpc>
              <a:spcBef>
                <a:spcPts val="1000"/>
              </a:spcBef>
              <a:spcAft>
                <a:spcPts val="1000"/>
              </a:spcAft>
              <a:buNone/>
            </a:pPr>
            <a:r>
              <a:t/>
            </a:r>
            <a:endParaRPr sz="1100">
              <a:solidFill>
                <a:schemeClr val="dk1"/>
              </a:solidFill>
              <a:latin typeface="Overpass Light"/>
              <a:ea typeface="Overpass Light"/>
              <a:cs typeface="Overpass Light"/>
              <a:sym typeface="Overpass Light"/>
            </a:endParaRPr>
          </a:p>
        </p:txBody>
      </p:sp>
      <p:sp>
        <p:nvSpPr>
          <p:cNvPr id="4315" name="Google Shape;4315;p434"/>
          <p:cNvSpPr txBox="1"/>
          <p:nvPr/>
        </p:nvSpPr>
        <p:spPr>
          <a:xfrm>
            <a:off x="3559400" y="1539725"/>
            <a:ext cx="2269200" cy="274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700"/>
              <a:buFont typeface="Arial"/>
              <a:buNone/>
            </a:pPr>
            <a:r>
              <a:rPr lang="en" sz="1100">
                <a:solidFill>
                  <a:schemeClr val="dk1"/>
                </a:solidFill>
                <a:latin typeface="Overpass Light"/>
                <a:ea typeface="Overpass Light"/>
                <a:cs typeface="Overpass Light"/>
                <a:sym typeface="Overpass Light"/>
              </a:rPr>
              <a:t>Release of OSM v1.1 (approx Jan 2020)</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100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Update to Istio 1.3 (Possibly 1.4)</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FIPS-140-2 Certification for core components</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0"/>
              </a:spcBef>
              <a:spcAft>
                <a:spcPts val="0"/>
              </a:spcAft>
              <a:buClr>
                <a:schemeClr val="dk1"/>
              </a:buClr>
              <a:buSzPts val="1100"/>
              <a:buFont typeface="Overpass Light"/>
              <a:buChar char="-"/>
            </a:pPr>
            <a:r>
              <a:rPr lang="en" sz="1100" u="sng">
                <a:solidFill>
                  <a:schemeClr val="hlink"/>
                </a:solidFill>
                <a:latin typeface="Overpass Light"/>
                <a:ea typeface="Overpass Light"/>
                <a:cs typeface="Overpass Light"/>
                <a:sym typeface="Overpass Light"/>
                <a:hlinkClick r:id="rId3"/>
              </a:rPr>
              <a:t>Telepresence.io</a:t>
            </a:r>
            <a:r>
              <a:rPr lang="en" sz="1100">
                <a:solidFill>
                  <a:schemeClr val="dk1"/>
                </a:solidFill>
                <a:latin typeface="Overpass Light"/>
                <a:ea typeface="Overpass Light"/>
                <a:cs typeface="Overpass Light"/>
                <a:sym typeface="Overpass Light"/>
              </a:rPr>
              <a:t> Support</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Initial eBPF support</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Additional configuration via Kiali UI</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Multi-cluster mesh support</a:t>
            </a:r>
            <a:endParaRPr sz="1100">
              <a:solidFill>
                <a:schemeClr val="dk1"/>
              </a:solidFill>
              <a:latin typeface="Overpass Light"/>
              <a:ea typeface="Overpass Light"/>
              <a:cs typeface="Overpass Light"/>
              <a:sym typeface="Overpass Light"/>
            </a:endParaRPr>
          </a:p>
          <a:p>
            <a:pPr indent="-222250" lvl="0" marL="2921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Mesh Expanison (Federation of resources </a:t>
            </a:r>
            <a:r>
              <a:rPr i="1" lang="en" sz="1100">
                <a:solidFill>
                  <a:schemeClr val="dk1"/>
                </a:solidFill>
                <a:latin typeface="Overpass Light"/>
                <a:ea typeface="Overpass Light"/>
                <a:cs typeface="Overpass Light"/>
                <a:sym typeface="Overpass Light"/>
              </a:rPr>
              <a:t>into</a:t>
            </a:r>
            <a:r>
              <a:rPr lang="en" sz="1100">
                <a:solidFill>
                  <a:schemeClr val="dk1"/>
                </a:solidFill>
                <a:latin typeface="Overpass Light"/>
                <a:ea typeface="Overpass Light"/>
                <a:cs typeface="Overpass Light"/>
                <a:sym typeface="Overpass Light"/>
              </a:rPr>
              <a:t> the mesh from outside OpenShift)</a:t>
            </a:r>
            <a:endParaRPr sz="1100">
              <a:solidFill>
                <a:schemeClr val="dk1"/>
              </a:solidFill>
              <a:latin typeface="Overpass Light"/>
              <a:ea typeface="Overpass Light"/>
              <a:cs typeface="Overpass Light"/>
              <a:sym typeface="Overpass Light"/>
            </a:endParaRPr>
          </a:p>
        </p:txBody>
      </p:sp>
      <p:sp>
        <p:nvSpPr>
          <p:cNvPr id="4316" name="Google Shape;4316;p434"/>
          <p:cNvSpPr txBox="1"/>
          <p:nvPr/>
        </p:nvSpPr>
        <p:spPr>
          <a:xfrm>
            <a:off x="6455000" y="1539719"/>
            <a:ext cx="2456700" cy="274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100">
                <a:solidFill>
                  <a:schemeClr val="dk1"/>
                </a:solidFill>
                <a:latin typeface="Overpass Light"/>
                <a:ea typeface="Overpass Light"/>
                <a:cs typeface="Overpass Light"/>
                <a:sym typeface="Overpass Light"/>
              </a:rPr>
              <a:t>Initial integration with cloud.redhat.com/openshift for cluster management</a:t>
            </a:r>
            <a:endParaRPr sz="1100">
              <a:solidFill>
                <a:schemeClr val="dk1"/>
              </a:solidFill>
              <a:latin typeface="Overpass Light"/>
              <a:ea typeface="Overpass Light"/>
              <a:cs typeface="Overpass Light"/>
              <a:sym typeface="Overpass Light"/>
            </a:endParaRPr>
          </a:p>
          <a:p>
            <a:pPr indent="0" lvl="0" marL="0" marR="0" rtl="0" algn="l">
              <a:lnSpc>
                <a:spcPct val="115000"/>
              </a:lnSpc>
              <a:spcBef>
                <a:spcPts val="1000"/>
              </a:spcBef>
              <a:spcAft>
                <a:spcPts val="0"/>
              </a:spcAft>
              <a:buNone/>
            </a:pPr>
            <a:r>
              <a:rPr lang="en" sz="1100">
                <a:solidFill>
                  <a:schemeClr val="dk1"/>
                </a:solidFill>
                <a:latin typeface="Overpass Light"/>
                <a:ea typeface="Overpass Light"/>
                <a:cs typeface="Overpass Light"/>
                <a:sym typeface="Overpass Light"/>
              </a:rPr>
              <a:t>Additional protocol support</a:t>
            </a:r>
            <a:endParaRPr sz="1100">
              <a:solidFill>
                <a:schemeClr val="dk1"/>
              </a:solidFill>
              <a:latin typeface="Overpass Light"/>
              <a:ea typeface="Overpass Light"/>
              <a:cs typeface="Overpass Light"/>
              <a:sym typeface="Overpass Light"/>
            </a:endParaRPr>
          </a:p>
          <a:p>
            <a:pPr indent="-222250" lvl="0" marL="292100" marR="0" rtl="0" algn="l">
              <a:lnSpc>
                <a:spcPct val="115000"/>
              </a:lnSpc>
              <a:spcBef>
                <a:spcPts val="100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MySQL</a:t>
            </a:r>
            <a:endParaRPr sz="1100">
              <a:solidFill>
                <a:schemeClr val="dk1"/>
              </a:solidFill>
              <a:latin typeface="Overpass Light"/>
              <a:ea typeface="Overpass Light"/>
              <a:cs typeface="Overpass Light"/>
              <a:sym typeface="Overpass Light"/>
            </a:endParaRPr>
          </a:p>
          <a:p>
            <a:pPr indent="-222250" lvl="0" marL="292100" marR="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MongoDB</a:t>
            </a:r>
            <a:endParaRPr sz="1100">
              <a:solidFill>
                <a:schemeClr val="dk1"/>
              </a:solidFill>
              <a:latin typeface="Overpass Light"/>
              <a:ea typeface="Overpass Light"/>
              <a:cs typeface="Overpass Light"/>
              <a:sym typeface="Overpass Light"/>
            </a:endParaRPr>
          </a:p>
          <a:p>
            <a:pPr indent="-222250" lvl="0" marL="292100" marR="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Kafka</a:t>
            </a:r>
            <a:endParaRPr sz="1100">
              <a:solidFill>
                <a:schemeClr val="dk1"/>
              </a:solidFill>
              <a:latin typeface="Overpass Light"/>
              <a:ea typeface="Overpass Light"/>
              <a:cs typeface="Overpass Light"/>
              <a:sym typeface="Overpass Light"/>
            </a:endParaRPr>
          </a:p>
          <a:p>
            <a:pPr indent="0" lvl="0" marL="0" marR="0" rtl="0" algn="l">
              <a:lnSpc>
                <a:spcPct val="115000"/>
              </a:lnSpc>
              <a:spcBef>
                <a:spcPts val="1000"/>
              </a:spcBef>
              <a:spcAft>
                <a:spcPts val="0"/>
              </a:spcAft>
              <a:buNone/>
            </a:pPr>
            <a:r>
              <a:t/>
            </a:r>
            <a:endParaRPr sz="1100">
              <a:solidFill>
                <a:schemeClr val="dk1"/>
              </a:solidFill>
              <a:latin typeface="Overpass Light"/>
              <a:ea typeface="Overpass Light"/>
              <a:cs typeface="Overpass Light"/>
              <a:sym typeface="Overpass Light"/>
            </a:endParaRPr>
          </a:p>
          <a:p>
            <a:pPr indent="0" lvl="0" marL="0" marR="0" rtl="0" algn="l">
              <a:lnSpc>
                <a:spcPct val="115000"/>
              </a:lnSpc>
              <a:spcBef>
                <a:spcPts val="1000"/>
              </a:spcBef>
              <a:spcAft>
                <a:spcPts val="0"/>
              </a:spcAft>
              <a:buNone/>
            </a:pPr>
            <a:r>
              <a:t/>
            </a:r>
            <a:endParaRPr sz="1100">
              <a:solidFill>
                <a:schemeClr val="dk1"/>
              </a:solidFill>
              <a:latin typeface="Overpass Light"/>
              <a:ea typeface="Overpass Light"/>
              <a:cs typeface="Overpass Light"/>
              <a:sym typeface="Overpass Light"/>
            </a:endParaRPr>
          </a:p>
          <a:p>
            <a:pPr indent="0" lvl="0" marL="0" marR="0" rtl="0" algn="l">
              <a:lnSpc>
                <a:spcPct val="115000"/>
              </a:lnSpc>
              <a:spcBef>
                <a:spcPts val="1000"/>
              </a:spcBef>
              <a:spcAft>
                <a:spcPts val="1000"/>
              </a:spcAft>
              <a:buNone/>
            </a:pPr>
            <a:r>
              <a:t/>
            </a:r>
            <a:endParaRPr sz="1100">
              <a:solidFill>
                <a:schemeClr val="dk1"/>
              </a:solidFill>
              <a:latin typeface="Overpass Light"/>
              <a:ea typeface="Overpass Light"/>
              <a:cs typeface="Overpass Light"/>
              <a:sym typeface="Overpass 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20" name="Shape 4320"/>
        <p:cNvGrpSpPr/>
        <p:nvPr/>
      </p:nvGrpSpPr>
      <p:grpSpPr>
        <a:xfrm>
          <a:off x="0" y="0"/>
          <a:ext cx="0" cy="0"/>
          <a:chOff x="0" y="0"/>
          <a:chExt cx="0" cy="0"/>
        </a:xfrm>
      </p:grpSpPr>
      <p:sp>
        <p:nvSpPr>
          <p:cNvPr id="4321" name="Google Shape;4321;p43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Control Traffic Flow</a:t>
            </a:r>
            <a:endParaRPr sz="2600">
              <a:latin typeface="Overpass Light"/>
              <a:ea typeface="Overpass Light"/>
              <a:cs typeface="Overpass Light"/>
              <a:sym typeface="Overpass Light"/>
            </a:endParaRPr>
          </a:p>
        </p:txBody>
      </p:sp>
      <p:sp>
        <p:nvSpPr>
          <p:cNvPr id="4322" name="Google Shape;4322;p43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4323" name="Google Shape;4323;p43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4324" name="Google Shape;4324;p435"/>
          <p:cNvSpPr txBox="1"/>
          <p:nvPr/>
        </p:nvSpPr>
        <p:spPr>
          <a:xfrm>
            <a:off x="7066378" y="2693025"/>
            <a:ext cx="1579800" cy="47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verpass"/>
                <a:ea typeface="Overpass"/>
                <a:cs typeface="Overpass"/>
                <a:sym typeface="Overpass"/>
              </a:rPr>
              <a:t>MySQL Database</a:t>
            </a:r>
            <a:endParaRPr b="1" sz="1100">
              <a:latin typeface="Proxima Nova"/>
              <a:ea typeface="Proxima Nova"/>
              <a:cs typeface="Proxima Nova"/>
              <a:sym typeface="Proxima Nova"/>
            </a:endParaRPr>
          </a:p>
        </p:txBody>
      </p:sp>
      <p:grpSp>
        <p:nvGrpSpPr>
          <p:cNvPr id="4325" name="Google Shape;4325;p435"/>
          <p:cNvGrpSpPr/>
          <p:nvPr/>
        </p:nvGrpSpPr>
        <p:grpSpPr>
          <a:xfrm>
            <a:off x="59800" y="2722258"/>
            <a:ext cx="1521900" cy="775950"/>
            <a:chOff x="1825375" y="2346300"/>
            <a:chExt cx="1521900" cy="775950"/>
          </a:xfrm>
        </p:grpSpPr>
        <p:sp>
          <p:nvSpPr>
            <p:cNvPr id="4326" name="Google Shape;4326;p435"/>
            <p:cNvSpPr/>
            <p:nvPr/>
          </p:nvSpPr>
          <p:spPr>
            <a:xfrm>
              <a:off x="2360823" y="2346300"/>
              <a:ext cx="450900" cy="4509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35"/>
            <p:cNvSpPr txBox="1"/>
            <p:nvPr/>
          </p:nvSpPr>
          <p:spPr>
            <a:xfrm>
              <a:off x="1825375" y="2838150"/>
              <a:ext cx="15219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app.example.com</a:t>
              </a:r>
              <a:endParaRPr sz="1200">
                <a:latin typeface="Overpass"/>
                <a:ea typeface="Overpass"/>
                <a:cs typeface="Overpass"/>
                <a:sym typeface="Overpass"/>
              </a:endParaRPr>
            </a:p>
          </p:txBody>
        </p:sp>
      </p:grpSp>
      <p:cxnSp>
        <p:nvCxnSpPr>
          <p:cNvPr id="4328" name="Google Shape;4328;p435"/>
          <p:cNvCxnSpPr/>
          <p:nvPr/>
        </p:nvCxnSpPr>
        <p:spPr>
          <a:xfrm flipH="1" rot="10800000">
            <a:off x="1217225" y="2168033"/>
            <a:ext cx="1471200" cy="594000"/>
          </a:xfrm>
          <a:prstGeom prst="straightConnector1">
            <a:avLst/>
          </a:prstGeom>
          <a:noFill/>
          <a:ln cap="flat" cmpd="sng" w="9525">
            <a:solidFill>
              <a:srgbClr val="666666"/>
            </a:solidFill>
            <a:prstDash val="dash"/>
            <a:round/>
            <a:headEnd len="med" w="med" type="none"/>
            <a:tailEnd len="med" w="med" type="triangle"/>
          </a:ln>
        </p:spPr>
      </p:cxnSp>
      <p:cxnSp>
        <p:nvCxnSpPr>
          <p:cNvPr id="4329" name="Google Shape;4329;p435"/>
          <p:cNvCxnSpPr/>
          <p:nvPr/>
        </p:nvCxnSpPr>
        <p:spPr>
          <a:xfrm>
            <a:off x="1217225" y="3082433"/>
            <a:ext cx="1471200" cy="594000"/>
          </a:xfrm>
          <a:prstGeom prst="straightConnector1">
            <a:avLst/>
          </a:prstGeom>
          <a:noFill/>
          <a:ln cap="flat" cmpd="sng" w="9525">
            <a:solidFill>
              <a:srgbClr val="666666"/>
            </a:solidFill>
            <a:prstDash val="dash"/>
            <a:round/>
            <a:headEnd len="med" w="med" type="none"/>
            <a:tailEnd len="med" w="med" type="triangle"/>
          </a:ln>
        </p:spPr>
      </p:cxnSp>
      <p:sp>
        <p:nvSpPr>
          <p:cNvPr id="4330" name="Google Shape;4330;p435"/>
          <p:cNvSpPr txBox="1"/>
          <p:nvPr/>
        </p:nvSpPr>
        <p:spPr>
          <a:xfrm rot="-1350599">
            <a:off x="1469844" y="2175546"/>
            <a:ext cx="914471" cy="2566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95% of traffic</a:t>
            </a:r>
            <a:endParaRPr sz="800">
              <a:solidFill>
                <a:srgbClr val="666666"/>
              </a:solidFill>
              <a:latin typeface="Overpass"/>
              <a:ea typeface="Overpass"/>
              <a:cs typeface="Overpass"/>
              <a:sym typeface="Overpass"/>
            </a:endParaRPr>
          </a:p>
        </p:txBody>
      </p:sp>
      <p:sp>
        <p:nvSpPr>
          <p:cNvPr id="4331" name="Google Shape;4331;p435"/>
          <p:cNvSpPr txBox="1"/>
          <p:nvPr/>
        </p:nvSpPr>
        <p:spPr>
          <a:xfrm rot="1430125">
            <a:off x="1617679" y="3172755"/>
            <a:ext cx="988838" cy="2570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5% of traffic</a:t>
            </a:r>
            <a:endParaRPr sz="800">
              <a:solidFill>
                <a:srgbClr val="666666"/>
              </a:solidFill>
              <a:latin typeface="Overpass"/>
              <a:ea typeface="Overpass"/>
              <a:cs typeface="Overpass"/>
              <a:sym typeface="Overpass"/>
            </a:endParaRPr>
          </a:p>
        </p:txBody>
      </p:sp>
      <p:grpSp>
        <p:nvGrpSpPr>
          <p:cNvPr id="4332" name="Google Shape;4332;p435"/>
          <p:cNvGrpSpPr/>
          <p:nvPr/>
        </p:nvGrpSpPr>
        <p:grpSpPr>
          <a:xfrm>
            <a:off x="4712791" y="1822858"/>
            <a:ext cx="1972500" cy="899400"/>
            <a:chOff x="3432775" y="1896725"/>
            <a:chExt cx="1972500" cy="899400"/>
          </a:xfrm>
        </p:grpSpPr>
        <p:sp>
          <p:nvSpPr>
            <p:cNvPr id="4333" name="Google Shape;4333;p435"/>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35"/>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35"/>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a:t>
              </a:r>
              <a:r>
                <a:rPr lang="en" sz="1200">
                  <a:latin typeface="Overpass"/>
                  <a:ea typeface="Overpass"/>
                  <a:cs typeface="Overpass"/>
                  <a:sym typeface="Overpass"/>
                </a:rPr>
                <a:t>ackend-app (Java)</a:t>
              </a:r>
              <a:endParaRPr sz="1200">
                <a:latin typeface="Overpass"/>
                <a:ea typeface="Overpass"/>
                <a:cs typeface="Overpass"/>
                <a:sym typeface="Overpass"/>
              </a:endParaRPr>
            </a:p>
          </p:txBody>
        </p:sp>
      </p:grpSp>
      <p:grpSp>
        <p:nvGrpSpPr>
          <p:cNvPr id="4336" name="Google Shape;4336;p435"/>
          <p:cNvGrpSpPr/>
          <p:nvPr/>
        </p:nvGrpSpPr>
        <p:grpSpPr>
          <a:xfrm>
            <a:off x="2302450" y="1822858"/>
            <a:ext cx="1972500" cy="899400"/>
            <a:chOff x="3432775" y="1896725"/>
            <a:chExt cx="1972500" cy="899400"/>
          </a:xfrm>
        </p:grpSpPr>
        <p:sp>
          <p:nvSpPr>
            <p:cNvPr id="4337" name="Google Shape;4337;p435"/>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35"/>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35"/>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frontend-app</a:t>
              </a:r>
              <a:endParaRPr sz="1200">
                <a:latin typeface="Overpass"/>
                <a:ea typeface="Overpass"/>
                <a:cs typeface="Overpass"/>
                <a:sym typeface="Overpass"/>
              </a:endParaRPr>
            </a:p>
          </p:txBody>
        </p:sp>
      </p:grpSp>
      <p:grpSp>
        <p:nvGrpSpPr>
          <p:cNvPr id="4340" name="Google Shape;4340;p435"/>
          <p:cNvGrpSpPr/>
          <p:nvPr/>
        </p:nvGrpSpPr>
        <p:grpSpPr>
          <a:xfrm>
            <a:off x="4068541" y="3463908"/>
            <a:ext cx="3261000" cy="899400"/>
            <a:chOff x="4830250" y="3483425"/>
            <a:chExt cx="3261000" cy="899400"/>
          </a:xfrm>
        </p:grpSpPr>
        <p:sp>
          <p:nvSpPr>
            <p:cNvPr id="4341" name="Google Shape;4341;p435"/>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35"/>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35"/>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a:t>
              </a:r>
              <a:r>
                <a:rPr lang="en" sz="1200">
                  <a:latin typeface="Overpass"/>
                  <a:ea typeface="Overpass"/>
                  <a:cs typeface="Overpass"/>
                  <a:sym typeface="Overpass"/>
                </a:rPr>
                <a:t>ackend-app (Go)</a:t>
              </a:r>
              <a:endParaRPr sz="1200">
                <a:latin typeface="Overpass"/>
                <a:ea typeface="Overpass"/>
                <a:cs typeface="Overpass"/>
                <a:sym typeface="Overpass"/>
              </a:endParaRPr>
            </a:p>
          </p:txBody>
        </p:sp>
      </p:grpSp>
      <p:grpSp>
        <p:nvGrpSpPr>
          <p:cNvPr id="4344" name="Google Shape;4344;p435"/>
          <p:cNvGrpSpPr/>
          <p:nvPr/>
        </p:nvGrpSpPr>
        <p:grpSpPr>
          <a:xfrm>
            <a:off x="1658200" y="3463908"/>
            <a:ext cx="3261000" cy="899400"/>
            <a:chOff x="4830250" y="3483425"/>
            <a:chExt cx="3261000" cy="899400"/>
          </a:xfrm>
        </p:grpSpPr>
        <p:sp>
          <p:nvSpPr>
            <p:cNvPr id="4345" name="Google Shape;4345;p435"/>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35"/>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35"/>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frontend-app</a:t>
              </a:r>
              <a:endParaRPr sz="1200">
                <a:latin typeface="Overpass"/>
                <a:ea typeface="Overpass"/>
                <a:cs typeface="Overpass"/>
                <a:sym typeface="Overpass"/>
              </a:endParaRPr>
            </a:p>
          </p:txBody>
        </p:sp>
      </p:grpSp>
      <p:cxnSp>
        <p:nvCxnSpPr>
          <p:cNvPr id="4348" name="Google Shape;4348;p435"/>
          <p:cNvCxnSpPr/>
          <p:nvPr/>
        </p:nvCxnSpPr>
        <p:spPr>
          <a:xfrm rot="10800000">
            <a:off x="3827100" y="2090033"/>
            <a:ext cx="1350000" cy="0"/>
          </a:xfrm>
          <a:prstGeom prst="straightConnector1">
            <a:avLst/>
          </a:prstGeom>
          <a:noFill/>
          <a:ln cap="flat" cmpd="sng" w="9525">
            <a:solidFill>
              <a:srgbClr val="666666"/>
            </a:solidFill>
            <a:prstDash val="dash"/>
            <a:round/>
            <a:headEnd len="med" w="med" type="triangle"/>
            <a:tailEnd len="med" w="med" type="none"/>
          </a:ln>
        </p:spPr>
      </p:cxnSp>
      <p:cxnSp>
        <p:nvCxnSpPr>
          <p:cNvPr id="4349" name="Google Shape;4349;p435"/>
          <p:cNvCxnSpPr/>
          <p:nvPr/>
        </p:nvCxnSpPr>
        <p:spPr>
          <a:xfrm rot="10800000">
            <a:off x="3827100" y="3774308"/>
            <a:ext cx="1350000" cy="0"/>
          </a:xfrm>
          <a:prstGeom prst="straightConnector1">
            <a:avLst/>
          </a:prstGeom>
          <a:noFill/>
          <a:ln cap="flat" cmpd="sng" w="9525">
            <a:solidFill>
              <a:srgbClr val="666666"/>
            </a:solidFill>
            <a:prstDash val="dash"/>
            <a:round/>
            <a:headEnd len="med" w="med" type="triangle"/>
            <a:tailEnd len="med" w="med" type="none"/>
          </a:ln>
        </p:spPr>
      </p:cxnSp>
      <p:sp>
        <p:nvSpPr>
          <p:cNvPr id="4350" name="Google Shape;4350;p435"/>
          <p:cNvSpPr txBox="1"/>
          <p:nvPr/>
        </p:nvSpPr>
        <p:spPr>
          <a:xfrm rot="1980">
            <a:off x="3871173" y="17825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makes call to</a:t>
            </a:r>
            <a:endParaRPr sz="800">
              <a:solidFill>
                <a:srgbClr val="666666"/>
              </a:solidFill>
              <a:latin typeface="Overpass"/>
              <a:ea typeface="Overpass"/>
              <a:cs typeface="Overpass"/>
              <a:sym typeface="Overpass"/>
            </a:endParaRPr>
          </a:p>
        </p:txBody>
      </p:sp>
      <p:sp>
        <p:nvSpPr>
          <p:cNvPr id="4351" name="Google Shape;4351;p435"/>
          <p:cNvSpPr txBox="1"/>
          <p:nvPr/>
        </p:nvSpPr>
        <p:spPr>
          <a:xfrm rot="1980">
            <a:off x="3871173" y="34589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666666"/>
                </a:solidFill>
                <a:latin typeface="Overpass"/>
                <a:ea typeface="Overpass"/>
                <a:cs typeface="Overpass"/>
                <a:sym typeface="Overpass"/>
              </a:rPr>
              <a:t>makes call to</a:t>
            </a:r>
            <a:endParaRPr sz="800">
              <a:solidFill>
                <a:srgbClr val="666666"/>
              </a:solidFill>
              <a:latin typeface="Overpass"/>
              <a:ea typeface="Overpass"/>
              <a:cs typeface="Overpass"/>
              <a:sym typeface="Overpass"/>
            </a:endParaRPr>
          </a:p>
          <a:p>
            <a:pPr indent="0" lvl="0" marL="0" rtl="0" algn="ctr">
              <a:spcBef>
                <a:spcPts val="0"/>
              </a:spcBef>
              <a:spcAft>
                <a:spcPts val="0"/>
              </a:spcAft>
              <a:buNone/>
            </a:pPr>
            <a:r>
              <a:t/>
            </a:r>
            <a:endParaRPr sz="800">
              <a:solidFill>
                <a:srgbClr val="666666"/>
              </a:solidFill>
              <a:latin typeface="Overpass"/>
              <a:ea typeface="Overpass"/>
              <a:cs typeface="Overpass"/>
              <a:sym typeface="Overpass"/>
            </a:endParaRPr>
          </a:p>
        </p:txBody>
      </p:sp>
      <p:sp>
        <p:nvSpPr>
          <p:cNvPr id="4352" name="Google Shape;4352;p435"/>
          <p:cNvSpPr txBox="1"/>
          <p:nvPr/>
        </p:nvSpPr>
        <p:spPr>
          <a:xfrm>
            <a:off x="1894200" y="1304608"/>
            <a:ext cx="5355600" cy="3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Control flow of traffic between application components</a:t>
            </a:r>
            <a:endParaRPr>
              <a:latin typeface="Overpass"/>
              <a:ea typeface="Overpass"/>
              <a:cs typeface="Overpass"/>
              <a:sym typeface="Overpass"/>
            </a:endParaRPr>
          </a:p>
        </p:txBody>
      </p:sp>
      <p:sp>
        <p:nvSpPr>
          <p:cNvPr id="4353" name="Google Shape;4353;p43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4354" name="Google Shape;4354;p435"/>
          <p:cNvSpPr txBox="1"/>
          <p:nvPr/>
        </p:nvSpPr>
        <p:spPr>
          <a:xfrm>
            <a:off x="3116683" y="1922942"/>
            <a:ext cx="472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verpass"/>
                <a:ea typeface="Overpass"/>
                <a:cs typeface="Overpass"/>
                <a:sym typeface="Overpass"/>
              </a:rPr>
              <a:t>v1</a:t>
            </a:r>
            <a:endParaRPr b="1">
              <a:latin typeface="Overpass"/>
              <a:ea typeface="Overpass"/>
              <a:cs typeface="Overpass"/>
              <a:sym typeface="Overpass"/>
            </a:endParaRPr>
          </a:p>
        </p:txBody>
      </p:sp>
      <p:sp>
        <p:nvSpPr>
          <p:cNvPr id="4355" name="Google Shape;4355;p435"/>
          <p:cNvSpPr txBox="1"/>
          <p:nvPr/>
        </p:nvSpPr>
        <p:spPr>
          <a:xfrm>
            <a:off x="3092450" y="3583725"/>
            <a:ext cx="472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verpass"/>
                <a:ea typeface="Overpass"/>
                <a:cs typeface="Overpass"/>
                <a:sym typeface="Overpass"/>
              </a:rPr>
              <a:t>v2</a:t>
            </a:r>
            <a:endParaRPr b="1">
              <a:latin typeface="Overpass"/>
              <a:ea typeface="Overpass"/>
              <a:cs typeface="Overpass"/>
              <a:sym typeface="Overpass"/>
            </a:endParaRPr>
          </a:p>
        </p:txBody>
      </p:sp>
      <p:cxnSp>
        <p:nvCxnSpPr>
          <p:cNvPr id="4356" name="Google Shape;4356;p435"/>
          <p:cNvCxnSpPr/>
          <p:nvPr/>
        </p:nvCxnSpPr>
        <p:spPr>
          <a:xfrm flipH="1">
            <a:off x="6192391" y="3329187"/>
            <a:ext cx="492900" cy="475800"/>
          </a:xfrm>
          <a:prstGeom prst="bentConnector3">
            <a:avLst>
              <a:gd fmla="val -707" name="adj1"/>
            </a:avLst>
          </a:prstGeom>
          <a:noFill/>
          <a:ln cap="flat" cmpd="sng" w="9525">
            <a:solidFill>
              <a:srgbClr val="666666"/>
            </a:solidFill>
            <a:prstDash val="dash"/>
            <a:round/>
            <a:headEnd len="med" w="med" type="triangle"/>
            <a:tailEnd len="med" w="med" type="none"/>
          </a:ln>
        </p:spPr>
      </p:cxnSp>
      <p:cxnSp>
        <p:nvCxnSpPr>
          <p:cNvPr id="4357" name="Google Shape;4357;p435"/>
          <p:cNvCxnSpPr/>
          <p:nvPr/>
        </p:nvCxnSpPr>
        <p:spPr>
          <a:xfrm rot="10800000">
            <a:off x="6192391" y="2097687"/>
            <a:ext cx="492900" cy="475800"/>
          </a:xfrm>
          <a:prstGeom prst="bentConnector3">
            <a:avLst>
              <a:gd fmla="val -707" name="adj1"/>
            </a:avLst>
          </a:prstGeom>
          <a:noFill/>
          <a:ln cap="flat" cmpd="sng" w="9525">
            <a:solidFill>
              <a:srgbClr val="666666"/>
            </a:solidFill>
            <a:prstDash val="dash"/>
            <a:round/>
            <a:headEnd len="med" w="med" type="triangle"/>
            <a:tailEnd len="med" w="med" type="none"/>
          </a:ln>
        </p:spPr>
      </p:cxnSp>
      <p:grpSp>
        <p:nvGrpSpPr>
          <p:cNvPr id="4358" name="Google Shape;4358;p435"/>
          <p:cNvGrpSpPr/>
          <p:nvPr/>
        </p:nvGrpSpPr>
        <p:grpSpPr>
          <a:xfrm>
            <a:off x="5059141" y="2625708"/>
            <a:ext cx="3261000" cy="899400"/>
            <a:chOff x="4830250" y="3483425"/>
            <a:chExt cx="3261000" cy="899400"/>
          </a:xfrm>
        </p:grpSpPr>
        <p:sp>
          <p:nvSpPr>
            <p:cNvPr id="4359" name="Google Shape;4359;p435"/>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35"/>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35"/>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Overpass"/>
                <a:ea typeface="Overpass"/>
                <a:cs typeface="Overpass"/>
                <a:sym typeface="Overpass"/>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5" name="Shape 4365"/>
        <p:cNvGrpSpPr/>
        <p:nvPr/>
      </p:nvGrpSpPr>
      <p:grpSpPr>
        <a:xfrm>
          <a:off x="0" y="0"/>
          <a:ext cx="0" cy="0"/>
          <a:chOff x="0" y="0"/>
          <a:chExt cx="0" cy="0"/>
        </a:xfrm>
      </p:grpSpPr>
      <p:sp>
        <p:nvSpPr>
          <p:cNvPr id="4366" name="Google Shape;4366;p43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367" name="Google Shape;4367;p436"/>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Hosted OpenShift</a:t>
            </a:r>
            <a:endParaRPr sz="2400">
              <a:solidFill>
                <a:srgbClr val="FFFFFF"/>
              </a:solidFill>
              <a:latin typeface="Overpass"/>
              <a:ea typeface="Overpass"/>
              <a:cs typeface="Overpass"/>
              <a:sym typeface="Overpass"/>
            </a:endParaRPr>
          </a:p>
        </p:txBody>
      </p:sp>
      <p:sp>
        <p:nvSpPr>
          <p:cNvPr id="4368" name="Google Shape;4368;p436"/>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Get the best of OpenShift without being on call</a:t>
            </a:r>
            <a:endParaRPr sz="1600">
              <a:solidFill>
                <a:srgbClr val="FFFFFF"/>
              </a:solidFill>
              <a:latin typeface="Overpass"/>
              <a:ea typeface="Overpass"/>
              <a:cs typeface="Overpass"/>
              <a:sym typeface="Overpass"/>
            </a:endParaRPr>
          </a:p>
        </p:txBody>
      </p:sp>
      <p:pic>
        <p:nvPicPr>
          <p:cNvPr id="4369" name="Google Shape;4369;p436"/>
          <p:cNvPicPr preferRelativeResize="0"/>
          <p:nvPr/>
        </p:nvPicPr>
        <p:blipFill>
          <a:blip r:embed="rId3">
            <a:alphaModFix/>
          </a:blip>
          <a:stretch>
            <a:fillRect/>
          </a:stretch>
        </p:blipFill>
        <p:spPr>
          <a:xfrm>
            <a:off x="2759550" y="2459350"/>
            <a:ext cx="1253821" cy="706475"/>
          </a:xfrm>
          <a:prstGeom prst="rect">
            <a:avLst/>
          </a:prstGeom>
          <a:noFill/>
          <a:ln>
            <a:noFill/>
          </a:ln>
        </p:spPr>
      </p:pic>
      <p:pic>
        <p:nvPicPr>
          <p:cNvPr id="4370" name="Google Shape;4370;p436"/>
          <p:cNvPicPr preferRelativeResize="0"/>
          <p:nvPr/>
        </p:nvPicPr>
        <p:blipFill>
          <a:blip r:embed="rId3">
            <a:alphaModFix/>
          </a:blip>
          <a:stretch>
            <a:fillRect/>
          </a:stretch>
        </p:blipFill>
        <p:spPr>
          <a:xfrm>
            <a:off x="5130629" y="2459350"/>
            <a:ext cx="1253821" cy="706475"/>
          </a:xfrm>
          <a:prstGeom prst="rect">
            <a:avLst/>
          </a:prstGeom>
          <a:noFill/>
          <a:ln>
            <a:noFill/>
          </a:ln>
        </p:spPr>
      </p:pic>
      <p:cxnSp>
        <p:nvCxnSpPr>
          <p:cNvPr id="4371" name="Google Shape;4371;p436"/>
          <p:cNvCxnSpPr/>
          <p:nvPr/>
        </p:nvCxnSpPr>
        <p:spPr>
          <a:xfrm>
            <a:off x="4117074" y="3062530"/>
            <a:ext cx="983100" cy="0"/>
          </a:xfrm>
          <a:prstGeom prst="straightConnector1">
            <a:avLst/>
          </a:prstGeom>
          <a:noFill/>
          <a:ln cap="flat" cmpd="sng" w="38100">
            <a:solidFill>
              <a:srgbClr val="FFFFFF"/>
            </a:solidFill>
            <a:prstDash val="dot"/>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5" name="Shape 4375"/>
        <p:cNvGrpSpPr/>
        <p:nvPr/>
      </p:nvGrpSpPr>
      <p:grpSpPr>
        <a:xfrm>
          <a:off x="0" y="0"/>
          <a:ext cx="0" cy="0"/>
          <a:chOff x="0" y="0"/>
          <a:chExt cx="0" cy="0"/>
        </a:xfrm>
      </p:grpSpPr>
      <p:sp>
        <p:nvSpPr>
          <p:cNvPr id="4376" name="Google Shape;4376;p437"/>
          <p:cNvSpPr txBox="1"/>
          <p:nvPr/>
        </p:nvSpPr>
        <p:spPr>
          <a:xfrm>
            <a:off x="5885873" y="1906150"/>
            <a:ext cx="2389800" cy="11058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rgbClr val="FFFFFF"/>
              </a:solidFill>
              <a:latin typeface="Overpass"/>
              <a:ea typeface="Overpass"/>
              <a:cs typeface="Overpass"/>
              <a:sym typeface="Overpass"/>
            </a:endParaRPr>
          </a:p>
        </p:txBody>
      </p:sp>
      <p:sp>
        <p:nvSpPr>
          <p:cNvPr id="4377" name="Google Shape;4377;p437"/>
          <p:cNvSpPr txBox="1"/>
          <p:nvPr/>
        </p:nvSpPr>
        <p:spPr>
          <a:xfrm>
            <a:off x="3401349" y="1906150"/>
            <a:ext cx="2389800" cy="11058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rgbClr val="FFFFFF"/>
              </a:solidFill>
              <a:latin typeface="Overpass"/>
              <a:ea typeface="Overpass"/>
              <a:cs typeface="Overpass"/>
              <a:sym typeface="Overpass"/>
            </a:endParaRPr>
          </a:p>
        </p:txBody>
      </p:sp>
      <p:sp>
        <p:nvSpPr>
          <p:cNvPr id="4378" name="Google Shape;4378;p437"/>
          <p:cNvSpPr txBox="1"/>
          <p:nvPr/>
        </p:nvSpPr>
        <p:spPr>
          <a:xfrm>
            <a:off x="916825" y="1906150"/>
            <a:ext cx="2389800" cy="1105800"/>
          </a:xfrm>
          <a:prstGeom prst="rect">
            <a:avLst/>
          </a:prstGeom>
          <a:solidFill>
            <a:srgbClr val="FFFFFF"/>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rgbClr val="FFFFFF"/>
              </a:solidFill>
              <a:latin typeface="Overpass"/>
              <a:ea typeface="Overpass"/>
              <a:cs typeface="Overpass"/>
              <a:sym typeface="Overpass"/>
            </a:endParaRPr>
          </a:p>
        </p:txBody>
      </p:sp>
      <p:sp>
        <p:nvSpPr>
          <p:cNvPr id="4379" name="Google Shape;4379;p437"/>
          <p:cNvSpPr txBox="1"/>
          <p:nvPr>
            <p:ph type="title"/>
          </p:nvPr>
        </p:nvSpPr>
        <p:spPr>
          <a:xfrm>
            <a:off x="538550" y="633300"/>
            <a:ext cx="8067000" cy="725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200"/>
              <a:t>One Platform, Flexible Consumption Models</a:t>
            </a:r>
            <a:endParaRPr sz="2200"/>
          </a:p>
        </p:txBody>
      </p:sp>
      <p:sp>
        <p:nvSpPr>
          <p:cNvPr id="4380" name="Google Shape;4380;p437"/>
          <p:cNvSpPr txBox="1"/>
          <p:nvPr/>
        </p:nvSpPr>
        <p:spPr>
          <a:xfrm>
            <a:off x="5912600" y="3088150"/>
            <a:ext cx="2363100" cy="8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Enterprise-grade Kubernetes platform that you manage</a:t>
            </a:r>
            <a:endParaRPr sz="1200">
              <a:solidFill>
                <a:schemeClr val="dk1"/>
              </a:solidFill>
              <a:latin typeface="Overpass"/>
              <a:ea typeface="Overpass"/>
              <a:cs typeface="Overpass"/>
              <a:sym typeface="Overpass"/>
            </a:endParaRPr>
          </a:p>
        </p:txBody>
      </p:sp>
      <p:sp>
        <p:nvSpPr>
          <p:cNvPr id="4381" name="Google Shape;4381;p437"/>
          <p:cNvSpPr txBox="1"/>
          <p:nvPr/>
        </p:nvSpPr>
        <p:spPr>
          <a:xfrm>
            <a:off x="3414713" y="3088150"/>
            <a:ext cx="2363100" cy="8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Jointly engineered, operated, and supported by Microsoft and Red Hat</a:t>
            </a:r>
            <a:endParaRPr sz="1200">
              <a:solidFill>
                <a:schemeClr val="dk1"/>
              </a:solidFill>
              <a:latin typeface="Overpass"/>
              <a:ea typeface="Overpass"/>
              <a:cs typeface="Overpass"/>
              <a:sym typeface="Overpass"/>
            </a:endParaRPr>
          </a:p>
        </p:txBody>
      </p:sp>
      <p:sp>
        <p:nvSpPr>
          <p:cNvPr id="4382" name="Google Shape;4382;p437"/>
          <p:cNvSpPr txBox="1"/>
          <p:nvPr/>
        </p:nvSpPr>
        <p:spPr>
          <a:xfrm>
            <a:off x="916825" y="3088150"/>
            <a:ext cx="2363100" cy="8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Managed service offering on AWS and Google (Coming soon)</a:t>
            </a:r>
            <a:endParaRPr sz="1200">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b="1" lang="en" sz="1400">
                <a:solidFill>
                  <a:srgbClr val="FF0000"/>
                </a:solidFill>
                <a:latin typeface="Overpass"/>
                <a:ea typeface="Overpass"/>
                <a:cs typeface="Overpass"/>
                <a:sym typeface="Overpass"/>
              </a:rPr>
              <a:t>(OSD on v3.11 &amp; 4 available)</a:t>
            </a:r>
            <a:endParaRPr b="1" sz="1400">
              <a:solidFill>
                <a:srgbClr val="FF0000"/>
              </a:solidFill>
              <a:latin typeface="Overpass"/>
              <a:ea typeface="Overpass"/>
              <a:cs typeface="Overpass"/>
              <a:sym typeface="Overpass"/>
            </a:endParaRPr>
          </a:p>
        </p:txBody>
      </p:sp>
      <p:sp>
        <p:nvSpPr>
          <p:cNvPr id="4383" name="Google Shape;4383;p437"/>
          <p:cNvSpPr txBox="1"/>
          <p:nvPr/>
        </p:nvSpPr>
        <p:spPr>
          <a:xfrm>
            <a:off x="4657425" y="2053700"/>
            <a:ext cx="1032900" cy="79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Overpass"/>
                <a:ea typeface="Overpass"/>
                <a:cs typeface="Overpass"/>
                <a:sym typeface="Overpass"/>
              </a:rPr>
              <a:t>Azure </a:t>
            </a:r>
            <a:endParaRPr sz="1400">
              <a:latin typeface="Overpass"/>
              <a:ea typeface="Overpass"/>
              <a:cs typeface="Overpass"/>
              <a:sym typeface="Overpass"/>
            </a:endParaRPr>
          </a:p>
          <a:p>
            <a:pPr indent="0" lvl="0" marL="0" rtl="0" algn="l">
              <a:spcBef>
                <a:spcPts val="0"/>
              </a:spcBef>
              <a:spcAft>
                <a:spcPts val="0"/>
              </a:spcAft>
              <a:buNone/>
            </a:pPr>
            <a:r>
              <a:rPr lang="en" sz="1400">
                <a:latin typeface="Overpass"/>
                <a:ea typeface="Overpass"/>
                <a:cs typeface="Overpass"/>
                <a:sym typeface="Overpass"/>
              </a:rPr>
              <a:t>Red Hat OpenShift</a:t>
            </a:r>
            <a:endParaRPr sz="1400">
              <a:latin typeface="Overpass"/>
              <a:ea typeface="Overpass"/>
              <a:cs typeface="Overpass"/>
              <a:sym typeface="Overpass"/>
            </a:endParaRPr>
          </a:p>
        </p:txBody>
      </p:sp>
      <p:cxnSp>
        <p:nvCxnSpPr>
          <p:cNvPr id="4384" name="Google Shape;4384;p437"/>
          <p:cNvCxnSpPr/>
          <p:nvPr/>
        </p:nvCxnSpPr>
        <p:spPr>
          <a:xfrm>
            <a:off x="925575" y="4085700"/>
            <a:ext cx="4852500" cy="0"/>
          </a:xfrm>
          <a:prstGeom prst="straightConnector1">
            <a:avLst/>
          </a:prstGeom>
          <a:noFill/>
          <a:ln cap="flat" cmpd="sng" w="9525">
            <a:solidFill>
              <a:schemeClr val="dk2"/>
            </a:solidFill>
            <a:prstDash val="solid"/>
            <a:round/>
            <a:headEnd len="med" w="med" type="none"/>
            <a:tailEnd len="med" w="med" type="none"/>
          </a:ln>
        </p:spPr>
      </p:cxnSp>
      <p:sp>
        <p:nvSpPr>
          <p:cNvPr id="4385" name="Google Shape;4385;p437"/>
          <p:cNvSpPr txBox="1"/>
          <p:nvPr/>
        </p:nvSpPr>
        <p:spPr>
          <a:xfrm>
            <a:off x="1738725" y="4187400"/>
            <a:ext cx="3226200" cy="1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HOSTED SERVICES</a:t>
            </a:r>
            <a:endParaRPr sz="1000">
              <a:latin typeface="Overpass"/>
              <a:ea typeface="Overpass"/>
              <a:cs typeface="Overpass"/>
              <a:sym typeface="Overpass"/>
            </a:endParaRPr>
          </a:p>
        </p:txBody>
      </p:sp>
      <p:cxnSp>
        <p:nvCxnSpPr>
          <p:cNvPr id="4386" name="Google Shape;4386;p437"/>
          <p:cNvCxnSpPr/>
          <p:nvPr/>
        </p:nvCxnSpPr>
        <p:spPr>
          <a:xfrm>
            <a:off x="5912600" y="4082550"/>
            <a:ext cx="2354700" cy="0"/>
          </a:xfrm>
          <a:prstGeom prst="straightConnector1">
            <a:avLst/>
          </a:prstGeom>
          <a:noFill/>
          <a:ln cap="flat" cmpd="sng" w="9525">
            <a:solidFill>
              <a:schemeClr val="dk2"/>
            </a:solidFill>
            <a:prstDash val="solid"/>
            <a:round/>
            <a:headEnd len="med" w="med" type="none"/>
            <a:tailEnd len="med" w="med" type="none"/>
          </a:ln>
        </p:spPr>
      </p:cxnSp>
      <p:sp>
        <p:nvSpPr>
          <p:cNvPr id="4387" name="Google Shape;4387;p437"/>
          <p:cNvSpPr txBox="1"/>
          <p:nvPr/>
        </p:nvSpPr>
        <p:spPr>
          <a:xfrm>
            <a:off x="6307173" y="4184250"/>
            <a:ext cx="1565400" cy="1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SELF-MANAGED</a:t>
            </a:r>
            <a:endParaRPr sz="1000">
              <a:latin typeface="Overpass"/>
              <a:ea typeface="Overpass"/>
              <a:cs typeface="Overpass"/>
              <a:sym typeface="Overpass"/>
            </a:endParaRPr>
          </a:p>
        </p:txBody>
      </p:sp>
      <p:pic>
        <p:nvPicPr>
          <p:cNvPr id="4388" name="Google Shape;4388;p437"/>
          <p:cNvPicPr preferRelativeResize="0"/>
          <p:nvPr/>
        </p:nvPicPr>
        <p:blipFill>
          <a:blip r:embed="rId3">
            <a:alphaModFix/>
          </a:blip>
          <a:stretch>
            <a:fillRect/>
          </a:stretch>
        </p:blipFill>
        <p:spPr>
          <a:xfrm>
            <a:off x="1402706" y="2147650"/>
            <a:ext cx="1418031" cy="688000"/>
          </a:xfrm>
          <a:prstGeom prst="rect">
            <a:avLst/>
          </a:prstGeom>
          <a:noFill/>
          <a:ln>
            <a:noFill/>
          </a:ln>
        </p:spPr>
      </p:pic>
      <p:pic>
        <p:nvPicPr>
          <p:cNvPr id="4389" name="Google Shape;4389;p437"/>
          <p:cNvPicPr preferRelativeResize="0"/>
          <p:nvPr/>
        </p:nvPicPr>
        <p:blipFill>
          <a:blip r:embed="rId4">
            <a:alphaModFix/>
          </a:blip>
          <a:stretch>
            <a:fillRect/>
          </a:stretch>
        </p:blipFill>
        <p:spPr>
          <a:xfrm>
            <a:off x="5992625" y="2109612"/>
            <a:ext cx="2198486" cy="687988"/>
          </a:xfrm>
          <a:prstGeom prst="rect">
            <a:avLst/>
          </a:prstGeom>
          <a:noFill/>
          <a:ln>
            <a:noFill/>
          </a:ln>
        </p:spPr>
      </p:pic>
      <p:pic>
        <p:nvPicPr>
          <p:cNvPr id="4390" name="Google Shape;4390;p437"/>
          <p:cNvPicPr preferRelativeResize="0"/>
          <p:nvPr/>
        </p:nvPicPr>
        <p:blipFill>
          <a:blip r:embed="rId5">
            <a:alphaModFix/>
          </a:blip>
          <a:stretch>
            <a:fillRect/>
          </a:stretch>
        </p:blipFill>
        <p:spPr>
          <a:xfrm>
            <a:off x="3558433" y="2059151"/>
            <a:ext cx="1032892" cy="799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4" name="Shape 4394"/>
        <p:cNvGrpSpPr/>
        <p:nvPr/>
      </p:nvGrpSpPr>
      <p:grpSpPr>
        <a:xfrm>
          <a:off x="0" y="0"/>
          <a:ext cx="0" cy="0"/>
          <a:chOff x="0" y="0"/>
          <a:chExt cx="0" cy="0"/>
        </a:xfrm>
      </p:grpSpPr>
      <p:sp>
        <p:nvSpPr>
          <p:cNvPr id="4395" name="Google Shape;4395;p438"/>
          <p:cNvSpPr/>
          <p:nvPr/>
        </p:nvSpPr>
        <p:spPr>
          <a:xfrm>
            <a:off x="1086500" y="1868225"/>
            <a:ext cx="6801600" cy="3203700"/>
          </a:xfrm>
          <a:prstGeom prst="roundRect">
            <a:avLst>
              <a:gd fmla="val 3549" name="adj"/>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38"/>
          <p:cNvSpPr/>
          <p:nvPr/>
        </p:nvSpPr>
        <p:spPr>
          <a:xfrm>
            <a:off x="1134568" y="1911419"/>
            <a:ext cx="3312000" cy="1530300"/>
          </a:xfrm>
          <a:prstGeom prst="roundRect">
            <a:avLst>
              <a:gd fmla="val 3549"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38"/>
          <p:cNvSpPr/>
          <p:nvPr/>
        </p:nvSpPr>
        <p:spPr>
          <a:xfrm>
            <a:off x="4507323" y="1911419"/>
            <a:ext cx="3312000" cy="1530300"/>
          </a:xfrm>
          <a:prstGeom prst="roundRect">
            <a:avLst>
              <a:gd fmla="val 3549"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38"/>
          <p:cNvSpPr/>
          <p:nvPr/>
        </p:nvSpPr>
        <p:spPr>
          <a:xfrm>
            <a:off x="1134568" y="3492299"/>
            <a:ext cx="3312000" cy="1530300"/>
          </a:xfrm>
          <a:prstGeom prst="roundRect">
            <a:avLst>
              <a:gd fmla="val 3549"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38"/>
          <p:cNvSpPr/>
          <p:nvPr/>
        </p:nvSpPr>
        <p:spPr>
          <a:xfrm>
            <a:off x="4507323" y="3492299"/>
            <a:ext cx="3312000" cy="1530300"/>
          </a:xfrm>
          <a:prstGeom prst="roundRect">
            <a:avLst>
              <a:gd fmla="val 3549" name="adj"/>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38"/>
          <p:cNvSpPr txBox="1"/>
          <p:nvPr/>
        </p:nvSpPr>
        <p:spPr>
          <a:xfrm>
            <a:off x="1260498" y="2189838"/>
            <a:ext cx="3186000" cy="8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Overpass"/>
                <a:ea typeface="Overpass"/>
                <a:cs typeface="Overpass"/>
                <a:sym typeface="Overpass"/>
              </a:rPr>
              <a:t>Move to the public cloud</a:t>
            </a:r>
            <a:endParaRPr b="1" sz="1400">
              <a:latin typeface="Overpass"/>
              <a:ea typeface="Overpass"/>
              <a:cs typeface="Overpass"/>
              <a:sym typeface="Overpass"/>
            </a:endParaRPr>
          </a:p>
          <a:p>
            <a:pPr indent="0" lvl="0" marL="0" rtl="0" algn="l">
              <a:spcBef>
                <a:spcPts val="0"/>
              </a:spcBef>
              <a:spcAft>
                <a:spcPts val="0"/>
              </a:spcAft>
              <a:buNone/>
            </a:pPr>
            <a:r>
              <a:rPr lang="en" sz="1200">
                <a:solidFill>
                  <a:schemeClr val="dk1"/>
                </a:solidFill>
                <a:latin typeface="Overpass"/>
                <a:ea typeface="Overpass"/>
                <a:cs typeface="Overpass"/>
                <a:sym typeface="Overpass"/>
              </a:rPr>
              <a:t>Looking for OpenShift as a Service</a:t>
            </a:r>
            <a:endParaRPr sz="12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Considering AKS/EKS/GKE</a:t>
            </a:r>
            <a:endParaRPr b="1"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b="1" i="1" sz="1800">
              <a:solidFill>
                <a:srgbClr val="FFFFFF"/>
              </a:solidFill>
              <a:latin typeface="Overpass"/>
              <a:ea typeface="Overpass"/>
              <a:cs typeface="Overpass"/>
              <a:sym typeface="Overpass"/>
            </a:endParaRPr>
          </a:p>
        </p:txBody>
      </p:sp>
      <p:sp>
        <p:nvSpPr>
          <p:cNvPr id="4401" name="Google Shape;4401;p438"/>
          <p:cNvSpPr txBox="1"/>
          <p:nvPr/>
        </p:nvSpPr>
        <p:spPr>
          <a:xfrm>
            <a:off x="1314400" y="3602423"/>
            <a:ext cx="2817000" cy="12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verpass"/>
                <a:ea typeface="Overpass"/>
                <a:cs typeface="Overpass"/>
                <a:sym typeface="Overpass"/>
              </a:rPr>
              <a:t>Don’t want to manage the platform Day 2 Operations of OpenShift /                 Kubernetes is hard</a:t>
            </a:r>
            <a:endParaRPr b="1" sz="1200">
              <a:solidFill>
                <a:schemeClr val="dk1"/>
              </a:solidFill>
              <a:latin typeface="Overpass"/>
              <a:ea typeface="Overpass"/>
              <a:cs typeface="Overpass"/>
              <a:sym typeface="Overpass"/>
            </a:endParaRPr>
          </a:p>
          <a:p>
            <a:pPr indent="0" lvl="0" marL="0" rtl="0" algn="l">
              <a:spcBef>
                <a:spcPts val="0"/>
              </a:spcBef>
              <a:spcAft>
                <a:spcPts val="0"/>
              </a:spcAft>
              <a:buNone/>
            </a:pPr>
            <a:r>
              <a:rPr lang="en" sz="1200">
                <a:solidFill>
                  <a:schemeClr val="dk1"/>
                </a:solidFill>
                <a:latin typeface="Overpass"/>
                <a:ea typeface="Overpass"/>
                <a:cs typeface="Overpass"/>
                <a:sym typeface="Overpass"/>
              </a:rPr>
              <a:t>Desire to follow best practices for managing OpenShift.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rPr lang="en" sz="1200">
                <a:solidFill>
                  <a:schemeClr val="dk1"/>
                </a:solidFill>
                <a:latin typeface="Overpass"/>
                <a:ea typeface="Overpass"/>
                <a:cs typeface="Overpass"/>
                <a:sym typeface="Overpass"/>
              </a:rPr>
              <a:t>Too many updates, unable to keep up to date</a:t>
            </a:r>
            <a:endParaRPr b="1" sz="1800">
              <a:solidFill>
                <a:srgbClr val="FFFFFF"/>
              </a:solidFill>
              <a:latin typeface="Overpass"/>
              <a:ea typeface="Overpass"/>
              <a:cs typeface="Overpass"/>
              <a:sym typeface="Overpass"/>
            </a:endParaRPr>
          </a:p>
        </p:txBody>
      </p:sp>
      <p:sp>
        <p:nvSpPr>
          <p:cNvPr id="4402" name="Google Shape;4402;p438"/>
          <p:cNvSpPr txBox="1"/>
          <p:nvPr/>
        </p:nvSpPr>
        <p:spPr>
          <a:xfrm>
            <a:off x="5080197" y="3808495"/>
            <a:ext cx="27135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Overpass"/>
                <a:ea typeface="Overpass"/>
                <a:cs typeface="Overpass"/>
                <a:sym typeface="Overpass"/>
              </a:rPr>
              <a:t>Moving to as-a-service </a:t>
            </a:r>
            <a:endParaRPr b="1" sz="1400">
              <a:solidFill>
                <a:schemeClr val="dk1"/>
              </a:solidFill>
              <a:latin typeface="Overpass"/>
              <a:ea typeface="Overpass"/>
              <a:cs typeface="Overpass"/>
              <a:sym typeface="Overpass"/>
            </a:endParaRPr>
          </a:p>
          <a:p>
            <a:pPr indent="0" lvl="0" marL="0" rtl="0" algn="l">
              <a:spcBef>
                <a:spcPts val="0"/>
              </a:spcBef>
              <a:spcAft>
                <a:spcPts val="0"/>
              </a:spcAft>
              <a:buNone/>
            </a:pPr>
            <a:r>
              <a:rPr lang="en" sz="1200">
                <a:solidFill>
                  <a:schemeClr val="dk1"/>
                </a:solidFill>
                <a:latin typeface="Overpass"/>
                <a:ea typeface="Overpass"/>
                <a:cs typeface="Overpass"/>
                <a:sym typeface="Overpass"/>
              </a:rPr>
              <a:t>Purchasing edict to buy only as a service</a:t>
            </a:r>
            <a:endParaRPr sz="1200">
              <a:solidFill>
                <a:schemeClr val="dk1"/>
              </a:solidFill>
              <a:latin typeface="Overpass"/>
              <a:ea typeface="Overpass"/>
              <a:cs typeface="Overpass"/>
              <a:sym typeface="Overpass"/>
            </a:endParaRPr>
          </a:p>
          <a:p>
            <a:pPr indent="0" lvl="0" marL="0" rtl="0" algn="r">
              <a:spcBef>
                <a:spcPts val="0"/>
              </a:spcBef>
              <a:spcAft>
                <a:spcPts val="0"/>
              </a:spcAft>
              <a:buNone/>
            </a:pPr>
            <a:r>
              <a:t/>
            </a:r>
            <a:endParaRPr b="1" sz="1800">
              <a:solidFill>
                <a:srgbClr val="FFFFFF"/>
              </a:solidFill>
              <a:latin typeface="Overpass"/>
              <a:ea typeface="Overpass"/>
              <a:cs typeface="Overpass"/>
              <a:sym typeface="Overpass"/>
            </a:endParaRPr>
          </a:p>
        </p:txBody>
      </p:sp>
      <p:sp>
        <p:nvSpPr>
          <p:cNvPr id="4403" name="Google Shape;4403;p438"/>
          <p:cNvSpPr txBox="1"/>
          <p:nvPr/>
        </p:nvSpPr>
        <p:spPr>
          <a:xfrm>
            <a:off x="5158676" y="2073400"/>
            <a:ext cx="2523600" cy="14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verpass"/>
                <a:ea typeface="Overpass"/>
                <a:cs typeface="Overpass"/>
                <a:sym typeface="Overpass"/>
              </a:rPr>
              <a:t>Skills/Resources</a:t>
            </a:r>
            <a:endParaRPr b="1" sz="1400">
              <a:solidFill>
                <a:schemeClr val="dk1"/>
              </a:solidFill>
              <a:latin typeface="Overpass"/>
              <a:ea typeface="Overpass"/>
              <a:cs typeface="Overpass"/>
              <a:sym typeface="Overpass"/>
            </a:endParaRPr>
          </a:p>
          <a:p>
            <a:pPr indent="0" lvl="0" marL="0" rtl="0" algn="l">
              <a:spcBef>
                <a:spcPts val="0"/>
              </a:spcBef>
              <a:spcAft>
                <a:spcPts val="0"/>
              </a:spcAft>
              <a:buNone/>
            </a:pPr>
            <a:r>
              <a:rPr lang="en" sz="1200">
                <a:solidFill>
                  <a:schemeClr val="dk1"/>
                </a:solidFill>
                <a:latin typeface="Overpass"/>
                <a:ea typeface="Overpass"/>
                <a:cs typeface="Overpass"/>
                <a:sym typeface="Overpass"/>
              </a:rPr>
              <a:t>Unable to hire/retain Kubernetes skills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rPr lang="en" sz="1200">
                <a:solidFill>
                  <a:schemeClr val="dk1"/>
                </a:solidFill>
                <a:latin typeface="Overpass"/>
                <a:ea typeface="Overpass"/>
                <a:cs typeface="Overpass"/>
                <a:sym typeface="Overpass"/>
              </a:rPr>
              <a:t>No budget to hire new ops folks to manage new platforms</a:t>
            </a:r>
            <a:endParaRPr sz="1200">
              <a:solidFill>
                <a:schemeClr val="dk1"/>
              </a:solidFill>
              <a:latin typeface="Overpass"/>
              <a:ea typeface="Overpass"/>
              <a:cs typeface="Overpass"/>
              <a:sym typeface="Overpass"/>
            </a:endParaRPr>
          </a:p>
          <a:p>
            <a:pPr indent="0" lvl="0" marL="0" rtl="0" algn="r">
              <a:spcBef>
                <a:spcPts val="0"/>
              </a:spcBef>
              <a:spcAft>
                <a:spcPts val="0"/>
              </a:spcAft>
              <a:buNone/>
            </a:pPr>
            <a:r>
              <a:t/>
            </a:r>
            <a:endParaRPr b="1" sz="1800">
              <a:solidFill>
                <a:srgbClr val="FFFFFF"/>
              </a:solidFill>
              <a:latin typeface="Overpass"/>
              <a:ea typeface="Overpass"/>
              <a:cs typeface="Overpass"/>
              <a:sym typeface="Overpass"/>
            </a:endParaRPr>
          </a:p>
        </p:txBody>
      </p:sp>
      <p:sp>
        <p:nvSpPr>
          <p:cNvPr id="4404" name="Google Shape;4404;p438"/>
          <p:cNvSpPr/>
          <p:nvPr/>
        </p:nvSpPr>
        <p:spPr>
          <a:xfrm>
            <a:off x="3863078" y="2880643"/>
            <a:ext cx="1316400" cy="1246500"/>
          </a:xfrm>
          <a:prstGeom prst="ellips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4405" name="Google Shape;4405;p438"/>
          <p:cNvSpPr txBox="1"/>
          <p:nvPr/>
        </p:nvSpPr>
        <p:spPr>
          <a:xfrm>
            <a:off x="3872777" y="3100421"/>
            <a:ext cx="13830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Overpass"/>
                <a:ea typeface="Overpass"/>
                <a:cs typeface="Overpass"/>
                <a:sym typeface="Overpass"/>
              </a:rPr>
              <a:t>MANAGED OPENSHIFT</a:t>
            </a:r>
            <a:endParaRPr b="1" sz="1200">
              <a:solidFill>
                <a:srgbClr val="FFFFFF"/>
              </a:solidFill>
              <a:latin typeface="Overpass"/>
              <a:ea typeface="Overpass"/>
              <a:cs typeface="Overpass"/>
              <a:sym typeface="Overpass"/>
            </a:endParaRPr>
          </a:p>
          <a:p>
            <a:pPr indent="0" lvl="0" marL="0" rtl="0" algn="ctr">
              <a:spcBef>
                <a:spcPts val="0"/>
              </a:spcBef>
              <a:spcAft>
                <a:spcPts val="0"/>
              </a:spcAft>
              <a:buNone/>
            </a:pPr>
            <a:r>
              <a:rPr b="1" lang="en" sz="1200">
                <a:solidFill>
                  <a:srgbClr val="FFFFFF"/>
                </a:solidFill>
                <a:latin typeface="Overpass"/>
                <a:ea typeface="Overpass"/>
                <a:cs typeface="Overpass"/>
                <a:sym typeface="Overpass"/>
              </a:rPr>
              <a:t>OPPORTUNITY</a:t>
            </a:r>
            <a:endParaRPr b="1" sz="1200">
              <a:solidFill>
                <a:srgbClr val="FFFFFF"/>
              </a:solidFill>
              <a:latin typeface="Overpass"/>
              <a:ea typeface="Overpass"/>
              <a:cs typeface="Overpass"/>
              <a:sym typeface="Overpass"/>
            </a:endParaRPr>
          </a:p>
        </p:txBody>
      </p:sp>
      <p:sp>
        <p:nvSpPr>
          <p:cNvPr id="4406" name="Google Shape;4406;p438"/>
          <p:cNvSpPr txBox="1"/>
          <p:nvPr/>
        </p:nvSpPr>
        <p:spPr>
          <a:xfrm>
            <a:off x="1865075" y="1210200"/>
            <a:ext cx="54309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Overpass"/>
                <a:ea typeface="Overpass"/>
                <a:cs typeface="Overpass"/>
                <a:sym typeface="Overpass"/>
              </a:rPr>
              <a:t>All reasons customers want OCP but looking for as-a-service</a:t>
            </a:r>
            <a:endParaRPr b="1" sz="1400">
              <a:solidFill>
                <a:schemeClr val="dk1"/>
              </a:solidFill>
              <a:latin typeface="Overpass"/>
              <a:ea typeface="Overpass"/>
              <a:cs typeface="Overpass"/>
              <a:sym typeface="Overpass"/>
            </a:endParaRPr>
          </a:p>
          <a:p>
            <a:pPr indent="0" lvl="0" marL="0" rtl="0" algn="l">
              <a:spcBef>
                <a:spcPts val="0"/>
              </a:spcBef>
              <a:spcAft>
                <a:spcPts val="0"/>
              </a:spcAft>
              <a:buNone/>
            </a:pPr>
            <a:r>
              <a:rPr i="1" lang="en" sz="1400">
                <a:solidFill>
                  <a:schemeClr val="dk1"/>
                </a:solidFill>
                <a:latin typeface="Overpass"/>
                <a:ea typeface="Overpass"/>
                <a:cs typeface="Overpass"/>
                <a:sym typeface="Overpass"/>
              </a:rPr>
              <a:t>App modernization, Hybrid Cloud, IT Transformation , etc</a:t>
            </a:r>
            <a:endParaRPr i="1" sz="1400">
              <a:solidFill>
                <a:schemeClr val="dk1"/>
              </a:solidFill>
              <a:latin typeface="Overpass"/>
              <a:ea typeface="Overpass"/>
              <a:cs typeface="Overpass"/>
              <a:sym typeface="Overpass"/>
            </a:endParaRPr>
          </a:p>
        </p:txBody>
      </p:sp>
      <p:sp>
        <p:nvSpPr>
          <p:cNvPr id="4407" name="Google Shape;4407;p438"/>
          <p:cNvSpPr txBox="1"/>
          <p:nvPr>
            <p:ph type="title"/>
          </p:nvPr>
        </p:nvSpPr>
        <p:spPr>
          <a:xfrm>
            <a:off x="538550" y="633300"/>
            <a:ext cx="8067000" cy="725700"/>
          </a:xfrm>
          <a:prstGeom prst="rect">
            <a:avLst/>
          </a:prstGeom>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200"/>
              <a:t>Who is interested in Managed OpenShift?</a:t>
            </a:r>
            <a:endParaRPr sz="22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1" name="Shape 4411"/>
        <p:cNvGrpSpPr/>
        <p:nvPr/>
      </p:nvGrpSpPr>
      <p:grpSpPr>
        <a:xfrm>
          <a:off x="0" y="0"/>
          <a:ext cx="0" cy="0"/>
          <a:chOff x="0" y="0"/>
          <a:chExt cx="0" cy="0"/>
        </a:xfrm>
      </p:grpSpPr>
      <p:sp>
        <p:nvSpPr>
          <p:cNvPr id="4412" name="Google Shape;4412;p4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a:t>OSD (4 - DEMO 1 - Cluster Provision)</a:t>
            </a:r>
            <a:endParaRPr/>
          </a:p>
        </p:txBody>
      </p:sp>
      <p:pic>
        <p:nvPicPr>
          <p:cNvPr id="4413" name="Google Shape;4413;p439"/>
          <p:cNvPicPr preferRelativeResize="0"/>
          <p:nvPr/>
        </p:nvPicPr>
        <p:blipFill>
          <a:blip r:embed="rId3">
            <a:alphaModFix/>
          </a:blip>
          <a:stretch>
            <a:fillRect/>
          </a:stretch>
        </p:blipFill>
        <p:spPr>
          <a:xfrm>
            <a:off x="869463" y="566500"/>
            <a:ext cx="7405075" cy="3771963"/>
          </a:xfrm>
          <a:prstGeom prst="rect">
            <a:avLst/>
          </a:prstGeom>
          <a:noFill/>
          <a:ln>
            <a:noFill/>
          </a:ln>
        </p:spPr>
      </p:pic>
      <p:sp>
        <p:nvSpPr>
          <p:cNvPr id="4414" name="Google Shape;4414;p43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